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8"/>
  </p:notesMasterIdLst>
  <p:handoutMasterIdLst>
    <p:handoutMasterId r:id="rId19"/>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66" r:id="rId16"/>
    <p:sldId id="558" r:id="rId17"/>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DC14EF-F97C-2107-999E-25D1F4EDF43E}" name="Issam Toufik" initials="Issam" userId="Issam Toufi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396" autoAdjust="0"/>
    <p:restoredTop sz="94625" autoAdjust="0"/>
  </p:normalViewPr>
  <p:slideViewPr>
    <p:cSldViewPr snapToGrid="0">
      <p:cViewPr varScale="1">
        <p:scale>
          <a:sx n="110" d="100"/>
          <a:sy n="110" d="100"/>
        </p:scale>
        <p:origin x="119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10/5/2023</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10/5/2023</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#50-e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2023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OP#50(23)05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478173" y="1181103"/>
            <a:ext cx="11000654" cy="2132547"/>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H1 2023 was 9,2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end of the year, expenditure will be approximately 50 </a:t>
            </a:r>
            <a:r>
              <a:rPr lang="en-GB" sz="1800" kern="0" dirty="0" err="1">
                <a:latin typeface="+mn-lt"/>
              </a:rPr>
              <a:t>kEUR</a:t>
            </a:r>
            <a:r>
              <a:rPr lang="en-GB" sz="1800" kern="0" dirty="0">
                <a:latin typeface="+mn-lt"/>
              </a:rPr>
              <a:t> which will represent an underspend of 10 </a:t>
            </a:r>
            <a:r>
              <a:rPr lang="en-GB" sz="1800" kern="0" dirty="0" err="1">
                <a:latin typeface="+mn-lt"/>
              </a:rPr>
              <a:t>kEUR</a:t>
            </a:r>
            <a:r>
              <a:rPr lang="en-GB" sz="1800" kern="0" dirty="0">
                <a:latin typeface="+mn-lt"/>
              </a:rPr>
              <a:t>.  </a:t>
            </a:r>
          </a:p>
          <a:p>
            <a:pPr lvl="1">
              <a:spcBef>
                <a:spcPct val="20000"/>
              </a:spcBef>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No trainings were delivered in H1 2023, but three training sessions are planned in H2. </a:t>
            </a:r>
          </a:p>
          <a:p>
            <a:pPr>
              <a:spcBef>
                <a:spcPct val="20000"/>
              </a:spcBef>
              <a:defRPr/>
            </a:pPr>
            <a:endParaRPr lang="en-GB" sz="1800" kern="0" dirty="0">
              <a:latin typeface="+mn-lt"/>
            </a:endParaRPr>
          </a:p>
          <a:p>
            <a:pPr>
              <a:spcBef>
                <a:spcPct val="20000"/>
              </a:spcBef>
              <a:defRPr/>
            </a:pPr>
            <a:r>
              <a:rPr lang="en-GB" sz="1800" kern="0" dirty="0">
                <a:latin typeface="+mn-lt"/>
              </a:rPr>
              <a:t>It is therefore predicted that the training budget of 20 </a:t>
            </a:r>
            <a:r>
              <a:rPr lang="en-GB" sz="1800" kern="0" dirty="0" err="1">
                <a:latin typeface="+mn-lt"/>
              </a:rPr>
              <a:t>kEUR</a:t>
            </a:r>
            <a:r>
              <a:rPr lang="en-GB" sz="1800" kern="0" dirty="0">
                <a:latin typeface="+mn-lt"/>
              </a:rPr>
              <a:t> will be underspend by 5 KEUR by the end of the year.</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3"/>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The expenditure at the end of H1 2023 amounted to 751,3 </a:t>
            </a:r>
            <a:r>
              <a:rPr lang="en-GB" sz="1800" kern="0" dirty="0" err="1">
                <a:latin typeface="+mn-lt"/>
              </a:rPr>
              <a:t>kEUR</a:t>
            </a:r>
            <a:r>
              <a:rPr lang="en-GB" sz="1800" kern="0" dirty="0">
                <a:latin typeface="+mn-lt"/>
              </a:rPr>
              <a:t> from an annual budget of 1,438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1,425 </a:t>
            </a:r>
            <a:r>
              <a:rPr lang="en-GB" sz="1800" kern="0" dirty="0" err="1">
                <a:latin typeface="+mn-lt"/>
              </a:rPr>
              <a:t>kEUR</a:t>
            </a:r>
            <a:r>
              <a:rPr lang="en-GB" sz="1800" kern="0" dirty="0">
                <a:latin typeface="+mn-lt"/>
              </a:rPr>
              <a:t>, representing an underspending of approximately 13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prediction is made on the assumption that the overhead rate of 39% is applied which needs to be confirmed by the ETSI auditors.  </a:t>
            </a:r>
          </a:p>
          <a:p>
            <a:pPr>
              <a:spcBef>
                <a:spcPct val="20000"/>
              </a:spcBef>
              <a:defRPr/>
            </a:pPr>
            <a:endParaRPr lang="en-GB" sz="1800" kern="0" dirty="0">
              <a:latin typeface="+mn-lt"/>
            </a:endParaRPr>
          </a:p>
          <a:p>
            <a:pPr>
              <a:spcBef>
                <a:spcPct val="20000"/>
              </a:spcBef>
              <a:defRPr/>
            </a:pPr>
            <a:r>
              <a:rPr lang="en-GB" sz="1800" kern="0" dirty="0">
                <a:latin typeface="+mn-lt"/>
              </a:rPr>
              <a:t>It should be noted that the overhead rate may be impacted by the rapidly increasing rate of inflation, a fact that will be reassessed by the ETSI auditors at the year end.</a:t>
            </a: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2023.</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During H1 2023, the expenditure of this budget line was 15,4 </a:t>
            </a:r>
            <a:r>
              <a:rPr lang="en-GB" sz="1800" kern="0" dirty="0" err="1">
                <a:latin typeface="+mn-lt"/>
              </a:rPr>
              <a:t>kEUR</a:t>
            </a:r>
            <a:r>
              <a:rPr lang="en-GB" sz="1800" kern="0" dirty="0">
                <a:latin typeface="+mn-lt"/>
              </a:rPr>
              <a:t> (expert’s immigration, work permit fees and exchange rates costs).</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20 </a:t>
            </a:r>
            <a:r>
              <a:rPr lang="en-GB" sz="1800" kern="0" dirty="0" err="1">
                <a:latin typeface="+mn-lt"/>
              </a:rPr>
              <a:t>kEUR</a:t>
            </a:r>
            <a:r>
              <a:rPr lang="en-GB" sz="1800" kern="0" dirty="0">
                <a:latin typeface="+mn-lt"/>
              </a:rPr>
              <a:t> and that approximately 130 </a:t>
            </a:r>
            <a:r>
              <a:rPr lang="en-GB" sz="1800" kern="0" dirty="0" err="1">
                <a:latin typeface="+mn-lt"/>
              </a:rPr>
              <a:t>kEUR</a:t>
            </a:r>
            <a:r>
              <a:rPr lang="en-GB" sz="1800" kern="0" dirty="0">
                <a:latin typeface="+mn-lt"/>
              </a:rPr>
              <a:t>  will remain in contingency.</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Invoices issued and payment received by September 2023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6" name="Table 5">
            <a:extLst>
              <a:ext uri="{FF2B5EF4-FFF2-40B4-BE49-F238E27FC236}">
                <a16:creationId xmlns:a16="http://schemas.microsoft.com/office/drawing/2014/main" id="{D4A273CC-E300-0E6E-540D-A9C6CDDCE1B8}"/>
              </a:ext>
            </a:extLst>
          </p:cNvPr>
          <p:cNvGraphicFramePr>
            <a:graphicFrameLocks noGrp="1"/>
          </p:cNvGraphicFramePr>
          <p:nvPr>
            <p:extLst>
              <p:ext uri="{D42A27DB-BD31-4B8C-83A1-F6EECF244321}">
                <p14:modId xmlns:p14="http://schemas.microsoft.com/office/powerpoint/2010/main" val="2217611459"/>
              </p:ext>
            </p:extLst>
          </p:nvPr>
        </p:nvGraphicFramePr>
        <p:xfrm>
          <a:off x="1101223" y="2267619"/>
          <a:ext cx="8154743" cy="2528312"/>
        </p:xfrm>
        <a:graphic>
          <a:graphicData uri="http://schemas.openxmlformats.org/drawingml/2006/table">
            <a:tbl>
              <a:tblPr/>
              <a:tblGrid>
                <a:gridCol w="2101132">
                  <a:extLst>
                    <a:ext uri="{9D8B030D-6E8A-4147-A177-3AD203B41FA5}">
                      <a16:colId xmlns:a16="http://schemas.microsoft.com/office/drawing/2014/main" val="773300294"/>
                    </a:ext>
                  </a:extLst>
                </a:gridCol>
                <a:gridCol w="2747634">
                  <a:extLst>
                    <a:ext uri="{9D8B030D-6E8A-4147-A177-3AD203B41FA5}">
                      <a16:colId xmlns:a16="http://schemas.microsoft.com/office/drawing/2014/main" val="4080251605"/>
                    </a:ext>
                  </a:extLst>
                </a:gridCol>
                <a:gridCol w="3305977">
                  <a:extLst>
                    <a:ext uri="{9D8B030D-6E8A-4147-A177-3AD203B41FA5}">
                      <a16:colId xmlns:a16="http://schemas.microsoft.com/office/drawing/2014/main" val="1910240698"/>
                    </a:ext>
                  </a:extLst>
                </a:gridCol>
              </a:tblGrid>
              <a:tr h="492088">
                <a:tc>
                  <a:txBody>
                    <a:bodyPr/>
                    <a:lstStyle/>
                    <a:p>
                      <a:pPr algn="ctr" rtl="0" fontAlgn="ctr"/>
                      <a:r>
                        <a:rPr lang="en-GB" sz="1400" b="1" i="0" u="none" strike="noStrike">
                          <a:solidFill>
                            <a:srgbClr val="000000"/>
                          </a:solidFill>
                          <a:effectLst/>
                          <a:latin typeface="Arial" panose="020B0604020202020204" pitchFamily="34" charset="0"/>
                        </a:rPr>
                        <a:t>Partners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400" b="1" i="0" u="none" strike="noStrike">
                          <a:solidFill>
                            <a:srgbClr val="000000"/>
                          </a:solidFill>
                          <a:effectLst/>
                          <a:latin typeface="Arial" panose="020B0604020202020204" pitchFamily="34" charset="0"/>
                        </a:rPr>
                        <a:t>Amount invoiced (kEUR)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400" b="1" i="0" u="none" strike="noStrike">
                          <a:solidFill>
                            <a:srgbClr val="000000"/>
                          </a:solidFill>
                          <a:effectLst/>
                          <a:latin typeface="Arial" panose="020B0604020202020204" pitchFamily="34" charset="0"/>
                        </a:rPr>
                        <a:t>Amount paid (kEUR)</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446330307"/>
                  </a:ext>
                </a:extLst>
              </a:tr>
              <a:tr h="254528">
                <a:tc>
                  <a:txBody>
                    <a:bodyPr/>
                    <a:lstStyle/>
                    <a:p>
                      <a:pPr algn="l" rtl="0" fontAlgn="b"/>
                      <a:r>
                        <a:rPr lang="en-GB" sz="1400" b="0" i="0" u="none" strike="noStrike">
                          <a:solidFill>
                            <a:srgbClr val="000000"/>
                          </a:solidFill>
                          <a:effectLst/>
                          <a:latin typeface="Calibri" panose="020F0502020204030204" pitchFamily="34" charset="0"/>
                        </a:rPr>
                        <a:t>ARIB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323 513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323 513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70465283"/>
                  </a:ext>
                </a:extLst>
              </a:tr>
              <a:tr h="254528">
                <a:tc>
                  <a:txBody>
                    <a:bodyPr/>
                    <a:lstStyle/>
                    <a:p>
                      <a:pPr algn="l" rtl="0" fontAlgn="b"/>
                      <a:r>
                        <a:rPr lang="en-GB" sz="1400" b="0" i="0" u="none" strike="noStrike">
                          <a:solidFill>
                            <a:srgbClr val="000000"/>
                          </a:solidFill>
                          <a:effectLst/>
                          <a:latin typeface="Calibri" panose="020F0502020204030204" pitchFamily="34" charset="0"/>
                        </a:rPr>
                        <a:t>CCSA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942 304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Not paid yet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334430"/>
                  </a:ext>
                </a:extLst>
              </a:tr>
              <a:tr h="254528">
                <a:tc>
                  <a:txBody>
                    <a:bodyPr/>
                    <a:lstStyle/>
                    <a:p>
                      <a:pPr algn="l" rtl="0" fontAlgn="b"/>
                      <a:r>
                        <a:rPr lang="en-GB" sz="1400" b="0" i="0" u="none" strike="noStrike">
                          <a:solidFill>
                            <a:srgbClr val="000000"/>
                          </a:solidFill>
                          <a:effectLst/>
                          <a:latin typeface="Calibri" panose="020F0502020204030204" pitchFamily="34" charset="0"/>
                        </a:rPr>
                        <a:t>ETSI</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2 642 592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2 642 592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8088336"/>
                  </a:ext>
                </a:extLst>
              </a:tr>
              <a:tr h="254528">
                <a:tc>
                  <a:txBody>
                    <a:bodyPr/>
                    <a:lstStyle/>
                    <a:p>
                      <a:pPr algn="l" rtl="0" fontAlgn="b"/>
                      <a:r>
                        <a:rPr lang="en-GB" sz="1400" b="0" i="0" u="none" strike="noStrike">
                          <a:solidFill>
                            <a:srgbClr val="000000"/>
                          </a:solidFill>
                          <a:effectLst/>
                          <a:latin typeface="Calibri" panose="020F0502020204030204" pitchFamily="34" charset="0"/>
                        </a:rPr>
                        <a:t>ATIS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493 930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493 930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5790174"/>
                  </a:ext>
                </a:extLst>
              </a:tr>
              <a:tr h="254528">
                <a:tc>
                  <a:txBody>
                    <a:bodyPr/>
                    <a:lstStyle/>
                    <a:p>
                      <a:pPr algn="l" rtl="0" fontAlgn="b"/>
                      <a:r>
                        <a:rPr lang="en-GB" sz="1400" b="0" i="0" u="none" strike="noStrike">
                          <a:solidFill>
                            <a:srgbClr val="000000"/>
                          </a:solidFill>
                          <a:effectLst/>
                          <a:latin typeface="Calibri" panose="020F0502020204030204" pitchFamily="34" charset="0"/>
                        </a:rPr>
                        <a:t>TTA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170 527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170 527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55528"/>
                  </a:ext>
                </a:extLst>
              </a:tr>
              <a:tr h="254528">
                <a:tc>
                  <a:txBody>
                    <a:bodyPr/>
                    <a:lstStyle/>
                    <a:p>
                      <a:pPr algn="l" rtl="0" fontAlgn="b"/>
                      <a:r>
                        <a:rPr lang="en-GB" sz="1400" b="0" i="0" u="none" strike="noStrike">
                          <a:solidFill>
                            <a:srgbClr val="000000"/>
                          </a:solidFill>
                          <a:effectLst/>
                          <a:latin typeface="Calibri" panose="020F0502020204030204" pitchFamily="34" charset="0"/>
                        </a:rPr>
                        <a:t>TTC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224 562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224 562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329983"/>
                  </a:ext>
                </a:extLst>
              </a:tr>
              <a:tr h="254528">
                <a:tc>
                  <a:txBody>
                    <a:bodyPr/>
                    <a:lstStyle/>
                    <a:p>
                      <a:pPr algn="l" rtl="0" fontAlgn="b"/>
                      <a:r>
                        <a:rPr lang="en-GB" sz="1400" b="0" i="0" u="none" strike="noStrike" dirty="0">
                          <a:solidFill>
                            <a:srgbClr val="000000"/>
                          </a:solidFill>
                          <a:effectLst/>
                          <a:latin typeface="Calibri" panose="020F0502020204030204" pitchFamily="34" charset="0"/>
                        </a:rPr>
                        <a:t>TSDSI</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324 158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Not paid yet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545414"/>
                  </a:ext>
                </a:extLst>
              </a:tr>
              <a:tr h="254528">
                <a:tc>
                  <a:txBody>
                    <a:bodyPr/>
                    <a:lstStyle/>
                    <a:p>
                      <a:pPr algn="l" rtl="0" fontAlgn="b"/>
                      <a:r>
                        <a:rPr lang="en-GB" sz="1400" b="0" i="0" u="none" strike="noStrike">
                          <a:solidFill>
                            <a:srgbClr val="000000"/>
                          </a:solidFill>
                          <a:effectLst/>
                          <a:latin typeface="Calibri" panose="020F0502020204030204" pitchFamily="34" charset="0"/>
                        </a:rPr>
                        <a:t>TOTAL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GB" sz="1400" b="1" i="0" u="none" strike="noStrike" dirty="0">
                          <a:solidFill>
                            <a:srgbClr val="000000"/>
                          </a:solidFill>
                          <a:effectLst/>
                          <a:latin typeface="Calibri" panose="020F0502020204030204" pitchFamily="34" charset="0"/>
                        </a:rPr>
                        <a:t>5 121 586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GB" sz="1400" b="1" i="0" u="none" strike="noStrike" dirty="0">
                          <a:solidFill>
                            <a:srgbClr val="000000"/>
                          </a:solidFill>
                          <a:effectLst/>
                          <a:latin typeface="Calibri" panose="020F0502020204030204" pitchFamily="34" charset="0"/>
                        </a:rPr>
                        <a:t>3 855 124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462641"/>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b="1"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1932922904"/>
              </p:ext>
            </p:extLst>
          </p:nvPr>
        </p:nvGraphicFramePr>
        <p:xfrm>
          <a:off x="1631511" y="1008101"/>
          <a:ext cx="7946442" cy="4841798"/>
        </p:xfrm>
        <a:graphic>
          <a:graphicData uri="http://schemas.openxmlformats.org/drawingml/2006/table">
            <a:tbl>
              <a:tblPr firstRow="1" bandRow="1">
                <a:tableStyleId>{5C22544A-7EE6-4342-B048-85BDC9FD1C3A}</a:tableStyleId>
              </a:tblPr>
              <a:tblGrid>
                <a:gridCol w="3304699">
                  <a:extLst>
                    <a:ext uri="{9D8B030D-6E8A-4147-A177-3AD203B41FA5}">
                      <a16:colId xmlns:a16="http://schemas.microsoft.com/office/drawing/2014/main" val="20000"/>
                    </a:ext>
                  </a:extLst>
                </a:gridCol>
                <a:gridCol w="1735810">
                  <a:extLst>
                    <a:ext uri="{9D8B030D-6E8A-4147-A177-3AD203B41FA5}">
                      <a16:colId xmlns:a16="http://schemas.microsoft.com/office/drawing/2014/main" val="88704"/>
                    </a:ext>
                  </a:extLst>
                </a:gridCol>
                <a:gridCol w="2905933">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Mid year actuals (</a:t>
                      </a:r>
                      <a:r>
                        <a:rPr lang="en-GB" sz="1200" dirty="0" err="1"/>
                        <a:t>kEUR</a:t>
                      </a:r>
                      <a:r>
                        <a:rPr lang="en-GB" sz="1200" dirty="0"/>
                        <a:t>)</a:t>
                      </a:r>
                    </a:p>
                    <a:p>
                      <a:endParaRPr lang="en-GB" sz="1200" dirty="0"/>
                    </a:p>
                  </a:txBody>
                  <a:tcPr marL="91445" marR="91445"/>
                </a:tc>
                <a:tc>
                  <a:txBody>
                    <a:bodyPr/>
                    <a:lstStyle/>
                    <a:p>
                      <a:r>
                        <a:rPr lang="en-GB" sz="1200" dirty="0"/>
                        <a:t>Predicted year end situation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1 399</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+ 56</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rgbClr val="0070C0"/>
                        </a:solidFill>
                        <a:latin typeface="Arial" panose="020B0604020202020204" pitchFamily="34" charset="0"/>
                        <a:ea typeface="+mn-ea"/>
                        <a:cs typeface="+mn-cs"/>
                      </a:endParaRPr>
                    </a:p>
                  </a:txBody>
                  <a:tcPr marL="91445" marR="91445"/>
                </a:tc>
                <a:extLst>
                  <a:ext uri="{0D108BD9-81ED-4DB2-BD59-A6C34878D82A}">
                    <a16:rowId xmlns:a16="http://schemas.microsoft.com/office/drawing/2014/main" val="10001"/>
                  </a:ext>
                </a:extLst>
              </a:tr>
              <a:tr h="4700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a:t>
                      </a:r>
                      <a:r>
                        <a:rPr lang="en-GB" sz="1200" dirty="0"/>
                        <a:t> (Seconded Experts)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204,3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chemeClr val="tx1"/>
                          </a:solidFill>
                        </a:rPr>
                        <a:t>0</a:t>
                      </a:r>
                    </a:p>
                  </a:txBody>
                  <a:tcPr marL="91445" marR="91445"/>
                </a:tc>
                <a:extLst>
                  <a:ext uri="{0D108BD9-81ED-4DB2-BD59-A6C34878D82A}">
                    <a16:rowId xmlns:a16="http://schemas.microsoft.com/office/drawing/2014/main" val="10002"/>
                  </a:ext>
                </a:extLst>
              </a:tr>
              <a:tr h="4906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(IT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46,2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+58</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(TTCN testing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98,5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+10</a:t>
                      </a: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(STF160 TTCN support contractors)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225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- 100 </a:t>
                      </a: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 and subsistence</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203,7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0</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9,2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-10</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0 </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-5</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751,3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ea typeface="+mn-ea"/>
                          <a:cs typeface="+mn-cs"/>
                        </a:rPr>
                        <a:t>-14</a:t>
                      </a: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15,4</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rPr>
                        <a:t>-130</a:t>
                      </a:r>
                      <a:endParaRPr lang="en-GB" sz="1200" b="1" baseline="0"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a:t>2 952,6</a:t>
                      </a:r>
                      <a:endParaRPr lang="en-GB" sz="1200" b="1" dirty="0"/>
                    </a:p>
                  </a:txBody>
                  <a:tcPr marL="91445" marR="91445"/>
                </a:tc>
                <a:tc>
                  <a:txBody>
                    <a:bodyPr/>
                    <a:lstStyle/>
                    <a:p>
                      <a:pPr algn="r"/>
                      <a:r>
                        <a:rPr lang="en-GB" sz="1200" b="1" baseline="0" dirty="0">
                          <a:solidFill>
                            <a:srgbClr val="0000FF"/>
                          </a:solidFill>
                        </a:rPr>
                        <a:t>-135</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Tree>
    <p:extLst>
      <p:ext uri="{BB962C8B-B14F-4D97-AF65-F5344CB8AC3E}">
        <p14:creationId xmlns:p14="http://schemas.microsoft.com/office/powerpoint/2010/main" val="20968949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error in the budget for the staff salaries in 2023 and the IT support required which is more than </a:t>
            </a:r>
            <a:r>
              <a:rPr lang="en-GB" sz="1800" kern="0">
                <a:latin typeface="+mn-lt"/>
              </a:rPr>
              <a:t>expected due to </a:t>
            </a:r>
            <a:r>
              <a:rPr lang="en-GB" sz="1800" kern="0" dirty="0">
                <a:latin typeface="+mn-lt"/>
              </a:rPr>
              <a:t>the multiplication of meeting venues and the support needed for remote access, will lead to an overspend of these two budget lines. </a:t>
            </a:r>
          </a:p>
          <a:p>
            <a:pPr>
              <a:spcBef>
                <a:spcPct val="20000"/>
              </a:spcBef>
              <a:defRPr/>
            </a:pPr>
            <a:r>
              <a:rPr lang="en-GB" sz="1800" kern="0" dirty="0">
                <a:latin typeface="+mn-lt"/>
              </a:rPr>
              <a:t>The other budget items are more in control compared to the original budget.</a:t>
            </a:r>
          </a:p>
          <a:p>
            <a:pPr>
              <a:spcBef>
                <a:spcPct val="20000"/>
              </a:spcBef>
              <a:defRPr/>
            </a:pPr>
            <a:endParaRPr lang="en-GB" sz="1800" kern="0" dirty="0">
              <a:latin typeface="+mn-lt"/>
            </a:endParaRPr>
          </a:p>
          <a:p>
            <a:pPr>
              <a:spcBef>
                <a:spcPct val="20000"/>
              </a:spcBef>
              <a:defRPr/>
            </a:pPr>
            <a:r>
              <a:rPr lang="en-GB" sz="1800" kern="0" dirty="0">
                <a:latin typeface="+mn-lt"/>
              </a:rPr>
              <a:t>On the income side, two significant Partner payments are still pending.  All payments are expected to be received by the year 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Some budget items still need some fine tuning for the remainder of  2023, but at this stage it is expected that there will be an overall budget surplus in the order of 135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H1 2023 ETSI’s former CTO, Adrian Scrase went on retirement and the MCC Director, Issam Toufik has been appointed as the new CTO. No other changes to be reported.  </a:t>
            </a:r>
          </a:p>
          <a:p>
            <a:pPr>
              <a:spcBef>
                <a:spcPct val="20000"/>
              </a:spcBef>
              <a:defRPr/>
            </a:pPr>
            <a:endParaRPr lang="en-GB" sz="1800" kern="0" dirty="0">
              <a:latin typeface="+mn-lt"/>
            </a:endParaRPr>
          </a:p>
          <a:p>
            <a:pPr>
              <a:spcBef>
                <a:spcPct val="20000"/>
              </a:spcBef>
              <a:defRPr/>
            </a:pPr>
            <a:r>
              <a:rPr lang="en-GB" sz="1800" kern="0" dirty="0">
                <a:latin typeface="+mn-lt"/>
              </a:rPr>
              <a:t>At the end of H1 2023, approximately 1,399 </a:t>
            </a:r>
            <a:r>
              <a:rPr lang="en-GB" sz="1800" kern="0" dirty="0" err="1">
                <a:latin typeface="+mn-lt"/>
              </a:rPr>
              <a:t>kEUR</a:t>
            </a:r>
            <a:r>
              <a:rPr lang="en-GB" sz="1800" kern="0" dirty="0">
                <a:latin typeface="+mn-lt"/>
              </a:rPr>
              <a:t> had been spent from the MCC staff budget out of an annual budget of 2,374 </a:t>
            </a:r>
            <a:r>
              <a:rPr lang="en-GB" sz="1800" kern="0" dirty="0" err="1">
                <a:latin typeface="+mn-lt"/>
              </a:rPr>
              <a:t>kEUR</a:t>
            </a:r>
            <a:r>
              <a:rPr lang="en-GB" sz="1800" kern="0" dirty="0">
                <a:latin typeface="+mn-lt"/>
              </a:rPr>
              <a:t>, which had been underestimated due to an error in the calculation of the former CTO costs for H1 2023.</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the expenditure under this budget line will be approximately 2,430 </a:t>
            </a:r>
            <a:r>
              <a:rPr lang="en-GB" sz="1800" kern="0" dirty="0" err="1">
                <a:latin typeface="+mn-lt"/>
              </a:rPr>
              <a:t>kEUR</a:t>
            </a:r>
            <a:r>
              <a:rPr lang="en-GB" sz="1800" kern="0" dirty="0">
                <a:latin typeface="+mn-lt"/>
              </a:rPr>
              <a:t>.  This will represent an overspend of approximately 56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has worked full time within MCC during H1 2023.  This is expected to continue for the remainder of 2023.</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It is therefore not expected that this budget line will result in any overspend or underspend at the year end.</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69077" y="994490"/>
            <a:ext cx="11280801" cy="5303673"/>
          </a:xfrm>
          <a:prstGeom prst="rect">
            <a:avLst/>
          </a:prstGeom>
          <a:noFill/>
          <a:ln w="9525">
            <a:noFill/>
            <a:miter lim="800000"/>
            <a:headEnd/>
            <a:tailEnd/>
          </a:ln>
        </p:spPr>
        <p:txBody>
          <a:bodyPr/>
          <a:lstStyle/>
          <a:p>
            <a:pPr>
              <a:spcBef>
                <a:spcPct val="20000"/>
              </a:spcBef>
              <a:defRPr/>
            </a:pPr>
            <a:r>
              <a:rPr lang="en-GB" sz="1400" kern="0" dirty="0">
                <a:latin typeface="+mn-lt"/>
              </a:rPr>
              <a:t>All F2F meeting occurrences where more than 100 delegates are expected to be present are now supported by dedicated IT personnel for the full duration of the meeting.  </a:t>
            </a:r>
          </a:p>
          <a:p>
            <a:pPr>
              <a:spcBef>
                <a:spcPct val="20000"/>
              </a:spcBef>
              <a:defRPr/>
            </a:pPr>
            <a:r>
              <a:rPr lang="en-GB" sz="1400" kern="0" dirty="0">
                <a:latin typeface="+mn-lt"/>
              </a:rPr>
              <a:t>It includes the provision of online-access for remote attendees.</a:t>
            </a:r>
          </a:p>
          <a:p>
            <a:pPr>
              <a:spcBef>
                <a:spcPct val="20000"/>
              </a:spcBef>
              <a:defRPr/>
            </a:pPr>
            <a:endParaRPr lang="en-GB" sz="1400" kern="0" dirty="0">
              <a:latin typeface="+mn-lt"/>
            </a:endParaRPr>
          </a:p>
          <a:p>
            <a:pPr>
              <a:spcBef>
                <a:spcPct val="20000"/>
              </a:spcBef>
              <a:defRPr/>
            </a:pPr>
            <a:r>
              <a:rPr lang="en-GB" sz="1400" kern="0" dirty="0">
                <a:latin typeface="+mn-lt"/>
              </a:rPr>
              <a:t>At the end of H1 2023 IT support had been provided for the following meetings: </a:t>
            </a:r>
          </a:p>
          <a:p>
            <a:pPr>
              <a:spcBef>
                <a:spcPct val="20000"/>
              </a:spcBef>
              <a:defRPr/>
            </a:pPr>
            <a:r>
              <a:rPr lang="en-GB" sz="1400" kern="0" dirty="0">
                <a:latin typeface="+mn-lt"/>
              </a:rPr>
              <a:t>-	February: working groups in Athens (RAN, SA, CT)</a:t>
            </a:r>
          </a:p>
          <a:p>
            <a:pPr>
              <a:spcBef>
                <a:spcPct val="20000"/>
              </a:spcBef>
              <a:defRPr/>
            </a:pPr>
            <a:r>
              <a:rPr lang="en-GB" sz="1400" kern="0" dirty="0">
                <a:latin typeface="+mn-lt"/>
              </a:rPr>
              <a:t>-	March: plenary meetings in Rotterdam</a:t>
            </a:r>
          </a:p>
          <a:p>
            <a:pPr>
              <a:spcBef>
                <a:spcPct val="20000"/>
              </a:spcBef>
              <a:defRPr/>
            </a:pPr>
            <a:r>
              <a:rPr lang="en-GB" sz="1400" kern="0" dirty="0">
                <a:latin typeface="+mn-lt"/>
              </a:rPr>
              <a:t>-	May: working groups in Berlin (SA), Bratislava (CT), Incheon (RAN)</a:t>
            </a:r>
          </a:p>
          <a:p>
            <a:pPr>
              <a:spcBef>
                <a:spcPct val="20000"/>
              </a:spcBef>
              <a:defRPr/>
            </a:pPr>
            <a:r>
              <a:rPr lang="en-GB" sz="1400" kern="0" dirty="0">
                <a:latin typeface="+mn-lt"/>
              </a:rPr>
              <a:t>-	June: plenary meetings in Taipei</a:t>
            </a:r>
          </a:p>
          <a:p>
            <a:pPr>
              <a:spcBef>
                <a:spcPct val="20000"/>
              </a:spcBef>
              <a:defRPr/>
            </a:pPr>
            <a:r>
              <a:rPr lang="en-GB" sz="1400" kern="0" dirty="0">
                <a:latin typeface="+mn-lt"/>
              </a:rPr>
              <a:t>The expenditure at the end of H1 2023 under the IT support staff budget line was 46,2 </a:t>
            </a:r>
            <a:r>
              <a:rPr lang="en-GB" sz="1400" kern="0" dirty="0" err="1">
                <a:latin typeface="+mn-lt"/>
              </a:rPr>
              <a:t>kEUR</a:t>
            </a:r>
            <a:r>
              <a:rPr lang="en-GB" sz="1400" kern="0" dirty="0">
                <a:latin typeface="+mn-lt"/>
              </a:rPr>
              <a:t> out of an annual budget of 51 </a:t>
            </a:r>
            <a:r>
              <a:rPr lang="en-GB" sz="1400" kern="0" dirty="0" err="1">
                <a:latin typeface="+mn-lt"/>
              </a:rPr>
              <a:t>kEUR</a:t>
            </a:r>
            <a:r>
              <a:rPr lang="en-GB" sz="1400" kern="0" dirty="0">
                <a:latin typeface="+mn-lt"/>
              </a:rPr>
              <a:t>.  </a:t>
            </a:r>
          </a:p>
          <a:p>
            <a:pPr>
              <a:spcBef>
                <a:spcPct val="20000"/>
              </a:spcBef>
              <a:defRPr/>
            </a:pPr>
            <a:endParaRPr lang="en-GB" sz="1400" kern="0" dirty="0">
              <a:latin typeface="+mn-lt"/>
            </a:endParaRPr>
          </a:p>
          <a:p>
            <a:pPr>
              <a:spcBef>
                <a:spcPct val="20000"/>
              </a:spcBef>
              <a:defRPr/>
            </a:pPr>
            <a:r>
              <a:rPr lang="en-GB" sz="1400" kern="0" dirty="0">
                <a:latin typeface="+mn-lt"/>
              </a:rPr>
              <a:t>The following H2 2023 face-to-face meetings are planned to be supported: </a:t>
            </a:r>
          </a:p>
          <a:p>
            <a:pPr>
              <a:spcBef>
                <a:spcPct val="20000"/>
              </a:spcBef>
              <a:defRPr/>
            </a:pPr>
            <a:r>
              <a:rPr lang="en-GB" sz="1400" kern="0" dirty="0">
                <a:latin typeface="+mn-lt"/>
              </a:rPr>
              <a:t> -	August: working groups in Gothenburg (CT and SA), and Toulouse (RAN)</a:t>
            </a:r>
          </a:p>
          <a:p>
            <a:pPr>
              <a:spcBef>
                <a:spcPct val="20000"/>
              </a:spcBef>
              <a:defRPr/>
            </a:pPr>
            <a:r>
              <a:rPr lang="en-GB" sz="1400" kern="0" dirty="0">
                <a:latin typeface="+mn-lt"/>
              </a:rPr>
              <a:t>-	September: plenary meetings in Bangalore</a:t>
            </a:r>
            <a:endParaRPr lang="en-GB" sz="1400" kern="0" dirty="0">
              <a:highlight>
                <a:srgbClr val="FFFF00"/>
              </a:highlight>
              <a:latin typeface="+mn-lt"/>
            </a:endParaRPr>
          </a:p>
          <a:p>
            <a:pPr>
              <a:spcBef>
                <a:spcPct val="20000"/>
              </a:spcBef>
              <a:defRPr/>
            </a:pPr>
            <a:r>
              <a:rPr lang="en-GB" sz="1400" kern="0" dirty="0">
                <a:latin typeface="+mn-lt"/>
              </a:rPr>
              <a:t>-	October: working groups in Xiamen (-- &gt; 6 hotels, 4 people required)</a:t>
            </a:r>
          </a:p>
          <a:p>
            <a:pPr>
              <a:spcBef>
                <a:spcPct val="20000"/>
              </a:spcBef>
              <a:defRPr/>
            </a:pPr>
            <a:r>
              <a:rPr lang="en-GB" sz="1400" kern="0" dirty="0">
                <a:latin typeface="+mn-lt"/>
              </a:rPr>
              <a:t>-	November: working groups in Chicago </a:t>
            </a:r>
          </a:p>
          <a:p>
            <a:pPr>
              <a:spcBef>
                <a:spcPct val="20000"/>
              </a:spcBef>
              <a:defRPr/>
            </a:pPr>
            <a:r>
              <a:rPr lang="en-GB" sz="1400" kern="0" dirty="0">
                <a:latin typeface="+mn-lt"/>
              </a:rPr>
              <a:t>-	December: plenaries in Edinburgh.</a:t>
            </a:r>
          </a:p>
          <a:p>
            <a:pPr>
              <a:spcBef>
                <a:spcPct val="20000"/>
              </a:spcBef>
              <a:defRPr/>
            </a:pPr>
            <a:endParaRPr lang="en-GB" sz="1400" kern="0" dirty="0">
              <a:latin typeface="+mn-lt"/>
            </a:endParaRPr>
          </a:p>
          <a:p>
            <a:pPr>
              <a:spcBef>
                <a:spcPct val="20000"/>
              </a:spcBef>
              <a:defRPr/>
            </a:pPr>
            <a:r>
              <a:rPr lang="en-GB" sz="1400" kern="0" dirty="0">
                <a:latin typeface="+mn-lt"/>
              </a:rPr>
              <a:t>Taking the above into account, it is predicted that expenditure under the IT support budget by the year-end will be approximately 108,6  </a:t>
            </a:r>
            <a:r>
              <a:rPr lang="en-GB" sz="1400" kern="0" dirty="0" err="1">
                <a:latin typeface="+mn-lt"/>
              </a:rPr>
              <a:t>kEUR</a:t>
            </a:r>
            <a:r>
              <a:rPr lang="en-GB" sz="1400" kern="0" dirty="0">
                <a:latin typeface="+mn-lt"/>
              </a:rPr>
              <a:t>, which will represent an overspend of 57,6 </a:t>
            </a:r>
            <a:r>
              <a:rPr lang="en-GB" sz="1400" kern="0" dirty="0" err="1">
                <a:latin typeface="+mn-lt"/>
              </a:rPr>
              <a:t>kEUR</a:t>
            </a:r>
            <a:r>
              <a:rPr lang="en-GB" sz="1400" kern="0" dirty="0">
                <a:latin typeface="+mn-lt"/>
              </a:rPr>
              <a:t>.</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482541" y="1456874"/>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2023 was 98,5 </a:t>
            </a:r>
            <a:r>
              <a:rPr lang="en-GB" sz="1800" kern="0" dirty="0" err="1">
                <a:latin typeface="+mn-lt"/>
              </a:rPr>
              <a:t>kEUR</a:t>
            </a:r>
            <a:r>
              <a:rPr lang="en-GB" sz="1800" kern="0" dirty="0">
                <a:latin typeface="+mn-lt"/>
              </a:rPr>
              <a:t> out of an annual budget of 150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forecast is 160 </a:t>
            </a:r>
            <a:r>
              <a:rPr lang="en-GB" sz="1800" kern="0" dirty="0" err="1">
                <a:latin typeface="+mn-lt"/>
              </a:rPr>
              <a:t>kEUR</a:t>
            </a:r>
            <a:r>
              <a:rPr lang="en-GB" sz="1800" kern="0" dirty="0">
                <a:latin typeface="+mn-lt"/>
              </a:rPr>
              <a:t>, with an overspend of approximately 10 </a:t>
            </a:r>
            <a:r>
              <a:rPr lang="en-GB" sz="1800" kern="0" dirty="0" err="1">
                <a:latin typeface="+mn-lt"/>
              </a:rPr>
              <a:t>kEUR</a:t>
            </a:r>
            <a:r>
              <a:rPr lang="en-GB" sz="1800" kern="0" dirty="0">
                <a:latin typeface="+mn-lt"/>
              </a:rPr>
              <a:t>, resulting from salary related increases and bonuses.</a:t>
            </a: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By the end of H1 2023,  450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 Further allocations will take place by the end of September. </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be underspent by 100 </a:t>
            </a:r>
            <a:r>
              <a:rPr lang="en-GB" sz="1800" kern="0" dirty="0" err="1">
                <a:latin typeface="+mn-lt"/>
              </a:rPr>
              <a:t>kEUR</a:t>
            </a:r>
            <a:r>
              <a:rPr lang="en-GB" sz="1800" kern="0" dirty="0">
                <a:latin typeface="+mn-lt"/>
              </a:rPr>
              <a:t>. This amount will be further confirmed when the next allocation will be closed. </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   At the end of H1 2023:</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GCF  </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has been allocated for TTCN development funded by Qualcomm</a:t>
            </a:r>
          </a:p>
          <a:p>
            <a:pPr>
              <a:spcBef>
                <a:spcPct val="20000"/>
              </a:spcBef>
              <a:defRPr/>
            </a:pPr>
            <a:endParaRPr lang="en-GB" sz="1800" kern="0" dirty="0">
              <a:latin typeface="+mn-lt"/>
            </a:endParaRP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It is predicted that these funds will be exhausted by the year end.</a:t>
            </a: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Travel have resumed at normal pace during H1 2023 and an increase of the cost for air travel and accommodation has been noticed .</a:t>
            </a:r>
          </a:p>
          <a:p>
            <a:pPr>
              <a:spcBef>
                <a:spcPct val="20000"/>
              </a:spcBef>
              <a:defRPr/>
            </a:pPr>
            <a:endParaRPr lang="en-GB" sz="1800" kern="0" dirty="0">
              <a:latin typeface="+mn-lt"/>
            </a:endParaRPr>
          </a:p>
          <a:p>
            <a:pPr>
              <a:spcBef>
                <a:spcPct val="20000"/>
              </a:spcBef>
              <a:defRPr/>
            </a:pPr>
            <a:r>
              <a:rPr lang="en-GB" sz="1800" kern="0" dirty="0">
                <a:latin typeface="+mn-lt"/>
              </a:rPr>
              <a:t>The travel costs amounted to 203,7 </a:t>
            </a:r>
            <a:r>
              <a:rPr lang="en-GB" sz="1800" kern="0" dirty="0" err="1">
                <a:latin typeface="+mn-lt"/>
              </a:rPr>
              <a:t>kEUR</a:t>
            </a:r>
            <a:r>
              <a:rPr lang="en-GB" sz="1800" kern="0" dirty="0">
                <a:latin typeface="+mn-lt"/>
              </a:rPr>
              <a:t> out of a budget of 400 </a:t>
            </a:r>
            <a:r>
              <a:rPr lang="en-GB" sz="1800" kern="0" dirty="0" err="1">
                <a:latin typeface="+mn-lt"/>
              </a:rPr>
              <a:t>kEUR</a:t>
            </a:r>
            <a:r>
              <a:rPr lang="en-GB" sz="1800" kern="0" dirty="0">
                <a:latin typeface="+mn-lt"/>
              </a:rPr>
              <a:t>.</a:t>
            </a:r>
          </a:p>
          <a:p>
            <a:pPr>
              <a:spcBef>
                <a:spcPct val="20000"/>
              </a:spcBef>
              <a:defRPr/>
            </a:pPr>
            <a:r>
              <a:rPr lang="en-GB" sz="1800" kern="0" dirty="0">
                <a:latin typeface="+mn-lt"/>
              </a:rPr>
              <a:t>  </a:t>
            </a:r>
          </a:p>
          <a:p>
            <a:pPr>
              <a:spcBef>
                <a:spcPct val="20000"/>
              </a:spcBef>
              <a:defRPr/>
            </a:pPr>
            <a:r>
              <a:rPr lang="en-GB" sz="1800" kern="0" dirty="0">
                <a:latin typeface="+mn-lt"/>
              </a:rPr>
              <a:t>By the end of the year, it is predicted that travel costs will be equal to the budget of 400 </a:t>
            </a:r>
            <a:r>
              <a:rPr lang="en-GB" sz="1800" kern="0" dirty="0" err="1">
                <a:latin typeface="+mn-lt"/>
              </a:rPr>
              <a:t>kEUR</a:t>
            </a:r>
            <a:r>
              <a:rPr lang="en-GB" sz="1800" kern="0" dirty="0">
                <a:latin typeface="+mn-lt"/>
              </a:rPr>
              <a:t>.</a:t>
            </a: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37181</TotalTime>
  <Words>1386</Words>
  <Application>Microsoft Office PowerPoint</Application>
  <PresentationFormat>Widescreen</PresentationFormat>
  <Paragraphs>223</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Wingdings</vt:lpstr>
      <vt:lpstr>Office Theme</vt:lpstr>
      <vt:lpstr>  Summary of 2023 H1 Income and Expenditure </vt:lpstr>
      <vt:lpstr>Contents</vt:lpstr>
      <vt:lpstr>PowerPoint Presentation</vt:lpstr>
      <vt:lpstr>PowerPoint Presentation</vt:lpstr>
      <vt:lpstr>Personnel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ETSI</cp:lastModifiedBy>
  <cp:revision>1095</cp:revision>
  <cp:lastPrinted>2021-09-13T13:10:36Z</cp:lastPrinted>
  <dcterms:created xsi:type="dcterms:W3CDTF">2008-08-30T09:32:10Z</dcterms:created>
  <dcterms:modified xsi:type="dcterms:W3CDTF">2023-10-05T15:28:52Z</dcterms:modified>
</cp:coreProperties>
</file>