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4" r:id="rId7"/>
    <p:sldId id="365" r:id="rId8"/>
    <p:sldId id="368" r:id="rId9"/>
    <p:sldId id="369" r:id="rId10"/>
    <p:sldId id="370" r:id="rId11"/>
    <p:sldId id="371" r:id="rId12"/>
    <p:sldId id="372" r:id="rId13"/>
    <p:sldId id="373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18" autoAdjust="0"/>
    <p:restoredTop sz="94694" autoAdjust="0"/>
  </p:normalViewPr>
  <p:slideViewPr>
    <p:cSldViewPr snapToGrid="0">
      <p:cViewPr varScale="1">
        <p:scale>
          <a:sx n="121" d="100"/>
          <a:sy n="121" d="100"/>
        </p:scale>
        <p:origin x="616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OP#49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London, UK, 26 April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OP49_11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MHPG report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MHPG meetings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3GPP Meeting planning for 2023 and beyond</a:t>
            </a:r>
          </a:p>
          <a:p>
            <a:pPr lvl="1"/>
            <a:r>
              <a:rPr lang="en-US" altLang="en-US" dirty="0"/>
              <a:t>Remote access plans and hardship exemption</a:t>
            </a:r>
          </a:p>
          <a:p>
            <a:endParaRPr lang="en-US" altLang="en-US" dirty="0"/>
          </a:p>
          <a:p>
            <a:r>
              <a:rPr lang="en-US" altLang="en-US" dirty="0"/>
              <a:t>Desired number of F2F and E-meetings post Covid</a:t>
            </a:r>
          </a:p>
          <a:p>
            <a:endParaRPr lang="en-US" altLang="en-US" dirty="0"/>
          </a:p>
          <a:p>
            <a:r>
              <a:rPr lang="en-US" altLang="en-US" dirty="0"/>
              <a:t>Principles of funding and hosting 3GPP meetings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MHPG#1: 	16</a:t>
            </a:r>
            <a:r>
              <a:rPr lang="en-US" altLang="en-US" sz="24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November 2022 11:30-14h UTC</a:t>
            </a:r>
          </a:p>
          <a:p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MHPG#1bis: 22</a:t>
            </a:r>
            <a:r>
              <a:rPr lang="en-US" altLang="en-US" sz="2400" baseline="30000" dirty="0">
                <a:solidFill>
                  <a:schemeClr val="bg1">
                    <a:lumMod val="50000"/>
                  </a:schemeClr>
                </a:solidFill>
              </a:rPr>
              <a:t>nd</a:t>
            </a:r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December 2022 13-14h UTC</a:t>
            </a:r>
          </a:p>
          <a:p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MHPG#2:	18</a:t>
            </a:r>
            <a:r>
              <a:rPr lang="en-US" altLang="en-US" sz="24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January 2023 12-14h UTC</a:t>
            </a:r>
          </a:p>
          <a:p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MHPG#3:	8</a:t>
            </a:r>
            <a:r>
              <a:rPr lang="en-US" altLang="en-US" sz="24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March 2023 13-15h UTC</a:t>
            </a:r>
          </a:p>
          <a:p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MHPG#4:	5</a:t>
            </a:r>
            <a:r>
              <a:rPr lang="en-US" altLang="en-US" sz="2400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en-US" sz="2400" dirty="0">
                <a:solidFill>
                  <a:schemeClr val="bg1">
                    <a:lumMod val="50000"/>
                  </a:schemeClr>
                </a:solidFill>
              </a:rPr>
              <a:t> April 2023 13-15h UTC</a:t>
            </a:r>
          </a:p>
          <a:p>
            <a:r>
              <a:rPr lang="en-US" altLang="en-US" sz="2400" dirty="0"/>
              <a:t> MHPG#5:	10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May 2023 13-15h UTC</a:t>
            </a:r>
          </a:p>
          <a:p>
            <a:r>
              <a:rPr lang="en-US" altLang="en-US" sz="2400" dirty="0"/>
              <a:t> MHPG#6:	31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May 2023 13-15h UTC</a:t>
            </a:r>
          </a:p>
          <a:p>
            <a:r>
              <a:rPr lang="en-US" altLang="en-US" sz="2400" dirty="0"/>
              <a:t> MHPG#7:	28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June 2023 13-15h UTC</a:t>
            </a:r>
          </a:p>
          <a:p>
            <a:r>
              <a:rPr lang="en-US" altLang="en-US" sz="2400" dirty="0"/>
              <a:t> MHPG#8:	30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August 13-15h UTC</a:t>
            </a:r>
          </a:p>
          <a:p>
            <a:r>
              <a:rPr lang="en-US" altLang="en-US" sz="2400" dirty="0"/>
              <a:t> MHPG#9: 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September 13-15h UTC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2023 meeting plan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5"/>
            <a:ext cx="10515600" cy="4351338"/>
          </a:xfrm>
        </p:spPr>
        <p:txBody>
          <a:bodyPr/>
          <a:lstStyle/>
          <a:p>
            <a:r>
              <a:rPr lang="en-US" sz="2100" b="0" dirty="0">
                <a:solidFill>
                  <a:schemeClr val="bg1">
                    <a:lumMod val="50000"/>
                  </a:schemeClr>
                </a:solidFill>
              </a:rPr>
              <a:t>February WGs: 	F2F in Europe – Athens -</a:t>
            </a:r>
            <a:r>
              <a:rPr lang="en-US" sz="2100" b="1" dirty="0">
                <a:solidFill>
                  <a:schemeClr val="bg1">
                    <a:lumMod val="50000"/>
                  </a:schemeClr>
                </a:solidFill>
              </a:rPr>
              <a:t> Completed</a:t>
            </a:r>
            <a:r>
              <a:rPr lang="en-US" sz="2100" b="0" dirty="0">
                <a:solidFill>
                  <a:schemeClr val="bg1">
                    <a:lumMod val="50000"/>
                  </a:schemeClr>
                </a:solidFill>
              </a:rPr>
              <a:t>			</a:t>
            </a:r>
          </a:p>
          <a:p>
            <a:r>
              <a:rPr lang="en-US" sz="2100" dirty="0">
                <a:solidFill>
                  <a:schemeClr val="bg1">
                    <a:lumMod val="50000"/>
                  </a:schemeClr>
                </a:solidFill>
              </a:rPr>
              <a:t>March TSGs: 		F2F in Europe (Rotterdam) - </a:t>
            </a:r>
            <a:r>
              <a:rPr lang="en-US" sz="2100" b="1" dirty="0">
                <a:solidFill>
                  <a:schemeClr val="bg1">
                    <a:lumMod val="50000"/>
                  </a:schemeClr>
                </a:solidFill>
              </a:rPr>
              <a:t>Completed</a:t>
            </a:r>
            <a:endParaRPr lang="en-US" sz="2100" b="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100" b="0" dirty="0"/>
              <a:t>April WGs</a:t>
            </a:r>
            <a:r>
              <a:rPr lang="en-US" sz="2100" dirty="0"/>
              <a:t>: 		Electronic</a:t>
            </a:r>
          </a:p>
          <a:p>
            <a:r>
              <a:rPr lang="en-US" sz="2100" dirty="0"/>
              <a:t>May WGs:		F2F (RAN in Incheon/Korea, SA in Berlin/DE, CT in Bratislava/SK)</a:t>
            </a:r>
          </a:p>
          <a:p>
            <a:r>
              <a:rPr lang="en-US" sz="2100" dirty="0"/>
              <a:t>June TSGs: 		F2F in Taipei, hosted by </a:t>
            </a:r>
            <a:r>
              <a:rPr lang="en-US" sz="2100" dirty="0" err="1"/>
              <a:t>Mediatek</a:t>
            </a:r>
            <a:r>
              <a:rPr lang="en-US" sz="2100" dirty="0"/>
              <a:t> </a:t>
            </a:r>
            <a:br>
              <a:rPr lang="en-US" sz="2100" dirty="0"/>
            </a:br>
            <a:r>
              <a:rPr lang="en-US" sz="2100" dirty="0"/>
              <a:t>			(incl. R19 WSs for both RAN and SA, both 5 days total)		</a:t>
            </a:r>
          </a:p>
          <a:p>
            <a:r>
              <a:rPr lang="en-US" sz="2100" dirty="0"/>
              <a:t>August WGs:		F2F in Europe (RAN in Toulouse/FR, SA&amp;CT in Gothenburg/SE)</a:t>
            </a:r>
          </a:p>
          <a:p>
            <a:r>
              <a:rPr lang="en-US" sz="2100" dirty="0"/>
              <a:t>September TSGs:	F2F in India (Bangalore)(Checkpoint in May, invitation and visa docs </a:t>
            </a:r>
            <a:br>
              <a:rPr lang="en-US" sz="2100" dirty="0"/>
            </a:br>
            <a:r>
              <a:rPr lang="en-US" sz="2100" dirty="0"/>
              <a:t>			by April)</a:t>
            </a:r>
          </a:p>
          <a:p>
            <a:r>
              <a:rPr lang="en-US" sz="2100" b="0" dirty="0"/>
              <a:t>October WGs:		F2F in China (Xiamen) </a:t>
            </a:r>
          </a:p>
          <a:p>
            <a:r>
              <a:rPr lang="en-US" sz="2100" dirty="0"/>
              <a:t>November WGs:	F2F in NA (Chicago)</a:t>
            </a:r>
          </a:p>
          <a:p>
            <a:r>
              <a:rPr lang="en-US" sz="2100" b="0" dirty="0"/>
              <a:t>December TSGs:	</a:t>
            </a:r>
            <a:r>
              <a:rPr lang="en-US" sz="2100" dirty="0"/>
              <a:t>F2F in Edinburgh/SCO</a:t>
            </a:r>
            <a:endParaRPr lang="en-US" sz="2100" dirty="0">
              <a:solidFill>
                <a:schemeClr val="tx1"/>
              </a:solidFill>
            </a:endParaRPr>
          </a:p>
          <a:p>
            <a:endParaRPr lang="en-US" altLang="en-US" sz="21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2024 meeting plan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543643"/>
          </a:xfrm>
        </p:spPr>
        <p:txBody>
          <a:bodyPr/>
          <a:lstStyle/>
          <a:p>
            <a:r>
              <a:rPr lang="en-US" sz="2100" b="0" dirty="0"/>
              <a:t>January WG ad-</a:t>
            </a:r>
            <a:r>
              <a:rPr lang="en-US" sz="2100" b="0" dirty="0" err="1"/>
              <a:t>hocs</a:t>
            </a:r>
            <a:r>
              <a:rPr lang="en-US" sz="2100" b="0" dirty="0"/>
              <a:t>:	</a:t>
            </a:r>
            <a:r>
              <a:rPr lang="en-US" sz="2100" dirty="0"/>
              <a:t>N</a:t>
            </a:r>
            <a:r>
              <a:rPr lang="en-US" sz="2100" b="0" dirty="0"/>
              <a:t>ot assumed to be needed. Topical Electronic ad-hoc, if needed</a:t>
            </a:r>
          </a:p>
          <a:p>
            <a:r>
              <a:rPr lang="en-US" sz="2100" b="0" dirty="0"/>
              <a:t>Jan/Feb Ordinary WGs: F2F in Europe (SA4 in ETSI)</a:t>
            </a:r>
          </a:p>
          <a:p>
            <a:r>
              <a:rPr lang="en-US" sz="2100" dirty="0"/>
              <a:t>March TSGs: 		F2F in Europe</a:t>
            </a:r>
          </a:p>
          <a:p>
            <a:r>
              <a:rPr lang="en-US" sz="2100" b="0" dirty="0"/>
              <a:t>April WGs</a:t>
            </a:r>
            <a:r>
              <a:rPr lang="en-US" sz="2100" dirty="0"/>
              <a:t>: 		F2F in China</a:t>
            </a:r>
          </a:p>
          <a:p>
            <a:r>
              <a:rPr lang="en-US" sz="2100" dirty="0"/>
              <a:t>May WGs:		F2F (RAN in Japan, SA in Korea, CT in India)</a:t>
            </a:r>
          </a:p>
          <a:p>
            <a:r>
              <a:rPr lang="en-US" sz="2100" dirty="0"/>
              <a:t>June TSGs:		F2F in China</a:t>
            </a:r>
          </a:p>
          <a:p>
            <a:r>
              <a:rPr lang="en-US" sz="2100" dirty="0"/>
              <a:t>August WGs:		F2F in Europe</a:t>
            </a:r>
          </a:p>
          <a:p>
            <a:r>
              <a:rPr lang="en-US" sz="2100" dirty="0"/>
              <a:t>September TSGs:	F2F in Australia (hosted by Telstra)</a:t>
            </a:r>
          </a:p>
          <a:p>
            <a:r>
              <a:rPr lang="en-US" sz="2100" b="0" dirty="0"/>
              <a:t>October WGs:		F2F </a:t>
            </a:r>
            <a:r>
              <a:rPr lang="en-US" sz="2100" dirty="0"/>
              <a:t>(RAN in China, SA in India, CT in China)</a:t>
            </a:r>
            <a:endParaRPr lang="en-US" sz="2100" b="0" dirty="0"/>
          </a:p>
          <a:p>
            <a:r>
              <a:rPr lang="en-US" sz="2100" dirty="0"/>
              <a:t>November WGs:	F2F in NA</a:t>
            </a:r>
          </a:p>
          <a:p>
            <a:r>
              <a:rPr lang="en-US" sz="2100" b="0" dirty="0"/>
              <a:t>December TSGs:	F2F in NA / Electronic (TBD in May 2023)</a:t>
            </a:r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Remote access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543643"/>
          </a:xfrm>
        </p:spPr>
        <p:txBody>
          <a:bodyPr/>
          <a:lstStyle/>
          <a:p>
            <a:pPr marL="0" indent="0">
              <a:buNone/>
            </a:pPr>
            <a:endParaRPr lang="en-HU" sz="2200" u="sng" dirty="0"/>
          </a:p>
          <a:p>
            <a:pPr marL="0" indent="0">
              <a:buNone/>
            </a:pPr>
            <a:r>
              <a:rPr lang="en-HU" sz="2200" u="sng" dirty="0"/>
              <a:t>Agreed for 2023:</a:t>
            </a:r>
          </a:p>
          <a:p>
            <a:pPr marL="342900" indent="-342900">
              <a:buFont typeface="+mj-lt"/>
              <a:buAutoNum type="arabicPeriod"/>
            </a:pPr>
            <a:r>
              <a:rPr lang="en-HU" sz="2200" b="0" dirty="0"/>
              <a:t>All meetings until (and including) May/2023 WGs will provide 2-way remote access</a:t>
            </a:r>
          </a:p>
          <a:p>
            <a:pPr marL="342900" indent="-342900">
              <a:buFont typeface="+mj-lt"/>
              <a:buAutoNum type="arabicPeriod"/>
            </a:pPr>
            <a:r>
              <a:rPr lang="en-HU" sz="2200" b="0" dirty="0"/>
              <a:t>June TSGs (Taipei), September TSGs (</a:t>
            </a:r>
            <a:r>
              <a:rPr lang="en-US" sz="2200" b="0" dirty="0"/>
              <a:t>Bangalore</a:t>
            </a:r>
            <a:r>
              <a:rPr lang="en-HU" sz="2200" b="0" dirty="0"/>
              <a:t>), October WGs (Xiamen), November WGs (Chicago) to provide </a:t>
            </a:r>
            <a:r>
              <a:rPr lang="en-HU" sz="2200" i="1" dirty="0"/>
              <a:t>2-way remote access</a:t>
            </a:r>
          </a:p>
          <a:p>
            <a:pPr marL="342900" indent="-342900">
              <a:buFont typeface="+mj-lt"/>
              <a:buAutoNum type="arabicPeriod"/>
            </a:pPr>
            <a:r>
              <a:rPr lang="en-HU" sz="2200" b="0" dirty="0"/>
              <a:t>August WGs (Europe), December TSGs (Europe) to only provide </a:t>
            </a:r>
            <a:r>
              <a:rPr lang="en-HU" sz="2200" i="1" dirty="0"/>
              <a:t>1-way remote access</a:t>
            </a:r>
            <a:br>
              <a:rPr lang="en-HU" sz="2200" i="1" dirty="0"/>
            </a:br>
            <a:r>
              <a:rPr lang="en-HU" sz="2200" i="1" dirty="0"/>
              <a:t>A</a:t>
            </a:r>
            <a:r>
              <a:rPr lang="en-GB" sz="2200" i="1" dirty="0" err="1"/>
              <a:t>ssuming</a:t>
            </a:r>
            <a:r>
              <a:rPr lang="en-GB" sz="2200" i="1" dirty="0"/>
              <a:t> all meeting locations are well accessible to all IMs (e.g. visa, etc…)</a:t>
            </a:r>
            <a:endParaRPr lang="en-HU" sz="2200" i="1" dirty="0"/>
          </a:p>
          <a:p>
            <a:pPr marL="0" indent="0">
              <a:buNone/>
            </a:pPr>
            <a:r>
              <a:rPr lang="en-HU" sz="2200" u="sng" dirty="0"/>
              <a:t>Agreed for 2024 onwards: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HU" sz="2200" b="0" dirty="0"/>
              <a:t>All F2F WGs and TSGs to provide </a:t>
            </a:r>
            <a:r>
              <a:rPr lang="en-HU" sz="2200" i="1" dirty="0"/>
              <a:t>1-way remote access</a:t>
            </a:r>
            <a:br>
              <a:rPr lang="en-HU" sz="2200" i="1" dirty="0"/>
            </a:br>
            <a:r>
              <a:rPr lang="en-HU" sz="2200" i="1" dirty="0"/>
              <a:t>A</a:t>
            </a:r>
            <a:r>
              <a:rPr lang="en-GB" sz="2200" i="1" dirty="0" err="1"/>
              <a:t>ssuming</a:t>
            </a:r>
            <a:r>
              <a:rPr lang="en-GB" sz="2200" i="1" dirty="0"/>
              <a:t> all meeting locations are well accessible to all IMs (e.g. visa, etc…)</a:t>
            </a:r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44464826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Hardship exemption for voting rights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543643"/>
          </a:xfrm>
        </p:spPr>
        <p:txBody>
          <a:bodyPr/>
          <a:lstStyle/>
          <a:p>
            <a:pPr marL="0" indent="0">
              <a:buNone/>
            </a:pPr>
            <a:endParaRPr lang="en-HU" sz="2400" u="sng" dirty="0"/>
          </a:p>
          <a:p>
            <a:pPr marL="0" indent="0">
              <a:buNone/>
            </a:pPr>
            <a:r>
              <a:rPr lang="en-HU" sz="2400" u="sng" dirty="0"/>
              <a:t>Already agreed earlier: </a:t>
            </a:r>
            <a:br>
              <a:rPr lang="en-HU" sz="2400" b="0" dirty="0"/>
            </a:br>
            <a:r>
              <a:rPr lang="en-HU" sz="2400" b="0" dirty="0"/>
              <a:t>Hardship Exemption was extended to all OPs (all their I</a:t>
            </a:r>
            <a:r>
              <a:rPr lang="en-GB" sz="2400" dirty="0"/>
              <a:t>Ms) until the end of 2022</a:t>
            </a:r>
            <a:r>
              <a:rPr lang="en-HU" sz="2400" b="0" dirty="0"/>
              <a:t> </a:t>
            </a:r>
          </a:p>
          <a:p>
            <a:pPr marL="0" indent="0">
              <a:buNone/>
            </a:pPr>
            <a:r>
              <a:rPr lang="en-HU" sz="2400" b="0" dirty="0"/>
              <a:t>None of the OPs (none of their I</a:t>
            </a:r>
            <a:r>
              <a:rPr lang="en-GB" sz="2400" b="0" dirty="0"/>
              <a:t>M</a:t>
            </a:r>
            <a:r>
              <a:rPr lang="en-HU" sz="2400" b="0" dirty="0"/>
              <a:t>s) are granted Hardship Exemption in 1Q/2023</a:t>
            </a:r>
            <a:br>
              <a:rPr lang="en-HU" sz="2400" b="0" dirty="0"/>
            </a:br>
            <a:r>
              <a:rPr lang="en-HU" sz="2400" b="0" dirty="0"/>
              <a:t>(cf.: </a:t>
            </a:r>
            <a:r>
              <a:rPr lang="en-GB" sz="2400" b="0" dirty="0"/>
              <a:t>Decision MHPG02/01)</a:t>
            </a:r>
            <a:endParaRPr lang="en-HU" sz="2400" b="0" dirty="0"/>
          </a:p>
          <a:p>
            <a:pPr marL="0" indent="0">
              <a:buNone/>
            </a:pPr>
            <a:endParaRPr lang="en-HU" sz="2400" i="1" dirty="0"/>
          </a:p>
          <a:p>
            <a:pPr marL="0" indent="0">
              <a:buNone/>
            </a:pPr>
            <a:r>
              <a:rPr lang="en-HU" sz="2400" u="sng" dirty="0"/>
              <a:t>Agreed for 2023 onwards:</a:t>
            </a:r>
          </a:p>
          <a:p>
            <a:pPr marL="0" indent="0">
              <a:buNone/>
            </a:pPr>
            <a:r>
              <a:rPr lang="en-HU" sz="2400" b="0" dirty="0"/>
              <a:t>Not to grant Hardship Exemptions in from Q2/2023 and beyond for any of the OPs</a:t>
            </a:r>
            <a:br>
              <a:rPr lang="en-HU" sz="2400" b="0" dirty="0"/>
            </a:br>
            <a:r>
              <a:rPr lang="en-HU" sz="2400" b="0" dirty="0"/>
              <a:t>Normal deprecation of voting rules to apply.</a:t>
            </a:r>
            <a:br>
              <a:rPr lang="en-HU" sz="2400" i="1" dirty="0"/>
            </a:br>
            <a:r>
              <a:rPr lang="en-HU" sz="2400" i="1" dirty="0"/>
              <a:t>A</a:t>
            </a:r>
            <a:r>
              <a:rPr lang="en-GB" sz="2400" i="1" dirty="0" err="1"/>
              <a:t>ssuming</a:t>
            </a:r>
            <a:r>
              <a:rPr lang="en-GB" sz="2400" i="1" dirty="0"/>
              <a:t> all meeting locations are well accessible to all IMs (e.g. visa, etc…)</a:t>
            </a:r>
            <a:endParaRPr lang="en-HU" sz="2400" i="1" dirty="0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5981206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Desired number of F2F and E-meetings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A446B9-F878-8323-A43B-C9C67DC65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 MHPG has started the discussion on providing an overall blueprint for meetings for 2025 onwards</a:t>
            </a:r>
          </a:p>
          <a:p>
            <a:pPr lvl="1"/>
            <a:r>
              <a:rPr lang="en-HU" dirty="0"/>
              <a:t>Discussions around the right mix of F2F and E meetings</a:t>
            </a:r>
          </a:p>
          <a:p>
            <a:pPr lvl="1"/>
            <a:r>
              <a:rPr lang="en-HU" dirty="0"/>
              <a:t> No conclusion yet</a:t>
            </a:r>
          </a:p>
          <a:p>
            <a:pPr lvl="1"/>
            <a:endParaRPr lang="en-HU" dirty="0"/>
          </a:p>
          <a:p>
            <a:r>
              <a:rPr lang="en-HU" dirty="0"/>
              <a:t> Target is to provide a proposal for the next PCG/OP meeting in October</a:t>
            </a:r>
          </a:p>
        </p:txBody>
      </p:sp>
    </p:spTree>
    <p:extLst>
      <p:ext uri="{BB962C8B-B14F-4D97-AF65-F5344CB8AC3E}">
        <p14:creationId xmlns:p14="http://schemas.microsoft.com/office/powerpoint/2010/main" val="35861264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Funding principles for 3GPP meetings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A446B9-F878-8323-A43B-C9C67DC65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 MHPG agreed to undertake a dedicated Study for potential renewal of 3GPP’s meeting funding model</a:t>
            </a:r>
          </a:p>
          <a:p>
            <a:endParaRPr lang="en-HU" dirty="0"/>
          </a:p>
          <a:p>
            <a:r>
              <a:rPr lang="en-HU" dirty="0"/>
              <a:t> Study work has started in April</a:t>
            </a:r>
          </a:p>
          <a:p>
            <a:endParaRPr lang="en-HU" dirty="0"/>
          </a:p>
          <a:p>
            <a:r>
              <a:rPr lang="en-HU" dirty="0"/>
              <a:t> Target is to provide recommendations to the next PCG/OP in October</a:t>
            </a:r>
          </a:p>
        </p:txBody>
      </p:sp>
    </p:spTree>
    <p:extLst>
      <p:ext uri="{BB962C8B-B14F-4D97-AF65-F5344CB8AC3E}">
        <p14:creationId xmlns:p14="http://schemas.microsoft.com/office/powerpoint/2010/main" val="38046181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5721</TotalTime>
  <Words>780</Words>
  <Application>Microsoft Macintosh PowerPoint</Application>
  <PresentationFormat>Widescreen</PresentationFormat>
  <Paragraphs>73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MHPG report</vt:lpstr>
      <vt:lpstr>Outline</vt:lpstr>
      <vt:lpstr>MHPG meetings</vt:lpstr>
      <vt:lpstr>2023 meeting plan</vt:lpstr>
      <vt:lpstr>2024 meeting plan</vt:lpstr>
      <vt:lpstr>Remote access</vt:lpstr>
      <vt:lpstr>Hardship exemption for voting rights</vt:lpstr>
      <vt:lpstr>Desired number of F2F and E-meetings</vt:lpstr>
      <vt:lpstr>Funding principles for 3GPP meetings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Balazs Bertenyi</cp:lastModifiedBy>
  <cp:revision>597</cp:revision>
  <dcterms:created xsi:type="dcterms:W3CDTF">2010-02-05T13:52:04Z</dcterms:created>
  <dcterms:modified xsi:type="dcterms:W3CDTF">2023-04-18T15:18:13Z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