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9" r:id="rId1"/>
  </p:sldMasterIdLst>
  <p:notesMasterIdLst>
    <p:notesMasterId r:id="rId17"/>
  </p:notesMasterIdLst>
  <p:handoutMasterIdLst>
    <p:handoutMasterId r:id="rId18"/>
  </p:handoutMasterIdLst>
  <p:sldIdLst>
    <p:sldId id="303" r:id="rId2"/>
    <p:sldId id="535" r:id="rId3"/>
    <p:sldId id="553" r:id="rId4"/>
    <p:sldId id="561" r:id="rId5"/>
    <p:sldId id="562" r:id="rId6"/>
    <p:sldId id="563" r:id="rId7"/>
    <p:sldId id="554" r:id="rId8"/>
    <p:sldId id="564" r:id="rId9"/>
    <p:sldId id="542" r:id="rId10"/>
    <p:sldId id="551" r:id="rId11"/>
    <p:sldId id="565" r:id="rId12"/>
    <p:sldId id="541" r:id="rId13"/>
    <p:sldId id="557" r:id="rId14"/>
    <p:sldId id="540" r:id="rId15"/>
    <p:sldId id="558" r:id="rId16"/>
  </p:sldIdLst>
  <p:sldSz cx="12192000" cy="6858000"/>
  <p:notesSz cx="6794500" cy="9931400"/>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96" autoAdjust="0"/>
    <p:restoredTop sz="94625" autoAdjust="0"/>
  </p:normalViewPr>
  <p:slideViewPr>
    <p:cSldViewPr snapToGrid="0">
      <p:cViewPr varScale="1">
        <p:scale>
          <a:sx n="94" d="100"/>
          <a:sy n="94" d="100"/>
        </p:scale>
        <p:origin x="744" y="7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43"/>
    </p:cViewPr>
  </p:sorterViewPr>
  <p:notesViewPr>
    <p:cSldViewPr snapToGrid="0">
      <p:cViewPr varScale="1">
        <p:scale>
          <a:sx n="82" d="100"/>
          <a:sy n="82" d="100"/>
        </p:scale>
        <p:origin x="3972" y="78"/>
      </p:cViewPr>
      <p:guideLst>
        <p:guide orient="horz" pos="3129"/>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rian Scrase" userId="c433f16e-0562-4556-87af-24c4f609effe" providerId="ADAL" clId="{A0D0F53C-7C92-4632-B830-964221478D6C}"/>
    <pc:docChg chg="custSel modSld">
      <pc:chgData name="Adrian Scrase" userId="c433f16e-0562-4556-87af-24c4f609effe" providerId="ADAL" clId="{A0D0F53C-7C92-4632-B830-964221478D6C}" dt="2023-03-22T10:52:11.619" v="301" actId="6549"/>
      <pc:docMkLst>
        <pc:docMk/>
      </pc:docMkLst>
      <pc:sldChg chg="modSp mod">
        <pc:chgData name="Adrian Scrase" userId="c433f16e-0562-4556-87af-24c4f609effe" providerId="ADAL" clId="{A0D0F53C-7C92-4632-B830-964221478D6C}" dt="2023-03-22T10:52:11.619" v="301" actId="6549"/>
        <pc:sldMkLst>
          <pc:docMk/>
          <pc:sldMk cId="0" sldId="558"/>
        </pc:sldMkLst>
        <pc:spChg chg="mod">
          <ac:chgData name="Adrian Scrase" userId="c433f16e-0562-4556-87af-24c4f609effe" providerId="ADAL" clId="{A0D0F53C-7C92-4632-B830-964221478D6C}" dt="2023-03-22T10:52:11.619" v="301" actId="6549"/>
          <ac:spMkLst>
            <pc:docMk/>
            <pc:sldMk cId="0" sldId="558"/>
            <ac:spMk id="7" creationId="{47321805-7739-4B90-B7F4-CE6DD90E990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3/21/2023</a:t>
            </a:fld>
            <a:endParaRPr lang="en-US"/>
          </a:p>
        </p:txBody>
      </p:sp>
      <p:sp>
        <p:nvSpPr>
          <p:cNvPr id="9220" name="Rectangle 4"/>
          <p:cNvSpPr>
            <a:spLocks noGrp="1" noChangeArrowheads="1"/>
          </p:cNvSpPr>
          <p:nvPr>
            <p:ph type="ftr" sz="quarter" idx="2"/>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3/21/2023</a:t>
            </a:fld>
            <a:endParaRPr lang="en-US"/>
          </a:p>
        </p:txBody>
      </p:sp>
      <p:sp>
        <p:nvSpPr>
          <p:cNvPr id="29700" name="Rectangle 4"/>
          <p:cNvSpPr>
            <a:spLocks noGrp="1" noRot="1" noChangeAspect="1" noChangeArrowheads="1" noTextEdit="1"/>
          </p:cNvSpPr>
          <p:nvPr>
            <p:ph type="sldImg" idx="2"/>
          </p:nvPr>
        </p:nvSpPr>
        <p:spPr bwMode="auto">
          <a:xfrm>
            <a:off x="87313"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039" y="4717137"/>
            <a:ext cx="4982422" cy="4470957"/>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87313" y="742950"/>
            <a:ext cx="6621462" cy="3725863"/>
          </a:xfrm>
          <a:ln/>
        </p:spPr>
      </p:sp>
      <p:sp>
        <p:nvSpPr>
          <p:cNvPr id="30724" name="Rectangle 3"/>
          <p:cNvSpPr>
            <a:spLocks noGrp="1" noChangeArrowheads="1"/>
          </p:cNvSpPr>
          <p:nvPr>
            <p:ph type="body" idx="1"/>
          </p:nvPr>
        </p:nvSpPr>
        <p:spPr>
          <a:xfrm>
            <a:off x="904453" y="4718726"/>
            <a:ext cx="4985595" cy="44693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072967" cy="323850"/>
          </a:xfrm>
          <a:prstGeom prst="homePlate">
            <a:avLst>
              <a:gd name="adj" fmla="val 91576"/>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z="1000" dirty="0"/>
          </a:p>
        </p:txBody>
      </p:sp>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829734" y="6427789"/>
            <a:ext cx="7723717" cy="477054"/>
          </a:xfrm>
          <a:prstGeom prst="rect">
            <a:avLst/>
          </a:prstGeom>
          <a:noFill/>
          <a:ln>
            <a:noFill/>
          </a:ln>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US" altLang="en-US" sz="1000" dirty="0">
                <a:solidFill>
                  <a:schemeClr val="bg1"/>
                </a:solidFill>
              </a:rPr>
              <a:t>OP</a:t>
            </a:r>
            <a:r>
              <a:rPr lang="en-GB" altLang="en-US" sz="1000" dirty="0">
                <a:solidFill>
                  <a:schemeClr val="bg1"/>
                </a:solidFill>
              </a:rPr>
              <a:t>#49-London</a:t>
            </a:r>
          </a:p>
          <a:p>
            <a:pPr>
              <a:spcBef>
                <a:spcPct val="50000"/>
              </a:spcBef>
              <a:defRPr/>
            </a:pPr>
            <a:endParaRPr lang="en-GB" altLang="en-US" sz="1000" dirty="0">
              <a:solidFill>
                <a:schemeClr val="bg1"/>
              </a:solidFill>
            </a:endParaRPr>
          </a:p>
        </p:txBody>
      </p:sp>
      <p:sp>
        <p:nvSpPr>
          <p:cNvPr id="10" name="Rectangle 9">
            <a:extLst>
              <a:ext uri="{FF2B5EF4-FFF2-40B4-BE49-F238E27FC236}">
                <a16:creationId xmlns:a16="http://schemas.microsoft.com/office/drawing/2014/main" id="{9575262E-2E0B-4620-8E64-C5629B8148B6}"/>
              </a:ext>
            </a:extLst>
          </p:cNvPr>
          <p:cNvSpPr/>
          <p:nvPr userDrawn="1"/>
        </p:nvSpPr>
        <p:spPr>
          <a:xfrm>
            <a:off x="11556042" y="6571248"/>
            <a:ext cx="335348" cy="246221"/>
          </a:xfrm>
          <a:prstGeom prst="rect">
            <a:avLst/>
          </a:prstGeom>
        </p:spPr>
        <p:txBody>
          <a:bodyPr wrap="none">
            <a:spAutoFit/>
          </a:bodyPr>
          <a:lstStyle/>
          <a:p>
            <a:fld id="{E8901CDA-7152-4C05-838F-70FB041A9364}" type="slidenum">
              <a:rPr lang="en-GB" altLang="en-US" sz="1000" smtClean="0">
                <a:latin typeface="Calibri" panose="020F0502020204030204" pitchFamily="34" charset="0"/>
              </a:rPr>
              <a:t>‹#›</a:t>
            </a:fld>
            <a:endParaRPr lang="en-GB" dirty="0"/>
          </a:p>
        </p:txBody>
      </p:sp>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2317751" y="1363663"/>
            <a:ext cx="7813675" cy="4100512"/>
          </a:xfrm>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Summary of 2022 Income and Expenditure</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4294967295"/>
          </p:nvPr>
        </p:nvSpPr>
        <p:spPr>
          <a:xfrm>
            <a:off x="2941639" y="3894139"/>
            <a:ext cx="6524625" cy="1870075"/>
          </a:xfrm>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338554"/>
          </a:xfrm>
          <a:prstGeom prst="rect">
            <a:avLst/>
          </a:prstGeom>
          <a:noFill/>
        </p:spPr>
        <p:txBody>
          <a:bodyPr wrap="square" rtlCol="0">
            <a:spAutoFit/>
          </a:bodyPr>
          <a:lstStyle/>
          <a:p>
            <a:r>
              <a:rPr lang="da-DK" sz="1600" b="1" i="1" dirty="0"/>
              <a:t>OP#49(23)05</a:t>
            </a:r>
            <a:endParaRPr lang="en-GB" sz="1800" b="1"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title"/>
          </p:nvPr>
        </p:nvSpPr>
        <p:spPr/>
        <p:txBody>
          <a:bodyPr/>
          <a:lstStyle/>
          <a:p>
            <a:r>
              <a:rPr lang="en-GB" altLang="en-US" sz="2400" b="1" dirty="0">
                <a:solidFill>
                  <a:srgbClr val="FF3300"/>
                </a:solidFill>
              </a:rPr>
              <a:t>Promotion and marketing materials</a:t>
            </a:r>
          </a:p>
        </p:txBody>
      </p:sp>
      <p:sp>
        <p:nvSpPr>
          <p:cNvPr id="4" name="Subtitle 6">
            <a:extLst>
              <a:ext uri="{FF2B5EF4-FFF2-40B4-BE49-F238E27FC236}">
                <a16:creationId xmlns:a16="http://schemas.microsoft.com/office/drawing/2014/main" id="{ACD718B4-75E2-49EA-937D-FA396C7418B5}"/>
              </a:ext>
            </a:extLst>
          </p:cNvPr>
          <p:cNvSpPr txBox="1">
            <a:spLocks/>
          </p:cNvSpPr>
          <p:nvPr/>
        </p:nvSpPr>
        <p:spPr bwMode="auto">
          <a:xfrm>
            <a:off x="1091953" y="1181104"/>
            <a:ext cx="10360241" cy="1615362"/>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The expenditure on promotion and marketing materials at the end of 2022 amounted to 56 </a:t>
            </a:r>
            <a:r>
              <a:rPr lang="en-GB" sz="1800" kern="0" dirty="0" err="1">
                <a:latin typeface="+mn-lt"/>
              </a:rPr>
              <a:t>kEUR</a:t>
            </a:r>
            <a:r>
              <a:rPr lang="en-GB" sz="1800" kern="0" dirty="0">
                <a:latin typeface="+mn-lt"/>
              </a:rPr>
              <a:t> from an annual budget of 60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This represents an underspend of 4 </a:t>
            </a:r>
            <a:r>
              <a:rPr lang="en-GB" sz="1800" kern="0" dirty="0" err="1">
                <a:latin typeface="+mn-lt"/>
              </a:rPr>
              <a:t>kEUR</a:t>
            </a:r>
            <a:r>
              <a:rPr lang="en-GB" sz="1800" kern="0" dirty="0">
                <a:latin typeface="+mn-lt"/>
              </a:rPr>
              <a:t>.</a:t>
            </a:r>
          </a:p>
          <a:p>
            <a:pPr>
              <a:spcBef>
                <a:spcPct val="20000"/>
              </a:spcBef>
              <a:defRPr/>
            </a:pPr>
            <a:r>
              <a:rPr lang="en-GB" sz="1800" kern="0" dirty="0">
                <a:latin typeface="+mn-lt"/>
              </a:rPr>
              <a:t>Here below, a breakdown of promotion and marketing expenditure:</a:t>
            </a:r>
          </a:p>
          <a:p>
            <a:pPr>
              <a:spcBef>
                <a:spcPct val="20000"/>
              </a:spcBef>
              <a:defRPr/>
            </a:pPr>
            <a:endParaRPr lang="en-GB" sz="1800" kern="0" dirty="0">
              <a:latin typeface="+mn-lt"/>
            </a:endParaRPr>
          </a:p>
          <a:p>
            <a:pPr>
              <a:spcBef>
                <a:spcPct val="20000"/>
              </a:spcBef>
              <a:defRPr/>
            </a:pPr>
            <a:endParaRPr lang="en-GB" sz="1600" kern="0" dirty="0">
              <a:latin typeface="+mn-lt"/>
            </a:endParaRPr>
          </a:p>
          <a:p>
            <a:pPr>
              <a:spcBef>
                <a:spcPct val="20000"/>
              </a:spcBef>
              <a:defRPr/>
            </a:pPr>
            <a:r>
              <a:rPr lang="en-GB" sz="1800" kern="0" dirty="0">
                <a:latin typeface="+mn-lt"/>
              </a:rPr>
              <a:t>  </a:t>
            </a:r>
          </a:p>
          <a:p>
            <a:pPr lvl="1">
              <a:spcBef>
                <a:spcPct val="20000"/>
              </a:spcBef>
              <a:defRPr/>
            </a:pPr>
            <a:endParaRPr lang="en-GB" sz="1800" kern="0" dirty="0">
              <a:latin typeface="+mn-lt"/>
            </a:endParaRPr>
          </a:p>
          <a:p>
            <a:pPr lvl="1">
              <a:spcBef>
                <a:spcPct val="20000"/>
              </a:spcBef>
              <a:defRPr/>
            </a:pPr>
            <a:endParaRPr lang="en-GB" sz="1800" i="1" kern="0" dirty="0">
              <a:latin typeface="+mn-lt"/>
            </a:endParaRPr>
          </a:p>
          <a:p>
            <a:pPr lvl="1">
              <a:spcBef>
                <a:spcPct val="20000"/>
              </a:spcBef>
              <a:defRPr/>
            </a:pPr>
            <a:endParaRPr lang="en-GB" sz="1800" i="1" kern="0" dirty="0">
              <a:latin typeface="+mn-lt"/>
            </a:endParaRPr>
          </a:p>
          <a:p>
            <a:pPr lvl="1">
              <a:spcBef>
                <a:spcPct val="20000"/>
              </a:spcBef>
              <a:defRPr/>
            </a:pPr>
            <a:endParaRPr lang="en-GB" sz="1800" i="1" kern="0" dirty="0">
              <a:latin typeface="+mn-lt"/>
            </a:endParaRPr>
          </a:p>
          <a:p>
            <a:pPr lvl="1">
              <a:spcBef>
                <a:spcPct val="20000"/>
              </a:spcBef>
              <a:defRPr/>
            </a:pPr>
            <a:endParaRPr lang="en-GB" sz="1800" kern="0" dirty="0">
              <a:latin typeface="+mn-lt"/>
            </a:endParaRPr>
          </a:p>
        </p:txBody>
      </p:sp>
      <p:pic>
        <p:nvPicPr>
          <p:cNvPr id="5" name="Picture 4">
            <a:extLst>
              <a:ext uri="{FF2B5EF4-FFF2-40B4-BE49-F238E27FC236}">
                <a16:creationId xmlns:a16="http://schemas.microsoft.com/office/drawing/2014/main" id="{7E81E95E-3C6C-4242-FB0D-6B917651C3D1}"/>
              </a:ext>
            </a:extLst>
          </p:cNvPr>
          <p:cNvPicPr>
            <a:picLocks noChangeAspect="1"/>
          </p:cNvPicPr>
          <p:nvPr/>
        </p:nvPicPr>
        <p:blipFill>
          <a:blip r:embed="rId2"/>
          <a:stretch>
            <a:fillRect/>
          </a:stretch>
        </p:blipFill>
        <p:spPr>
          <a:xfrm>
            <a:off x="1427512" y="3304983"/>
            <a:ext cx="4946655" cy="2874842"/>
          </a:xfrm>
          <a:prstGeom prst="rect">
            <a:avLst/>
          </a:prstGeom>
        </p:spPr>
      </p:pic>
    </p:spTree>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Training</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12AEEBB0-2669-4840-AF84-F1F59C1C336C}"/>
              </a:ext>
            </a:extLst>
          </p:cNvPr>
          <p:cNvSpPr txBox="1">
            <a:spLocks/>
          </p:cNvSpPr>
          <p:nvPr/>
        </p:nvSpPr>
        <p:spPr bwMode="auto">
          <a:xfrm>
            <a:off x="889233" y="1189492"/>
            <a:ext cx="10670972" cy="162877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Three antitrust compliance training sessions were held during 2022, as follows:</a:t>
            </a:r>
          </a:p>
          <a:p>
            <a:pPr>
              <a:spcBef>
                <a:spcPct val="20000"/>
              </a:spcBef>
              <a:defRPr/>
            </a:pPr>
            <a:r>
              <a:rPr lang="en-GB" sz="1800" kern="0" dirty="0">
                <a:latin typeface="+mn-lt"/>
              </a:rPr>
              <a:t>- 27 September (European friendly timing)</a:t>
            </a:r>
          </a:p>
          <a:p>
            <a:pPr>
              <a:spcBef>
                <a:spcPct val="20000"/>
              </a:spcBef>
              <a:defRPr/>
            </a:pPr>
            <a:r>
              <a:rPr lang="en-GB" sz="1800" kern="0" dirty="0">
                <a:latin typeface="+mn-lt"/>
              </a:rPr>
              <a:t>- 25 October (US friendly timing)</a:t>
            </a:r>
          </a:p>
          <a:p>
            <a:pPr>
              <a:spcBef>
                <a:spcPct val="20000"/>
              </a:spcBef>
              <a:defRPr/>
            </a:pPr>
            <a:r>
              <a:rPr lang="en-GB" sz="1800" kern="0" dirty="0">
                <a:latin typeface="+mn-lt"/>
              </a:rPr>
              <a:t>- 6 December (Asia friendly timing)</a:t>
            </a: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Of these three training sessions, one was not charged to the 2022 budget as it had already been accounted for in 2019, where it could not be delivered.</a:t>
            </a:r>
          </a:p>
          <a:p>
            <a:pPr>
              <a:spcBef>
                <a:spcPct val="20000"/>
              </a:spcBef>
              <a:defRPr/>
            </a:pPr>
            <a:endParaRPr lang="en-GB" sz="1800" kern="0" dirty="0">
              <a:latin typeface="+mn-lt"/>
            </a:endParaRPr>
          </a:p>
          <a:p>
            <a:pPr>
              <a:spcBef>
                <a:spcPct val="20000"/>
              </a:spcBef>
              <a:defRPr/>
            </a:pPr>
            <a:r>
              <a:rPr lang="en-GB" sz="1800" kern="0" dirty="0">
                <a:latin typeface="+mn-lt"/>
              </a:rPr>
              <a:t>The expenditure on trainings at the end of 2022 amounted to 7,8 KEUR from an annual budget of 20 </a:t>
            </a:r>
            <a:r>
              <a:rPr lang="en-GB" sz="1800" kern="0" dirty="0" err="1">
                <a:latin typeface="+mn-lt"/>
              </a:rPr>
              <a:t>kEUR</a:t>
            </a:r>
            <a:r>
              <a:rPr lang="en-GB" sz="1800" kern="0" dirty="0">
                <a:latin typeface="+mn-lt"/>
              </a:rPr>
              <a:t>. </a:t>
            </a:r>
          </a:p>
          <a:p>
            <a:pPr>
              <a:spcBef>
                <a:spcPct val="20000"/>
              </a:spcBef>
              <a:defRPr/>
            </a:pPr>
            <a:r>
              <a:rPr lang="en-GB" sz="1800" kern="0" dirty="0">
                <a:latin typeface="+mn-lt"/>
              </a:rPr>
              <a:t>This represents an underspend of 12,2 </a:t>
            </a:r>
            <a:r>
              <a:rPr lang="en-GB" sz="1800" kern="0" dirty="0" err="1">
                <a:latin typeface="+mn-lt"/>
              </a:rPr>
              <a:t>kEUR</a:t>
            </a:r>
            <a:r>
              <a:rPr lang="en-GB" sz="1800" kern="0" dirty="0">
                <a:latin typeface="+mn-lt"/>
              </a:rPr>
              <a:t>.</a:t>
            </a: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3068723993"/>
      </p:ext>
    </p:extLst>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Overheads</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D8143AEA-9FE3-45AE-A5EB-E4980175CE28}"/>
              </a:ext>
            </a:extLst>
          </p:cNvPr>
          <p:cNvSpPr txBox="1">
            <a:spLocks/>
          </p:cNvSpPr>
          <p:nvPr/>
        </p:nvSpPr>
        <p:spPr bwMode="auto">
          <a:xfrm>
            <a:off x="973123" y="1181103"/>
            <a:ext cx="10505703" cy="443846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An overhead charge is applied to the 3GPP accounts to cover Accommodation, Administration and IT system costs.  Under normal circumstances the overhead charge represents 39% of personnel costs.  This figure is confirmed annually by external auditors, and was confirmed to be as such for 2022. </a:t>
            </a:r>
          </a:p>
          <a:p>
            <a:pPr>
              <a:spcBef>
                <a:spcPct val="20000"/>
              </a:spcBef>
              <a:defRPr/>
            </a:pPr>
            <a:endParaRPr lang="en-GB" sz="1800" kern="0" dirty="0">
              <a:latin typeface="+mn-lt"/>
            </a:endParaRPr>
          </a:p>
          <a:p>
            <a:pPr>
              <a:spcBef>
                <a:spcPct val="20000"/>
              </a:spcBef>
              <a:defRPr/>
            </a:pPr>
            <a:r>
              <a:rPr lang="en-GB" sz="1800" kern="0" dirty="0">
                <a:latin typeface="+mn-lt"/>
              </a:rPr>
              <a:t>The expenditure at the end of 2022 amounted to 1468 </a:t>
            </a:r>
            <a:r>
              <a:rPr lang="en-GB" sz="1800" kern="0" dirty="0" err="1">
                <a:latin typeface="+mn-lt"/>
              </a:rPr>
              <a:t>kEUR</a:t>
            </a:r>
            <a:r>
              <a:rPr lang="en-GB" sz="1800" kern="0" dirty="0">
                <a:latin typeface="+mn-lt"/>
              </a:rPr>
              <a:t> from an annual budget of 1454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This represents an overspend of 14 </a:t>
            </a:r>
            <a:r>
              <a:rPr lang="en-GB" sz="1800" kern="0" dirty="0" err="1">
                <a:latin typeface="+mn-lt"/>
              </a:rPr>
              <a:t>kEUR</a:t>
            </a:r>
            <a:r>
              <a:rPr lang="en-GB" sz="1800" kern="0" dirty="0">
                <a:latin typeface="+mn-lt"/>
              </a:rPr>
              <a:t>, mainly due to the rapid increase rate of inflation, and to the fact that the building and the staff are back to regular pre-covid activities.</a:t>
            </a:r>
            <a:endParaRPr lang="en-GB" sz="1800" kern="0" dirty="0">
              <a:highlight>
                <a:srgbClr val="FFFF00"/>
              </a:highlight>
              <a:latin typeface="+mn-lt"/>
            </a:endParaRPr>
          </a:p>
          <a:p>
            <a:pPr>
              <a:spcBef>
                <a:spcPct val="20000"/>
              </a:spcBef>
              <a:defRPr/>
            </a:pPr>
            <a:endParaRPr lang="en-GB" sz="1800" kern="0" dirty="0">
              <a:highlight>
                <a:srgbClr val="FFFF00"/>
              </a:highlight>
              <a:latin typeface="+mn-lt"/>
            </a:endParaRPr>
          </a:p>
          <a:p>
            <a:pPr>
              <a:spcBef>
                <a:spcPct val="20000"/>
              </a:spcBef>
              <a:defRPr/>
            </a:pPr>
            <a:endParaRPr lang="en-GB" sz="1800" kern="0" dirty="0">
              <a:highlight>
                <a:srgbClr val="FFFF00"/>
              </a:highlight>
              <a:latin typeface="+mn-lt"/>
            </a:endParaRPr>
          </a:p>
        </p:txBody>
      </p:sp>
    </p:spTree>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0" y="171450"/>
            <a:ext cx="8229600" cy="1143000"/>
          </a:xfrm>
          <a:noFill/>
        </p:spPr>
        <p:txBody>
          <a:bodyPr/>
          <a:lstStyle/>
          <a:p>
            <a:r>
              <a:rPr lang="en-US" altLang="en-US" sz="2400" b="1">
                <a:solidFill>
                  <a:srgbClr val="FF3300"/>
                </a:solidFill>
              </a:rPr>
              <a:t>Contingency</a:t>
            </a:r>
          </a:p>
        </p:txBody>
      </p:sp>
      <p:sp>
        <p:nvSpPr>
          <p:cNvPr id="4" name="Subtitle 6">
            <a:extLst>
              <a:ext uri="{FF2B5EF4-FFF2-40B4-BE49-F238E27FC236}">
                <a16:creationId xmlns:a16="http://schemas.microsoft.com/office/drawing/2014/main" id="{3A0226A8-ACCC-481E-A31B-481E4B032CAD}"/>
              </a:ext>
            </a:extLst>
          </p:cNvPr>
          <p:cNvSpPr txBox="1">
            <a:spLocks/>
          </p:cNvSpPr>
          <p:nvPr/>
        </p:nvSpPr>
        <p:spPr bwMode="auto">
          <a:xfrm>
            <a:off x="762634" y="1314450"/>
            <a:ext cx="10928411" cy="3126138"/>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 contingency of 150 </a:t>
            </a:r>
            <a:r>
              <a:rPr lang="en-GB" sz="1800" kern="0" dirty="0" err="1">
                <a:latin typeface="+mn-lt"/>
              </a:rPr>
              <a:t>kEUR</a:t>
            </a:r>
            <a:r>
              <a:rPr lang="en-GB" sz="1800" kern="0" dirty="0">
                <a:latin typeface="+mn-lt"/>
              </a:rPr>
              <a:t> had been set aside for 2022.</a:t>
            </a:r>
            <a:r>
              <a:rPr lang="en-GB" sz="1800" kern="0" dirty="0">
                <a:highlight>
                  <a:srgbClr val="FFFF00"/>
                </a:highlight>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At the end of 2022, the expenditure of this budget line was approximately 18 </a:t>
            </a:r>
            <a:r>
              <a:rPr lang="en-GB" sz="1800" kern="0" dirty="0" err="1">
                <a:latin typeface="+mn-lt"/>
              </a:rPr>
              <a:t>kEUR</a:t>
            </a:r>
            <a:r>
              <a:rPr lang="en-GB" sz="1800" kern="0" dirty="0">
                <a:latin typeface="+mn-lt"/>
              </a:rPr>
              <a:t> (staff relocation, expert’s immigration and work permit fees, exchange rates costs). </a:t>
            </a:r>
            <a:endParaRPr lang="en-GB" sz="1800" dirty="0">
              <a:highlight>
                <a:srgbClr val="FFFF00"/>
              </a:highlight>
              <a:latin typeface="+mn-lt"/>
            </a:endParaRP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The underspent contingency is hence 132 KEUR.</a:t>
            </a:r>
          </a:p>
          <a:p>
            <a:pPr>
              <a:spcBef>
                <a:spcPct val="20000"/>
              </a:spcBef>
              <a:defRPr/>
            </a:pPr>
            <a:endParaRPr lang="en-GB" sz="1800" kern="0" dirty="0">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3077"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Income from Partners</a:t>
            </a:r>
          </a:p>
        </p:txBody>
      </p:sp>
      <p:sp>
        <p:nvSpPr>
          <p:cNvPr id="5" name="Rectangle 3"/>
          <p:cNvSpPr txBox="1">
            <a:spLocks/>
          </p:cNvSpPr>
          <p:nvPr/>
        </p:nvSpPr>
        <p:spPr>
          <a:xfrm>
            <a:off x="686759" y="932822"/>
            <a:ext cx="9240986" cy="4924425"/>
          </a:xfrm>
          <a:prstGeom prst="rect">
            <a:avLst/>
          </a:prstGeom>
        </p:spPr>
        <p:txBody>
          <a:bodyPr/>
          <a:lstStyle/>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latin typeface="+mn-lt"/>
              </a:rPr>
              <a:t>Full payment has been received from all OPs as tabulated below (after application of credit notes and deduction for experts provided </a:t>
            </a:r>
            <a:r>
              <a:rPr lang="en-US" sz="2000" i="1" kern="0" dirty="0">
                <a:latin typeface="+mn-lt"/>
              </a:rPr>
              <a:t>in lieu </a:t>
            </a:r>
            <a:r>
              <a:rPr lang="en-US" sz="2000" kern="0" dirty="0">
                <a:latin typeface="+mn-lt"/>
              </a:rPr>
              <a:t>of payment)</a:t>
            </a: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r>
              <a:rPr lang="en-US" sz="2000" kern="0" dirty="0">
                <a:solidFill>
                  <a:srgbClr val="003366"/>
                </a:solidFill>
                <a:latin typeface="+mn-lt"/>
              </a:rPr>
              <a:t> </a:t>
            </a: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buBlip>
                <a:blip r:embed="rId2"/>
              </a:buBlip>
              <a:defRPr/>
            </a:pPr>
            <a:endParaRPr lang="en-US" sz="2800" kern="0" dirty="0">
              <a:solidFill>
                <a:srgbClr val="003366"/>
              </a:solidFill>
              <a:latin typeface="+mn-lt"/>
            </a:endParaRPr>
          </a:p>
          <a:p>
            <a:pPr>
              <a:lnSpc>
                <a:spcPct val="90000"/>
              </a:lnSpc>
              <a:spcBef>
                <a:spcPct val="20000"/>
              </a:spcBef>
              <a:defRPr/>
            </a:pPr>
            <a:endParaRPr lang="en-US" sz="2800" kern="0" dirty="0">
              <a:solidFill>
                <a:srgbClr val="003366"/>
              </a:solidFill>
              <a:latin typeface="+mn-lt"/>
            </a:endParaRPr>
          </a:p>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 </a:t>
            </a:r>
            <a:endParaRPr lang="en-US" sz="2000" kern="0" dirty="0">
              <a:solidFill>
                <a:srgbClr val="003366"/>
              </a:solidFill>
              <a:highlight>
                <a:srgbClr val="FFFF00"/>
              </a:highlight>
              <a:latin typeface="+mn-lt"/>
            </a:endParaRPr>
          </a:p>
          <a:p>
            <a:pPr>
              <a:lnSpc>
                <a:spcPct val="90000"/>
              </a:lnSpc>
              <a:spcBef>
                <a:spcPct val="20000"/>
              </a:spcBef>
              <a:defRPr/>
            </a:pPr>
            <a:endParaRPr lang="en-US" sz="2000" kern="0" dirty="0">
              <a:latin typeface="+mj-lt"/>
            </a:endParaRPr>
          </a:p>
          <a:p>
            <a:pPr marL="342900" indent="-342900">
              <a:lnSpc>
                <a:spcPct val="90000"/>
              </a:lnSpc>
              <a:spcBef>
                <a:spcPct val="20000"/>
              </a:spcBef>
              <a:defRPr/>
            </a:pPr>
            <a:r>
              <a:rPr lang="en-US" sz="2800" kern="0" dirty="0">
                <a:latin typeface="+mn-lt"/>
              </a:rPr>
              <a:t>  </a:t>
            </a:r>
          </a:p>
          <a:p>
            <a:pPr marL="342900" indent="-342900">
              <a:lnSpc>
                <a:spcPct val="90000"/>
              </a:lnSpc>
              <a:spcBef>
                <a:spcPct val="20000"/>
              </a:spcBef>
              <a:defRPr/>
            </a:pPr>
            <a:r>
              <a:rPr lang="en-US" sz="2800" kern="0" dirty="0">
                <a:latin typeface="+mn-lt"/>
              </a:rPr>
              <a:t> </a:t>
            </a:r>
            <a:endParaRPr lang="en-US" sz="2800" u="sng" kern="0" dirty="0">
              <a:latin typeface="+mn-lt"/>
            </a:endParaRPr>
          </a:p>
        </p:txBody>
      </p:sp>
      <p:graphicFrame>
        <p:nvGraphicFramePr>
          <p:cNvPr id="3" name="Table 2">
            <a:extLst>
              <a:ext uri="{FF2B5EF4-FFF2-40B4-BE49-F238E27FC236}">
                <a16:creationId xmlns:a16="http://schemas.microsoft.com/office/drawing/2014/main" id="{3817A9B7-25FE-4BAA-9A52-1C02BF45025A}"/>
              </a:ext>
            </a:extLst>
          </p:cNvPr>
          <p:cNvGraphicFramePr>
            <a:graphicFrameLocks noGrp="1"/>
          </p:cNvGraphicFramePr>
          <p:nvPr>
            <p:extLst>
              <p:ext uri="{D42A27DB-BD31-4B8C-83A1-F6EECF244321}">
                <p14:modId xmlns:p14="http://schemas.microsoft.com/office/powerpoint/2010/main" val="969851417"/>
              </p:ext>
            </p:extLst>
          </p:nvPr>
        </p:nvGraphicFramePr>
        <p:xfrm>
          <a:off x="805342" y="2184778"/>
          <a:ext cx="8324143" cy="2396102"/>
        </p:xfrm>
        <a:graphic>
          <a:graphicData uri="http://schemas.openxmlformats.org/drawingml/2006/table">
            <a:tbl>
              <a:tblPr/>
              <a:tblGrid>
                <a:gridCol w="2525679">
                  <a:extLst>
                    <a:ext uri="{9D8B030D-6E8A-4147-A177-3AD203B41FA5}">
                      <a16:colId xmlns:a16="http://schemas.microsoft.com/office/drawing/2014/main" val="2440944042"/>
                    </a:ext>
                  </a:extLst>
                </a:gridCol>
                <a:gridCol w="2899232">
                  <a:extLst>
                    <a:ext uri="{9D8B030D-6E8A-4147-A177-3AD203B41FA5}">
                      <a16:colId xmlns:a16="http://schemas.microsoft.com/office/drawing/2014/main" val="658947718"/>
                    </a:ext>
                  </a:extLst>
                </a:gridCol>
                <a:gridCol w="2899232">
                  <a:extLst>
                    <a:ext uri="{9D8B030D-6E8A-4147-A177-3AD203B41FA5}">
                      <a16:colId xmlns:a16="http://schemas.microsoft.com/office/drawing/2014/main" val="2251783954"/>
                    </a:ext>
                  </a:extLst>
                </a:gridCol>
              </a:tblGrid>
              <a:tr h="170022">
                <a:tc>
                  <a:txBody>
                    <a:bodyPr/>
                    <a:lstStyle/>
                    <a:p>
                      <a:pPr algn="ctr" fontAlgn="ctr"/>
                      <a:r>
                        <a:rPr lang="en-GB" sz="1000" b="1" i="0" u="none" strike="noStrike">
                          <a:solidFill>
                            <a:srgbClr val="000000"/>
                          </a:solidFill>
                          <a:effectLst/>
                          <a:latin typeface="Arial" panose="020B0604020202020204" pitchFamily="34" charset="0"/>
                        </a:rPr>
                        <a:t>Partner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GB" sz="1000" b="1" i="0" u="none" strike="noStrike" dirty="0">
                          <a:solidFill>
                            <a:srgbClr val="000000"/>
                          </a:solidFill>
                          <a:effectLst/>
                          <a:latin typeface="Arial" panose="020B0604020202020204" pitchFamily="34" charset="0"/>
                        </a:rPr>
                        <a:t>Amount invoiced (</a:t>
                      </a:r>
                      <a:r>
                        <a:rPr lang="en-GB" sz="1000" b="1" i="0" u="none" strike="noStrike" dirty="0" err="1">
                          <a:solidFill>
                            <a:srgbClr val="000000"/>
                          </a:solidFill>
                          <a:effectLst/>
                          <a:latin typeface="Arial" panose="020B0604020202020204" pitchFamily="34" charset="0"/>
                        </a:rPr>
                        <a:t>kEUR</a:t>
                      </a:r>
                      <a:r>
                        <a:rPr lang="en-GB" sz="1000" b="1"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GB" sz="1000" b="1" i="0" u="none" strike="noStrike" dirty="0">
                          <a:solidFill>
                            <a:srgbClr val="000000"/>
                          </a:solidFill>
                          <a:effectLst/>
                          <a:latin typeface="Arial" panose="020B0604020202020204" pitchFamily="34" charset="0"/>
                        </a:rPr>
                        <a:t>Amount paid (</a:t>
                      </a:r>
                      <a:r>
                        <a:rPr lang="en-GB" sz="1000" b="1" i="0" u="none" strike="noStrike" dirty="0" err="1">
                          <a:solidFill>
                            <a:srgbClr val="000000"/>
                          </a:solidFill>
                          <a:effectLst/>
                          <a:latin typeface="Arial" panose="020B0604020202020204" pitchFamily="34" charset="0"/>
                        </a:rPr>
                        <a:t>kEUR</a:t>
                      </a:r>
                      <a:r>
                        <a:rPr lang="en-GB" sz="1000" b="1"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4162911410"/>
                  </a:ext>
                </a:extLst>
              </a:tr>
              <a:tr h="437953">
                <a:tc>
                  <a:txBody>
                    <a:bodyPr/>
                    <a:lstStyle/>
                    <a:p>
                      <a:pPr algn="l" fontAlgn="b"/>
                      <a:r>
                        <a:rPr lang="en-GB" sz="1100" b="0" i="0" u="none" strike="noStrike">
                          <a:solidFill>
                            <a:srgbClr val="000000"/>
                          </a:solidFill>
                          <a:effectLst/>
                          <a:latin typeface="Calibri" panose="020F0502020204030204" pitchFamily="34" charset="0"/>
                        </a:rPr>
                        <a:t>ARIB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100" b="0" i="0" u="none" strike="noStrike" dirty="0">
                          <a:solidFill>
                            <a:srgbClr val="000000"/>
                          </a:solidFill>
                          <a:effectLst/>
                          <a:latin typeface="Calibri" panose="020F0502020204030204" pitchFamily="34" charset="0"/>
                        </a:rPr>
                        <a:t>294,631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100" b="0" i="0" u="none" strike="noStrike" dirty="0">
                          <a:solidFill>
                            <a:srgbClr val="000000"/>
                          </a:solidFill>
                          <a:effectLst/>
                          <a:latin typeface="Calibri" panose="020F0502020204030204" pitchFamily="34" charset="0"/>
                        </a:rPr>
                        <a:t>294,631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88601783"/>
                  </a:ext>
                </a:extLst>
              </a:tr>
              <a:tr h="256179">
                <a:tc>
                  <a:txBody>
                    <a:bodyPr/>
                    <a:lstStyle/>
                    <a:p>
                      <a:pPr algn="l" fontAlgn="b"/>
                      <a:r>
                        <a:rPr lang="en-GB" sz="1100" b="0" i="0" u="none" strike="noStrike">
                          <a:solidFill>
                            <a:srgbClr val="000000"/>
                          </a:solidFill>
                          <a:effectLst/>
                          <a:latin typeface="Calibri" panose="020F0502020204030204" pitchFamily="34" charset="0"/>
                        </a:rPr>
                        <a:t>CCSA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00" b="0" i="0" u="none" strike="noStrike" dirty="0">
                          <a:solidFill>
                            <a:srgbClr val="000000"/>
                          </a:solidFill>
                          <a:effectLst/>
                          <a:latin typeface="Arial" panose="020B0604020202020204" pitchFamily="34" charset="0"/>
                        </a:rPr>
                        <a:t>764,829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00" b="0" i="0" u="none" strike="noStrike" dirty="0">
                          <a:solidFill>
                            <a:srgbClr val="000000"/>
                          </a:solidFill>
                          <a:effectLst/>
                          <a:latin typeface="Arial" panose="020B0604020202020204" pitchFamily="34" charset="0"/>
                        </a:rPr>
                        <a:t>764,829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1187761"/>
                  </a:ext>
                </a:extLst>
              </a:tr>
              <a:tr h="256179">
                <a:tc>
                  <a:txBody>
                    <a:bodyPr/>
                    <a:lstStyle/>
                    <a:p>
                      <a:pPr algn="l" fontAlgn="b"/>
                      <a:r>
                        <a:rPr lang="en-GB" sz="1100" b="0" i="0" u="none" strike="noStrike">
                          <a:solidFill>
                            <a:srgbClr val="000000"/>
                          </a:solidFill>
                          <a:effectLst/>
                          <a:latin typeface="Calibri" panose="020F0502020204030204" pitchFamily="34" charset="0"/>
                        </a:rPr>
                        <a:t>ETSI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100" b="0" i="0" u="none" strike="noStrike" dirty="0">
                          <a:solidFill>
                            <a:srgbClr val="000000"/>
                          </a:solidFill>
                          <a:effectLst/>
                          <a:latin typeface="Calibri" panose="020F0502020204030204" pitchFamily="34" charset="0"/>
                        </a:rPr>
                        <a:t>2.448,894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100" b="0" i="0" u="none" strike="noStrike" dirty="0">
                          <a:solidFill>
                            <a:srgbClr val="000000"/>
                          </a:solidFill>
                          <a:effectLst/>
                          <a:latin typeface="Calibri" panose="020F0502020204030204" pitchFamily="34" charset="0"/>
                        </a:rPr>
                        <a:t>2.448,894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599403562"/>
                  </a:ext>
                </a:extLst>
              </a:tr>
              <a:tr h="256179">
                <a:tc>
                  <a:txBody>
                    <a:bodyPr/>
                    <a:lstStyle/>
                    <a:p>
                      <a:pPr algn="l" fontAlgn="b"/>
                      <a:r>
                        <a:rPr lang="en-GB" sz="1100" b="0" i="0" u="none" strike="noStrike">
                          <a:solidFill>
                            <a:srgbClr val="000000"/>
                          </a:solidFill>
                          <a:effectLst/>
                          <a:latin typeface="Calibri" panose="020F0502020204030204" pitchFamily="34" charset="0"/>
                        </a:rPr>
                        <a:t>ATIS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00" b="0" i="0" u="none" strike="noStrike" dirty="0">
                          <a:solidFill>
                            <a:srgbClr val="000000"/>
                          </a:solidFill>
                          <a:effectLst/>
                          <a:latin typeface="Arial" panose="020B0604020202020204" pitchFamily="34" charset="0"/>
                        </a:rPr>
                        <a:t>463,526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00" b="0" i="0" u="none" strike="noStrike" dirty="0">
                          <a:solidFill>
                            <a:srgbClr val="000000"/>
                          </a:solidFill>
                          <a:effectLst/>
                          <a:latin typeface="Arial" panose="020B0604020202020204" pitchFamily="34" charset="0"/>
                        </a:rPr>
                        <a:t>463,526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965372"/>
                  </a:ext>
                </a:extLst>
              </a:tr>
              <a:tr h="256179">
                <a:tc>
                  <a:txBody>
                    <a:bodyPr/>
                    <a:lstStyle/>
                    <a:p>
                      <a:pPr algn="l" fontAlgn="b"/>
                      <a:r>
                        <a:rPr lang="en-GB" sz="1100" b="0" i="0" u="none" strike="noStrike">
                          <a:solidFill>
                            <a:srgbClr val="000000"/>
                          </a:solidFill>
                          <a:effectLst/>
                          <a:latin typeface="Calibri" panose="020F0502020204030204" pitchFamily="34" charset="0"/>
                        </a:rPr>
                        <a:t>TTA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100" b="0" i="0" u="none" strike="noStrike" dirty="0">
                          <a:solidFill>
                            <a:srgbClr val="000000"/>
                          </a:solidFill>
                          <a:effectLst/>
                          <a:latin typeface="Calibri" panose="020F0502020204030204" pitchFamily="34" charset="0"/>
                        </a:rPr>
                        <a:t>148,770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100" b="0" i="0" u="none" strike="noStrike" dirty="0">
                          <a:solidFill>
                            <a:srgbClr val="000000"/>
                          </a:solidFill>
                          <a:effectLst/>
                          <a:latin typeface="Calibri" panose="020F0502020204030204" pitchFamily="34" charset="0"/>
                        </a:rPr>
                        <a:t>148,770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800995277"/>
                  </a:ext>
                </a:extLst>
              </a:tr>
              <a:tr h="256179">
                <a:tc>
                  <a:txBody>
                    <a:bodyPr/>
                    <a:lstStyle/>
                    <a:p>
                      <a:pPr algn="l" fontAlgn="b"/>
                      <a:r>
                        <a:rPr lang="en-GB" sz="1100" b="0" i="0" u="none" strike="noStrike">
                          <a:solidFill>
                            <a:srgbClr val="000000"/>
                          </a:solidFill>
                          <a:effectLst/>
                          <a:latin typeface="Calibri" panose="020F0502020204030204" pitchFamily="34" charset="0"/>
                        </a:rPr>
                        <a:t>TTC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00" b="0" i="0" u="none" strike="noStrike" dirty="0">
                          <a:solidFill>
                            <a:srgbClr val="000000"/>
                          </a:solidFill>
                          <a:effectLst/>
                          <a:latin typeface="Arial" panose="020B0604020202020204" pitchFamily="34" charset="0"/>
                        </a:rPr>
                        <a:t>197,861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00" b="0" i="0" u="none" strike="noStrike" dirty="0">
                          <a:solidFill>
                            <a:srgbClr val="000000"/>
                          </a:solidFill>
                          <a:effectLst/>
                          <a:latin typeface="Arial" panose="020B0604020202020204" pitchFamily="34" charset="0"/>
                        </a:rPr>
                        <a:t>197,861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6527889"/>
                  </a:ext>
                </a:extLst>
              </a:tr>
              <a:tr h="238246">
                <a:tc>
                  <a:txBody>
                    <a:bodyPr/>
                    <a:lstStyle/>
                    <a:p>
                      <a:pPr algn="l" fontAlgn="b"/>
                      <a:r>
                        <a:rPr lang="en-GB" sz="1100" b="0" i="0" u="none" strike="noStrike">
                          <a:solidFill>
                            <a:srgbClr val="000000"/>
                          </a:solidFill>
                          <a:effectLst/>
                          <a:latin typeface="Calibri" panose="020F0502020204030204" pitchFamily="34" charset="0"/>
                        </a:rPr>
                        <a:t>TSDSI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100" b="0" i="0" u="none" strike="noStrike" dirty="0">
                          <a:solidFill>
                            <a:srgbClr val="000000"/>
                          </a:solidFill>
                          <a:effectLst/>
                          <a:latin typeface="Calibri" panose="020F0502020204030204" pitchFamily="34" charset="0"/>
                        </a:rPr>
                        <a:t>335,480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100" b="0" i="0" u="none" strike="noStrike" dirty="0">
                          <a:solidFill>
                            <a:srgbClr val="000000"/>
                          </a:solidFill>
                          <a:effectLst/>
                          <a:latin typeface="Calibri" panose="020F0502020204030204" pitchFamily="34" charset="0"/>
                        </a:rPr>
                        <a:t>335,480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98502494"/>
                  </a:ext>
                </a:extLst>
              </a:tr>
              <a:tr h="268986">
                <a:tc>
                  <a:txBody>
                    <a:bodyPr/>
                    <a:lstStyle/>
                    <a:p>
                      <a:pPr algn="l" fontAlgn="b"/>
                      <a:r>
                        <a:rPr lang="en-GB" sz="1100" b="0" i="0" u="none" strike="noStrike">
                          <a:solidFill>
                            <a:srgbClr val="000000"/>
                          </a:solidFill>
                          <a:effectLst/>
                          <a:latin typeface="Calibri" panose="020F0502020204030204" pitchFamily="34" charset="0"/>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1" i="0" u="none" strike="noStrike" dirty="0">
                          <a:solidFill>
                            <a:srgbClr val="000000"/>
                          </a:solidFill>
                          <a:effectLst/>
                          <a:latin typeface="Calibri" panose="020F0502020204030204" pitchFamily="34" charset="0"/>
                        </a:rPr>
                        <a:t>4.653,991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1" i="0" u="none" strike="noStrike" dirty="0">
                          <a:solidFill>
                            <a:srgbClr val="000000"/>
                          </a:solidFill>
                          <a:effectLst/>
                          <a:latin typeface="Calibri" panose="020F0502020204030204" pitchFamily="34" charset="0"/>
                        </a:rPr>
                        <a:t>4.653,991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4670726"/>
                  </a:ext>
                </a:extLst>
              </a:tr>
            </a:tbl>
          </a:graphicData>
        </a:graphic>
      </p:graphicFrame>
    </p:spTree>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28675"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Conclusions</a:t>
            </a:r>
          </a:p>
        </p:txBody>
      </p:sp>
      <p:sp>
        <p:nvSpPr>
          <p:cNvPr id="7" name="Subtitle 6">
            <a:extLst>
              <a:ext uri="{FF2B5EF4-FFF2-40B4-BE49-F238E27FC236}">
                <a16:creationId xmlns:a16="http://schemas.microsoft.com/office/drawing/2014/main" id="{47321805-7739-4B90-B7F4-CE6DD90E9902}"/>
              </a:ext>
            </a:extLst>
          </p:cNvPr>
          <p:cNvSpPr txBox="1">
            <a:spLocks/>
          </p:cNvSpPr>
          <p:nvPr/>
        </p:nvSpPr>
        <p:spPr bwMode="auto">
          <a:xfrm>
            <a:off x="719091" y="1207736"/>
            <a:ext cx="10928411" cy="4438461"/>
          </a:xfrm>
          <a:prstGeom prst="rect">
            <a:avLst/>
          </a:prstGeom>
          <a:noFill/>
          <a:ln w="9525">
            <a:noFill/>
            <a:miter lim="800000"/>
            <a:headEnd/>
            <a:tailEnd/>
          </a:ln>
        </p:spPr>
        <p:txBody>
          <a:bodyPr/>
          <a:lstStyle/>
          <a:p>
            <a:pPr>
              <a:spcBef>
                <a:spcPct val="20000"/>
              </a:spcBef>
              <a:defRPr/>
            </a:pPr>
            <a:r>
              <a:rPr lang="en-GB" sz="1800" kern="0" dirty="0">
                <a:latin typeface="+mn-lt"/>
              </a:rPr>
              <a:t>On the expenditure side, there is some overspend in the MCC support staff, Testing Support staff and Overheads  budget lines. </a:t>
            </a:r>
          </a:p>
          <a:p>
            <a:pPr>
              <a:spcBef>
                <a:spcPct val="20000"/>
              </a:spcBef>
              <a:defRPr/>
            </a:pPr>
            <a:endParaRPr lang="en-GB" sz="1800" kern="0" dirty="0">
              <a:latin typeface="+mn-lt"/>
            </a:endParaRPr>
          </a:p>
          <a:p>
            <a:pPr>
              <a:spcBef>
                <a:spcPct val="20000"/>
              </a:spcBef>
              <a:defRPr/>
            </a:pPr>
            <a:r>
              <a:rPr lang="en-GB" sz="1800" kern="0" dirty="0">
                <a:latin typeface="+mn-lt"/>
              </a:rPr>
              <a:t>On the income side, all Partner payments have been received.  </a:t>
            </a:r>
          </a:p>
          <a:p>
            <a:pPr>
              <a:spcBef>
                <a:spcPct val="20000"/>
              </a:spcBef>
              <a:defRPr/>
            </a:pPr>
            <a:endParaRPr lang="en-GB" sz="1800" kern="0" dirty="0">
              <a:latin typeface="+mn-lt"/>
            </a:endParaRPr>
          </a:p>
          <a:p>
            <a:pPr>
              <a:spcBef>
                <a:spcPct val="20000"/>
              </a:spcBef>
              <a:defRPr/>
            </a:pPr>
            <a:r>
              <a:rPr lang="en-GB" sz="1800" kern="0" dirty="0">
                <a:latin typeface="+mn-lt"/>
              </a:rPr>
              <a:t>The expenditure for 2022 amounts to approximately 5771 </a:t>
            </a:r>
            <a:r>
              <a:rPr lang="en-GB" sz="1800" kern="0" dirty="0" err="1">
                <a:latin typeface="+mn-lt"/>
              </a:rPr>
              <a:t>kEUR</a:t>
            </a:r>
            <a:r>
              <a:rPr lang="en-GB" sz="1800" kern="0" dirty="0">
                <a:latin typeface="+mn-lt"/>
              </a:rPr>
              <a:t> against an income of 6247 </a:t>
            </a:r>
            <a:r>
              <a:rPr lang="en-GB" sz="1800" kern="0" dirty="0" err="1">
                <a:latin typeface="+mn-lt"/>
              </a:rPr>
              <a:t>kEUR</a:t>
            </a:r>
            <a:r>
              <a:rPr lang="en-GB" sz="1800" kern="0" dirty="0">
                <a:latin typeface="+mn-lt"/>
              </a:rPr>
              <a:t>, resulting in a budget surplus of approximately 476 </a:t>
            </a:r>
            <a:r>
              <a:rPr lang="en-GB" sz="1800" kern="0" dirty="0" err="1">
                <a:latin typeface="+mn-lt"/>
              </a:rPr>
              <a:t>kEUR</a:t>
            </a:r>
            <a:r>
              <a:rPr lang="en-GB" sz="1800" kern="0" dirty="0">
                <a:latin typeface="+mn-lt"/>
              </a:rPr>
              <a:t>.  A detailed explanation of the budget surplus can be found in document OP49_06.</a:t>
            </a:r>
          </a:p>
          <a:p>
            <a:pPr>
              <a:spcBef>
                <a:spcPct val="20000"/>
              </a:spcBef>
              <a:defRPr/>
            </a:pPr>
            <a:endParaRPr lang="en-GB" sz="1800" kern="0" dirty="0">
              <a:latin typeface="+mn-lt"/>
            </a:endParaRPr>
          </a:p>
          <a:p>
            <a:pPr>
              <a:spcBef>
                <a:spcPct val="20000"/>
              </a:spcBef>
              <a:defRPr/>
            </a:pPr>
            <a:r>
              <a:rPr lang="en-GB" sz="1800" kern="0" dirty="0">
                <a:latin typeface="+mn-lt"/>
              </a:rPr>
              <a:t>Due to many uncertainties still weighing on the 2023 budget, including the definitive number of physical meetings, their location, and the necessary IT support to be provided, it is proposed to carry forward </a:t>
            </a:r>
            <a:r>
              <a:rPr lang="en-GB" sz="1800" b="1" kern="0" dirty="0">
                <a:latin typeface="+mn-lt"/>
              </a:rPr>
              <a:t>200 </a:t>
            </a:r>
            <a:r>
              <a:rPr lang="en-GB" sz="1800" b="1" kern="0" dirty="0" err="1">
                <a:latin typeface="+mn-lt"/>
              </a:rPr>
              <a:t>kEUR</a:t>
            </a:r>
            <a:r>
              <a:rPr lang="en-GB" sz="1800" b="1" kern="0" dirty="0">
                <a:latin typeface="+mn-lt"/>
              </a:rPr>
              <a:t> </a:t>
            </a:r>
            <a:r>
              <a:rPr lang="en-GB" sz="1800" kern="0" dirty="0">
                <a:latin typeface="+mn-lt"/>
              </a:rPr>
              <a:t>of the 2022 unspent funds to 2023 as a provision against unforeseen </a:t>
            </a:r>
            <a:r>
              <a:rPr lang="en-GB" sz="1800" kern="0">
                <a:latin typeface="+mn-lt"/>
              </a:rPr>
              <a:t>expenses. </a:t>
            </a:r>
            <a:r>
              <a:rPr lang="en-GB" sz="1800" kern="0" dirty="0">
                <a:latin typeface="+mn-lt"/>
              </a:rPr>
              <a:t>This will prevent the need to call for additional funding during  2023 in case there is an excess of expenditure over income. It is proposed that the remainder of the unspent funds be returned to the Partners in the form of credit notes.</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p>
          <a:p>
            <a:pPr>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4294967295"/>
          </p:nvPr>
        </p:nvSpPr>
        <p:spPr bwMode="auto">
          <a:xfrm>
            <a:off x="10064750" y="6262688"/>
            <a:ext cx="412750" cy="4429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776D2540-CE7D-471A-B982-5ECDB02C319E}" type="slidenum">
              <a:rPr lang="en-GB" altLang="en-US" sz="1100">
                <a:solidFill>
                  <a:schemeClr val="bg1"/>
                </a:solidFill>
              </a:rPr>
              <a:pPr/>
              <a:t>2</a:t>
            </a:fld>
            <a:endParaRPr lang="en-GB" altLang="en-US" sz="1100">
              <a:solidFill>
                <a:schemeClr val="bg1"/>
              </a:solidFill>
            </a:endParaRPr>
          </a:p>
        </p:txBody>
      </p:sp>
      <p:sp>
        <p:nvSpPr>
          <p:cNvPr id="317442" name="Rectangle 2"/>
          <p:cNvSpPr>
            <a:spLocks noGrp="1" noChangeArrowheads="1"/>
          </p:cNvSpPr>
          <p:nvPr>
            <p:ph type="title"/>
          </p:nvPr>
        </p:nvSpPr>
        <p:spPr>
          <a:xfrm>
            <a:off x="2006600" y="503238"/>
            <a:ext cx="6834188" cy="647700"/>
          </a:xfrm>
        </p:spPr>
        <p:txBody>
          <a:bodyPr rtlCol="0">
            <a:normAutofit/>
          </a:bodyPr>
          <a:lstStyle/>
          <a:p>
            <a:pPr>
              <a:defRPr/>
            </a:pPr>
            <a:r>
              <a:rPr lang="en-US" sz="2400" b="1" dirty="0">
                <a:solidFill>
                  <a:srgbClr val="FF3300"/>
                </a:solidFill>
              </a:rPr>
              <a:t>Contents</a:t>
            </a:r>
            <a:endParaRPr lang="en-GB" sz="2400" b="1" dirty="0">
              <a:solidFill>
                <a:srgbClr val="FF3300"/>
              </a:solidFill>
            </a:endParaRPr>
          </a:p>
        </p:txBody>
      </p:sp>
      <p:sp>
        <p:nvSpPr>
          <p:cNvPr id="18436" name="Rectangle 3"/>
          <p:cNvSpPr>
            <a:spLocks noGrp="1"/>
          </p:cNvSpPr>
          <p:nvPr>
            <p:ph type="body" idx="1"/>
          </p:nvPr>
        </p:nvSpPr>
        <p:spPr>
          <a:xfrm>
            <a:off x="2006600" y="1236664"/>
            <a:ext cx="8388350" cy="5026025"/>
          </a:xfrm>
        </p:spPr>
        <p:txBody>
          <a:bodyPr/>
          <a:lstStyle/>
          <a:p>
            <a:pPr>
              <a:lnSpc>
                <a:spcPct val="90000"/>
              </a:lnSpc>
              <a:buFont typeface="Wingdings" panose="05000000000000000000" pitchFamily="2" charset="2"/>
              <a:buChar char="Ø"/>
            </a:pPr>
            <a:r>
              <a:rPr lang="en-US" altLang="en-US" sz="1800" dirty="0">
                <a:solidFill>
                  <a:srgbClr val="003366"/>
                </a:solidFill>
              </a:rPr>
              <a:t> </a:t>
            </a:r>
            <a:r>
              <a:rPr lang="en-US" altLang="en-US" sz="1800" dirty="0"/>
              <a:t>Personnel (MCC staff)</a:t>
            </a:r>
          </a:p>
          <a:p>
            <a:pPr>
              <a:lnSpc>
                <a:spcPct val="90000"/>
              </a:lnSpc>
              <a:buFont typeface="Wingdings" panose="05000000000000000000" pitchFamily="2" charset="2"/>
              <a:buChar char="Ø"/>
            </a:pPr>
            <a:r>
              <a:rPr lang="en-US" altLang="en-US" sz="1800" dirty="0"/>
              <a:t> Personnel (MCC Seconded Experts)</a:t>
            </a:r>
          </a:p>
          <a:p>
            <a:pPr>
              <a:lnSpc>
                <a:spcPct val="90000"/>
              </a:lnSpc>
              <a:buFont typeface="Wingdings" panose="05000000000000000000" pitchFamily="2" charset="2"/>
              <a:buChar char="Ø"/>
            </a:pPr>
            <a:r>
              <a:rPr lang="en-US" altLang="en-US" sz="1800" dirty="0"/>
              <a:t> Personnel (IT support staff)</a:t>
            </a:r>
          </a:p>
          <a:p>
            <a:pPr>
              <a:lnSpc>
                <a:spcPct val="90000"/>
              </a:lnSpc>
              <a:buFont typeface="Wingdings" panose="05000000000000000000" pitchFamily="2" charset="2"/>
              <a:buChar char="Ø"/>
            </a:pPr>
            <a:r>
              <a:rPr lang="en-US" altLang="en-US" sz="1800" dirty="0"/>
              <a:t> Personnel (TTCN testing support staff)</a:t>
            </a:r>
          </a:p>
          <a:p>
            <a:pPr>
              <a:lnSpc>
                <a:spcPct val="90000"/>
              </a:lnSpc>
              <a:buFont typeface="Wingdings" panose="05000000000000000000" pitchFamily="2" charset="2"/>
              <a:buChar char="Ø"/>
            </a:pPr>
            <a:r>
              <a:rPr lang="en-US" altLang="en-US" sz="1800" dirty="0"/>
              <a:t> Personnel (TTCN STF 160 contractors)</a:t>
            </a:r>
          </a:p>
          <a:p>
            <a:pPr>
              <a:lnSpc>
                <a:spcPct val="90000"/>
              </a:lnSpc>
              <a:buFont typeface="Wingdings" panose="05000000000000000000" pitchFamily="2" charset="2"/>
              <a:buChar char="Ø"/>
            </a:pPr>
            <a:r>
              <a:rPr lang="en-US" altLang="en-US" sz="1800" dirty="0"/>
              <a:t> Personnel (TTCN STF 160P, 160G &amp; 160V contractors)</a:t>
            </a:r>
          </a:p>
          <a:p>
            <a:pPr>
              <a:lnSpc>
                <a:spcPct val="90000"/>
              </a:lnSpc>
              <a:buFont typeface="Wingdings" panose="05000000000000000000" pitchFamily="2" charset="2"/>
              <a:buChar char="Ø"/>
            </a:pPr>
            <a:r>
              <a:rPr lang="en-US" altLang="en-US" sz="1800" dirty="0"/>
              <a:t> Travel and subsistence</a:t>
            </a:r>
          </a:p>
          <a:p>
            <a:pPr>
              <a:lnSpc>
                <a:spcPct val="90000"/>
              </a:lnSpc>
              <a:buFont typeface="Wingdings" panose="05000000000000000000" pitchFamily="2" charset="2"/>
              <a:buChar char="Ø"/>
            </a:pPr>
            <a:r>
              <a:rPr lang="en-US" altLang="en-US" sz="1800" dirty="0"/>
              <a:t> Promotion and marketing materials</a:t>
            </a:r>
          </a:p>
          <a:p>
            <a:pPr>
              <a:lnSpc>
                <a:spcPct val="90000"/>
              </a:lnSpc>
              <a:buFont typeface="Wingdings" panose="05000000000000000000" pitchFamily="2" charset="2"/>
              <a:buChar char="Ø"/>
            </a:pPr>
            <a:r>
              <a:rPr lang="en-US" altLang="en-US" sz="1800" dirty="0"/>
              <a:t> Training</a:t>
            </a:r>
          </a:p>
          <a:p>
            <a:pPr>
              <a:lnSpc>
                <a:spcPct val="90000"/>
              </a:lnSpc>
              <a:buFont typeface="Wingdings" panose="05000000000000000000" pitchFamily="2" charset="2"/>
              <a:buChar char="Ø"/>
            </a:pPr>
            <a:r>
              <a:rPr lang="en-US" altLang="en-US" sz="1800" dirty="0"/>
              <a:t> </a:t>
            </a:r>
            <a:r>
              <a:rPr lang="en-GB" altLang="en-US" sz="1800" dirty="0"/>
              <a:t>Overheads</a:t>
            </a:r>
          </a:p>
          <a:p>
            <a:pPr>
              <a:lnSpc>
                <a:spcPct val="90000"/>
              </a:lnSpc>
              <a:buFont typeface="Wingdings" panose="05000000000000000000" pitchFamily="2" charset="2"/>
              <a:buChar char="Ø"/>
            </a:pPr>
            <a:r>
              <a:rPr lang="en-GB" altLang="en-US" sz="1800" dirty="0"/>
              <a:t> Contingency</a:t>
            </a:r>
          </a:p>
          <a:p>
            <a:pPr>
              <a:lnSpc>
                <a:spcPct val="90000"/>
              </a:lnSpc>
              <a:buFont typeface="Wingdings" panose="05000000000000000000" pitchFamily="2" charset="2"/>
              <a:buChar char="Ø"/>
            </a:pPr>
            <a:r>
              <a:rPr lang="en-GB" altLang="en-US" sz="1800" dirty="0"/>
              <a:t> Income from Partners</a:t>
            </a:r>
          </a:p>
          <a:p>
            <a:pPr>
              <a:lnSpc>
                <a:spcPct val="90000"/>
              </a:lnSpc>
              <a:buFont typeface="Wingdings" panose="05000000000000000000" pitchFamily="2" charset="2"/>
              <a:buChar char="Ø"/>
            </a:pPr>
            <a:r>
              <a:rPr lang="en-GB" altLang="en-US" sz="1800" dirty="0"/>
              <a:t> Conclusions</a:t>
            </a:r>
            <a:endParaRPr lang="en-US" altLang="en-US" sz="1800" dirty="0"/>
          </a:p>
        </p:txBody>
      </p:sp>
      <p:sp>
        <p:nvSpPr>
          <p:cNvPr id="5" name="Slide Number Placeholder 6"/>
          <p:cNvSpPr txBox="1">
            <a:spLocks/>
          </p:cNvSpPr>
          <p:nvPr/>
        </p:nvSpPr>
        <p:spPr bwMode="auto">
          <a:xfrm>
            <a:off x="11410952" y="6475112"/>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endParaRPr lang="en-GB" altLang="en-US" sz="1100" dirty="0">
              <a:solidFill>
                <a:schemeClr val="bg1"/>
              </a:solidFill>
            </a:endParaRPr>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(MCC staff)</a:t>
            </a:r>
          </a:p>
        </p:txBody>
      </p:sp>
      <p:sp>
        <p:nvSpPr>
          <p:cNvPr id="6" name="Subtitle 6"/>
          <p:cNvSpPr txBox="1">
            <a:spLocks/>
          </p:cNvSpPr>
          <p:nvPr/>
        </p:nvSpPr>
        <p:spPr bwMode="auto">
          <a:xfrm>
            <a:off x="1031846" y="1181102"/>
            <a:ext cx="9781563" cy="486459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In January 2022 one new staff member joined the MCC team (Dongwook Kim) in accordance with the agreed budget. </a:t>
            </a:r>
          </a:p>
          <a:p>
            <a:pPr>
              <a:spcBef>
                <a:spcPct val="20000"/>
              </a:spcBef>
              <a:defRPr/>
            </a:pPr>
            <a:endParaRPr lang="en-GB" sz="1800" kern="0" dirty="0">
              <a:latin typeface="+mn-lt"/>
            </a:endParaRPr>
          </a:p>
          <a:p>
            <a:pPr>
              <a:spcBef>
                <a:spcPct val="20000"/>
              </a:spcBef>
              <a:defRPr/>
            </a:pPr>
            <a:r>
              <a:rPr lang="en-GB" sz="1800" kern="0" dirty="0">
                <a:latin typeface="+mn-lt"/>
              </a:rPr>
              <a:t>Expenditure at the end of 2022 under the MCC staff budget line was  2491 </a:t>
            </a:r>
            <a:r>
              <a:rPr lang="en-GB" sz="1800" kern="0" dirty="0" err="1">
                <a:latin typeface="+mn-lt"/>
              </a:rPr>
              <a:t>kEUR</a:t>
            </a:r>
            <a:r>
              <a:rPr lang="en-GB" sz="1800" kern="0" dirty="0">
                <a:latin typeface="+mn-lt"/>
              </a:rPr>
              <a:t>  out of an annual budget of 2415 </a:t>
            </a:r>
            <a:r>
              <a:rPr lang="en-GB" sz="1800" kern="0" dirty="0" err="1">
                <a:latin typeface="+mn-lt"/>
              </a:rPr>
              <a:t>kEUR</a:t>
            </a:r>
            <a:r>
              <a:rPr lang="en-GB" sz="1800" kern="0" dirty="0">
                <a:latin typeface="+mn-lt"/>
              </a:rPr>
              <a:t>, which represents an overspend 76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The overspend is mainly due to an unexpected increase in social tax, and bonuses/salary increase exceptionally granted to the staff. </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(MCC Seconded Experts)</a:t>
            </a:r>
          </a:p>
        </p:txBody>
      </p:sp>
      <p:sp>
        <p:nvSpPr>
          <p:cNvPr id="5" name="Subtitle 6">
            <a:extLst>
              <a:ext uri="{FF2B5EF4-FFF2-40B4-BE49-F238E27FC236}">
                <a16:creationId xmlns:a16="http://schemas.microsoft.com/office/drawing/2014/main" id="{DEE95242-70AF-4958-A676-FCAF233204CB}"/>
              </a:ext>
            </a:extLst>
          </p:cNvPr>
          <p:cNvSpPr txBox="1">
            <a:spLocks/>
          </p:cNvSpPr>
          <p:nvPr/>
        </p:nvSpPr>
        <p:spPr bwMode="auto">
          <a:xfrm>
            <a:off x="1154097" y="1181102"/>
            <a:ext cx="9534618" cy="486459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CCSA, TTA and TSDSI have each provided a seconded expert (in-lieu of payment ) that have worked full time within MCC throughout 2022. </a:t>
            </a:r>
          </a:p>
          <a:p>
            <a:pPr>
              <a:spcBef>
                <a:spcPct val="20000"/>
              </a:spcBef>
              <a:defRPr/>
            </a:pPr>
            <a:endParaRPr lang="en-GB" sz="1800" kern="0" dirty="0">
              <a:latin typeface="+mn-lt"/>
            </a:endParaRPr>
          </a:p>
          <a:p>
            <a:pPr>
              <a:spcBef>
                <a:spcPct val="20000"/>
              </a:spcBef>
              <a:defRPr/>
            </a:pPr>
            <a:r>
              <a:rPr lang="en-GB" sz="1800" kern="0" dirty="0">
                <a:latin typeface="+mn-lt"/>
              </a:rPr>
              <a:t>They each have a value of 136,2 </a:t>
            </a:r>
            <a:r>
              <a:rPr lang="en-GB" sz="1800" kern="0" dirty="0" err="1">
                <a:latin typeface="+mn-lt"/>
              </a:rPr>
              <a:t>kEUR</a:t>
            </a:r>
            <a:r>
              <a:rPr lang="en-GB" sz="1800" kern="0" dirty="0">
                <a:latin typeface="+mn-lt"/>
              </a:rPr>
              <a:t> which has been deducted from the invoices issued to those Partners.</a:t>
            </a:r>
          </a:p>
          <a:p>
            <a:pPr>
              <a:spcBef>
                <a:spcPct val="20000"/>
              </a:spcBef>
              <a:defRPr/>
            </a:pPr>
            <a:endParaRPr lang="en-GB" sz="1800" kern="0" dirty="0">
              <a:latin typeface="+mn-lt"/>
            </a:endParaRPr>
          </a:p>
          <a:p>
            <a:pPr>
              <a:spcBef>
                <a:spcPct val="20000"/>
              </a:spcBef>
              <a:defRPr/>
            </a:pPr>
            <a:r>
              <a:rPr lang="en-GB" sz="1800" kern="0" dirty="0">
                <a:latin typeface="+mn-lt"/>
              </a:rPr>
              <a:t>At the year end the value of these experts totalled 408,6 </a:t>
            </a:r>
            <a:r>
              <a:rPr lang="en-GB" sz="1800" kern="0" dirty="0" err="1">
                <a:latin typeface="+mn-lt"/>
              </a:rPr>
              <a:t>kEUR</a:t>
            </a:r>
            <a:r>
              <a:rPr lang="en-GB" sz="1800" kern="0" dirty="0">
                <a:latin typeface="+mn-lt"/>
              </a:rPr>
              <a:t> out of an allocation of 409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1143000"/>
          </a:xfrm>
        </p:spPr>
        <p:txBody>
          <a:bodyPr/>
          <a:lstStyle/>
          <a:p>
            <a:r>
              <a:rPr lang="en-GB" altLang="en-US" sz="2400" b="1" dirty="0"/>
              <a:t>Personnel (IT support staff) </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6" name="Subtitle 6">
            <a:extLst>
              <a:ext uri="{FF2B5EF4-FFF2-40B4-BE49-F238E27FC236}">
                <a16:creationId xmlns:a16="http://schemas.microsoft.com/office/drawing/2014/main" id="{0F83D5C7-8DAE-419C-A6EB-5141867664E2}"/>
              </a:ext>
            </a:extLst>
          </p:cNvPr>
          <p:cNvSpPr txBox="1">
            <a:spLocks/>
          </p:cNvSpPr>
          <p:nvPr/>
        </p:nvSpPr>
        <p:spPr bwMode="auto">
          <a:xfrm>
            <a:off x="805344" y="1181103"/>
            <a:ext cx="10192624" cy="3444164"/>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Three face-to-face meetings were held in 2022: </a:t>
            </a:r>
          </a:p>
          <a:p>
            <a:pPr marL="285750" indent="-285750">
              <a:spcBef>
                <a:spcPct val="20000"/>
              </a:spcBef>
              <a:buFontTx/>
              <a:buChar char="-"/>
              <a:defRPr/>
            </a:pPr>
            <a:r>
              <a:rPr lang="en-GB" sz="1800" kern="0" dirty="0">
                <a:latin typeface="+mn-lt"/>
              </a:rPr>
              <a:t>TSG meeting in Budapest, Hungary, in June</a:t>
            </a:r>
          </a:p>
          <a:p>
            <a:pPr marL="285750" indent="-285750">
              <a:spcBef>
                <a:spcPct val="20000"/>
              </a:spcBef>
              <a:buFontTx/>
              <a:buChar char="-"/>
              <a:defRPr/>
            </a:pPr>
            <a:r>
              <a:rPr lang="en-GB" sz="1800" kern="0" dirty="0">
                <a:latin typeface="+mn-lt"/>
              </a:rPr>
              <a:t>RAN Working Group meetings in Toulouse, France, in August</a:t>
            </a:r>
          </a:p>
          <a:p>
            <a:pPr marL="285750" indent="-285750">
              <a:spcBef>
                <a:spcPct val="20000"/>
              </a:spcBef>
              <a:buFontTx/>
              <a:buChar char="-"/>
              <a:defRPr/>
            </a:pPr>
            <a:r>
              <a:rPr lang="en-GB" sz="1800" kern="0" dirty="0">
                <a:latin typeface="+mn-lt"/>
              </a:rPr>
              <a:t>Working Group meetings in Toulouse, France, in November (mega-meting)</a:t>
            </a:r>
          </a:p>
          <a:p>
            <a:pPr>
              <a:spcBef>
                <a:spcPct val="20000"/>
              </a:spcBef>
              <a:defRPr/>
            </a:pPr>
            <a:endParaRPr lang="en-GB" sz="1800" kern="0" dirty="0">
              <a:latin typeface="+mn-lt"/>
            </a:endParaRPr>
          </a:p>
          <a:p>
            <a:pPr>
              <a:spcBef>
                <a:spcPct val="20000"/>
              </a:spcBef>
              <a:defRPr/>
            </a:pPr>
            <a:r>
              <a:rPr lang="en-GB" sz="1800" kern="0" dirty="0">
                <a:latin typeface="+mn-lt"/>
              </a:rPr>
              <a:t>The IT support staff spent 57,5 days on infrastructure preparation and on-site support to these 3 physical meetings. </a:t>
            </a:r>
          </a:p>
          <a:p>
            <a:pPr>
              <a:spcBef>
                <a:spcPct val="20000"/>
              </a:spcBef>
              <a:defRPr/>
            </a:pPr>
            <a:r>
              <a:rPr lang="en-GB" sz="1800" kern="0" dirty="0">
                <a:latin typeface="+mn-lt"/>
              </a:rPr>
              <a:t>Taking the above into account, expenditure at the end of 2022 under the IT support staff budget line was 34,5 </a:t>
            </a:r>
            <a:r>
              <a:rPr lang="en-GB" sz="1800" kern="0" dirty="0" err="1">
                <a:latin typeface="+mn-lt"/>
              </a:rPr>
              <a:t>kEUR</a:t>
            </a:r>
            <a:r>
              <a:rPr lang="en-GB" sz="1800" kern="0" dirty="0">
                <a:latin typeface="+mn-lt"/>
              </a:rPr>
              <a:t> out of an annual budget of 103 </a:t>
            </a:r>
            <a:r>
              <a:rPr lang="en-GB" sz="1800" kern="0" dirty="0" err="1">
                <a:latin typeface="+mn-lt"/>
              </a:rPr>
              <a:t>kEUR</a:t>
            </a:r>
            <a:r>
              <a:rPr lang="en-GB" sz="1800" kern="0" dirty="0">
                <a:latin typeface="+mn-lt"/>
              </a:rPr>
              <a:t>, which represents an underspend of 68,5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2779036069"/>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(TTCN testing support staff)</a:t>
            </a: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
        <p:nvSpPr>
          <p:cNvPr id="7" name="Subtitle 6">
            <a:extLst>
              <a:ext uri="{FF2B5EF4-FFF2-40B4-BE49-F238E27FC236}">
                <a16:creationId xmlns:a16="http://schemas.microsoft.com/office/drawing/2014/main" id="{96B0D677-9093-4A72-98F0-9665B3FDCD86}"/>
              </a:ext>
            </a:extLst>
          </p:cNvPr>
          <p:cNvSpPr txBox="1">
            <a:spLocks/>
          </p:cNvSpPr>
          <p:nvPr/>
        </p:nvSpPr>
        <p:spPr bwMode="auto">
          <a:xfrm>
            <a:off x="1225118" y="1456874"/>
            <a:ext cx="9881906" cy="3444164"/>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One full-time TTCN support expert is provided to manage the development of TTCN within 3GPP. </a:t>
            </a:r>
          </a:p>
          <a:p>
            <a:pPr>
              <a:spcBef>
                <a:spcPct val="20000"/>
              </a:spcBef>
              <a:defRPr/>
            </a:pPr>
            <a:endParaRPr lang="en-GB" sz="1800" kern="0" dirty="0">
              <a:latin typeface="+mn-lt"/>
            </a:endParaRPr>
          </a:p>
          <a:p>
            <a:pPr>
              <a:spcBef>
                <a:spcPct val="20000"/>
              </a:spcBef>
              <a:defRPr/>
            </a:pPr>
            <a:r>
              <a:rPr lang="en-GB" sz="1800" kern="0" dirty="0">
                <a:latin typeface="+mn-lt"/>
              </a:rPr>
              <a:t>As predicted in the H1 forecast, the cost of that expert at the end of 2022 was  155 </a:t>
            </a:r>
            <a:r>
              <a:rPr lang="en-GB" sz="1800" kern="0" dirty="0" err="1">
                <a:latin typeface="+mn-lt"/>
              </a:rPr>
              <a:t>kEUR</a:t>
            </a:r>
            <a:r>
              <a:rPr lang="en-GB" sz="1800" kern="0" dirty="0">
                <a:latin typeface="+mn-lt"/>
              </a:rPr>
              <a:t> out of an annual budget of 150 </a:t>
            </a:r>
            <a:r>
              <a:rPr lang="en-GB" sz="1800" kern="0" dirty="0" err="1">
                <a:latin typeface="+mn-lt"/>
              </a:rPr>
              <a:t>kEUR</a:t>
            </a:r>
            <a:r>
              <a:rPr lang="en-GB" sz="1800" kern="0" dirty="0">
                <a:latin typeface="+mn-lt"/>
              </a:rPr>
              <a:t>.  This represents an overspend of 5 </a:t>
            </a:r>
            <a:r>
              <a:rPr lang="en-GB" sz="1800" kern="0" dirty="0" err="1">
                <a:latin typeface="+mn-lt"/>
              </a:rPr>
              <a:t>kEUR</a:t>
            </a:r>
            <a:r>
              <a:rPr lang="en-GB" sz="1800" kern="0" dirty="0">
                <a:latin typeface="+mn-lt"/>
              </a:rPr>
              <a:t>.</a:t>
            </a:r>
          </a:p>
          <a:p>
            <a:pPr>
              <a:spcBef>
                <a:spcPct val="20000"/>
              </a:spcBef>
              <a:defRPr/>
            </a:pPr>
            <a:endParaRPr lang="en-GB" sz="1800" kern="0" dirty="0">
              <a:highlight>
                <a:srgbClr val="FFFF00"/>
              </a:highlight>
              <a:latin typeface="+mn-lt"/>
            </a:endParaRPr>
          </a:p>
          <a:p>
            <a:pPr>
              <a:spcBef>
                <a:spcPct val="20000"/>
              </a:spcBef>
              <a:defRPr/>
            </a:pPr>
            <a:endParaRPr lang="en-GB" sz="1800" kern="0" dirty="0">
              <a:solidFill>
                <a:srgbClr val="FF0000"/>
              </a:solidFill>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1404096004"/>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n-lt"/>
              </a:rPr>
              <a:t>Personnel (TTCN </a:t>
            </a:r>
            <a:r>
              <a:rPr lang="en-GB" sz="2400" b="1" kern="0" dirty="0">
                <a:solidFill>
                  <a:srgbClr val="FF3300"/>
                </a:solidFill>
                <a:latin typeface="+mn-lt"/>
                <a:ea typeface="+mj-ea"/>
                <a:cs typeface="+mj-cs"/>
              </a:rPr>
              <a:t>STF 160 contractors)</a:t>
            </a:r>
          </a:p>
        </p:txBody>
      </p:sp>
      <p:sp>
        <p:nvSpPr>
          <p:cNvPr id="9" name="Subtitle 6">
            <a:extLst>
              <a:ext uri="{FF2B5EF4-FFF2-40B4-BE49-F238E27FC236}">
                <a16:creationId xmlns:a16="http://schemas.microsoft.com/office/drawing/2014/main" id="{737227D7-5D1C-4F27-A235-27E41315B803}"/>
              </a:ext>
            </a:extLst>
          </p:cNvPr>
          <p:cNvSpPr txBox="1">
            <a:spLocks/>
          </p:cNvSpPr>
          <p:nvPr/>
        </p:nvSpPr>
        <p:spPr bwMode="auto">
          <a:xfrm>
            <a:off x="1334530" y="1181103"/>
            <a:ext cx="9537602" cy="2352210"/>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At the end of 2022,  709,8 </a:t>
            </a:r>
            <a:r>
              <a:rPr lang="en-GB" sz="1800" kern="0" dirty="0" err="1">
                <a:latin typeface="+mn-lt"/>
              </a:rPr>
              <a:t>kEUR</a:t>
            </a:r>
            <a:r>
              <a:rPr lang="en-GB" sz="1800" kern="0" dirty="0">
                <a:latin typeface="+mn-lt"/>
              </a:rPr>
              <a:t> of contracts have been established for STF160 out of the annual budget of 754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This represents an underspend of 44,2 </a:t>
            </a:r>
            <a:r>
              <a:rPr lang="en-GB" sz="1800" kern="0" dirty="0" err="1">
                <a:latin typeface="+mn-lt"/>
              </a:rPr>
              <a:t>kEUR</a:t>
            </a:r>
            <a:r>
              <a:rPr lang="en-GB" sz="1800" kern="0" dirty="0">
                <a:latin typeface="+mn-lt"/>
              </a:rPr>
              <a:t>.</a:t>
            </a:r>
          </a:p>
          <a:p>
            <a:pPr lvl="1">
              <a:spcBef>
                <a:spcPct val="20000"/>
              </a:spcBef>
              <a:defRPr/>
            </a:pPr>
            <a:endParaRPr lang="en-GB" sz="1800" kern="0" dirty="0">
              <a:highlight>
                <a:srgbClr val="FFFF00"/>
              </a:highlight>
              <a:latin typeface="+mn-lt"/>
            </a:endParaRPr>
          </a:p>
          <a:p>
            <a:pPr lvl="1">
              <a:spcBef>
                <a:spcPct val="20000"/>
              </a:spcBef>
              <a:defRPr/>
            </a:pPr>
            <a:r>
              <a:rPr lang="en-GB" sz="1800" kern="0" dirty="0">
                <a:latin typeface="+mn-lt"/>
              </a:rPr>
              <a:t> </a:t>
            </a:r>
          </a:p>
        </p:txBody>
      </p:sp>
    </p:spTree>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j-lt"/>
              </a:rPr>
              <a:t>Personnel (TTCN STF </a:t>
            </a:r>
            <a:r>
              <a:rPr lang="en-GB" sz="2400" b="1" kern="0" dirty="0">
                <a:solidFill>
                  <a:srgbClr val="FF3300"/>
                </a:solidFill>
                <a:latin typeface="+mj-lt"/>
                <a:ea typeface="+mj-ea"/>
                <a:cs typeface="+mj-cs"/>
              </a:rPr>
              <a:t>160P, 160G and 160Q contractors)</a:t>
            </a:r>
          </a:p>
        </p:txBody>
      </p:sp>
      <p:sp>
        <p:nvSpPr>
          <p:cNvPr id="8" name="Subtitle 6">
            <a:extLst>
              <a:ext uri="{FF2B5EF4-FFF2-40B4-BE49-F238E27FC236}">
                <a16:creationId xmlns:a16="http://schemas.microsoft.com/office/drawing/2014/main" id="{74111305-2FC7-44DF-BC29-847A9716DD79}"/>
              </a:ext>
            </a:extLst>
          </p:cNvPr>
          <p:cNvSpPr txBox="1">
            <a:spLocks/>
          </p:cNvSpPr>
          <p:nvPr/>
        </p:nvSpPr>
        <p:spPr bwMode="auto">
          <a:xfrm>
            <a:off x="1100830" y="1181103"/>
            <a:ext cx="10064917" cy="2352210"/>
          </a:xfrm>
          <a:prstGeom prst="rect">
            <a:avLst/>
          </a:prstGeom>
          <a:noFill/>
          <a:ln w="9525">
            <a:noFill/>
            <a:miter lim="800000"/>
            <a:headEnd/>
            <a:tailEnd/>
          </a:ln>
        </p:spPr>
        <p:txBody>
          <a:bodyPr/>
          <a:lstStyle/>
          <a:p>
            <a:pPr>
              <a:spcBef>
                <a:spcPct val="20000"/>
              </a:spcBef>
              <a:defRPr/>
            </a:pPr>
            <a:r>
              <a:rPr lang="en-GB" sz="1800" kern="0" dirty="0">
                <a:latin typeface="+mn-lt"/>
              </a:rPr>
              <a:t>   The following voluntary funding were provided for TTCN development:</a:t>
            </a:r>
          </a:p>
          <a:p>
            <a:pPr>
              <a:spcBef>
                <a:spcPct val="20000"/>
              </a:spcBef>
              <a:defRPr/>
            </a:pPr>
            <a:endParaRPr lang="en-GB" sz="1800" kern="0" dirty="0">
              <a:latin typeface="+mn-lt"/>
            </a:endParaRP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funded by PTCRB/CTIA</a:t>
            </a: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funded by GCF  </a:t>
            </a:r>
          </a:p>
          <a:p>
            <a:pPr marL="285750" indent="-285750">
              <a:spcBef>
                <a:spcPct val="20000"/>
              </a:spcBef>
              <a:buFont typeface="Arial" panose="020B0604020202020204" pitchFamily="34" charset="0"/>
              <a:buChar char="•"/>
              <a:defRPr/>
            </a:pPr>
            <a:r>
              <a:rPr lang="en-GB" sz="1800" kern="0" dirty="0">
                <a:latin typeface="+mn-lt"/>
              </a:rPr>
              <a:t> 26 </a:t>
            </a:r>
            <a:r>
              <a:rPr lang="en-GB" sz="1800" kern="0" dirty="0" err="1">
                <a:latin typeface="+mn-lt"/>
              </a:rPr>
              <a:t>kEUR</a:t>
            </a:r>
            <a:r>
              <a:rPr lang="en-GB" sz="1800" kern="0" dirty="0">
                <a:latin typeface="+mn-lt"/>
              </a:rPr>
              <a:t> funded by Qualcomm</a:t>
            </a:r>
          </a:p>
          <a:p>
            <a:pPr>
              <a:spcBef>
                <a:spcPct val="20000"/>
              </a:spcBef>
              <a:defRPr/>
            </a:pPr>
            <a:endParaRPr lang="en-GB" sz="1800" kern="0" dirty="0">
              <a:latin typeface="+mn-lt"/>
            </a:endParaRPr>
          </a:p>
          <a:p>
            <a:pPr>
              <a:spcBef>
                <a:spcPct val="20000"/>
              </a:spcBef>
              <a:defRPr/>
            </a:pPr>
            <a:r>
              <a:rPr lang="en-GB" sz="1800" kern="0" dirty="0">
                <a:latin typeface="+mn-lt"/>
              </a:rPr>
              <a:t>At the end of 2022, all of the above funds were exhausted.</a:t>
            </a:r>
            <a:endParaRPr lang="en-GB" sz="1800" i="1"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highlight>
                <a:srgbClr val="FFFF00"/>
              </a:highlight>
              <a:latin typeface="+mn-lt"/>
            </a:endParaRPr>
          </a:p>
        </p:txBody>
      </p:sp>
    </p:spTree>
    <p:extLst>
      <p:ext uri="{BB962C8B-B14F-4D97-AF65-F5344CB8AC3E}">
        <p14:creationId xmlns:p14="http://schemas.microsoft.com/office/powerpoint/2010/main" val="4253359787"/>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ltLang="en-US" sz="2400" b="1" dirty="0">
                <a:solidFill>
                  <a:srgbClr val="FF3300"/>
                </a:solidFill>
              </a:rPr>
              <a:t>Travel and subsistence</a:t>
            </a:r>
          </a:p>
        </p:txBody>
      </p:sp>
      <p:sp>
        <p:nvSpPr>
          <p:cNvPr id="24580" name="Slide Number Placeholder 4"/>
          <p:cNvSpPr>
            <a:spLocks noGrp="1"/>
          </p:cNvSpPr>
          <p:nvPr>
            <p:ph type="sldNum" sz="quarter" idx="4294967295"/>
          </p:nvPr>
        </p:nvSpPr>
        <p:spPr bwMode="auto">
          <a:xfrm>
            <a:off x="10082214" y="6450014"/>
            <a:ext cx="395287" cy="25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5BAC7CD9-D197-45ED-B8BA-6E62604F3650}" type="slidenum">
              <a:rPr lang="en-GB" altLang="en-US" sz="1100">
                <a:solidFill>
                  <a:schemeClr val="bg1"/>
                </a:solidFill>
              </a:rPr>
              <a:pPr/>
              <a:t>9</a:t>
            </a:fld>
            <a:endParaRPr lang="en-GB" altLang="en-US" sz="1100">
              <a:solidFill>
                <a:schemeClr val="bg1"/>
              </a:solidFill>
            </a:endParaRPr>
          </a:p>
        </p:txBody>
      </p:sp>
      <p:sp>
        <p:nvSpPr>
          <p:cNvPr id="5" name="Subtitle 6">
            <a:extLst>
              <a:ext uri="{FF2B5EF4-FFF2-40B4-BE49-F238E27FC236}">
                <a16:creationId xmlns:a16="http://schemas.microsoft.com/office/drawing/2014/main" id="{79FD3EA7-42D7-4429-BBAC-AEF21C4C4DB5}"/>
              </a:ext>
            </a:extLst>
          </p:cNvPr>
          <p:cNvSpPr txBox="1">
            <a:spLocks/>
          </p:cNvSpPr>
          <p:nvPr/>
        </p:nvSpPr>
        <p:spPr bwMode="auto">
          <a:xfrm>
            <a:off x="1023458" y="1181103"/>
            <a:ext cx="10008066" cy="3444164"/>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As previously mentioned three physical meetings took place in 2022.</a:t>
            </a:r>
          </a:p>
          <a:p>
            <a:pPr>
              <a:spcBef>
                <a:spcPct val="20000"/>
              </a:spcBef>
              <a:defRPr/>
            </a:pPr>
            <a:endParaRPr lang="en-GB" sz="1800" kern="0" dirty="0">
              <a:latin typeface="+mn-lt"/>
            </a:endParaRPr>
          </a:p>
          <a:p>
            <a:pPr>
              <a:spcBef>
                <a:spcPct val="20000"/>
              </a:spcBef>
              <a:defRPr/>
            </a:pPr>
            <a:r>
              <a:rPr lang="en-GB" sz="1800" kern="0" dirty="0">
                <a:latin typeface="+mn-lt"/>
              </a:rPr>
              <a:t>The travel costs amounted to 84 </a:t>
            </a:r>
            <a:r>
              <a:rPr lang="en-GB" sz="1800" kern="0" dirty="0" err="1">
                <a:latin typeface="+mn-lt"/>
              </a:rPr>
              <a:t>kEUR</a:t>
            </a:r>
            <a:r>
              <a:rPr lang="en-GB" sz="1800" kern="0" dirty="0">
                <a:latin typeface="+mn-lt"/>
              </a:rPr>
              <a:t> out of a budget of 394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This represents an underspend of 310 </a:t>
            </a:r>
            <a:r>
              <a:rPr lang="en-GB" sz="1800" kern="0" dirty="0" err="1">
                <a:latin typeface="+mn-lt"/>
              </a:rPr>
              <a:t>kEUR</a:t>
            </a:r>
            <a:r>
              <a:rPr lang="en-GB" sz="1800" kern="0" dirty="0">
                <a:latin typeface="+mn-lt"/>
              </a:rPr>
              <a:t>. </a:t>
            </a: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40001</TotalTime>
  <Words>1091</Words>
  <Application>Microsoft Office PowerPoint</Application>
  <PresentationFormat>Widescreen</PresentationFormat>
  <Paragraphs>194</Paragraphs>
  <Slides>15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Times New Roman</vt:lpstr>
      <vt:lpstr>Wingdings</vt:lpstr>
      <vt:lpstr>Office Theme</vt:lpstr>
      <vt:lpstr>  Summary of 2022 Income and Expenditure </vt:lpstr>
      <vt:lpstr>Contents</vt:lpstr>
      <vt:lpstr>PowerPoint Presentation</vt:lpstr>
      <vt:lpstr>PowerPoint Presentation</vt:lpstr>
      <vt:lpstr>Personnel (IT support staff) </vt:lpstr>
      <vt:lpstr>PowerPoint Presentation</vt:lpstr>
      <vt:lpstr>PowerPoint Presentation</vt:lpstr>
      <vt:lpstr>PowerPoint Presentation</vt:lpstr>
      <vt:lpstr>Travel and subsistence</vt:lpstr>
      <vt:lpstr>Promotion and marketing materials</vt:lpstr>
      <vt:lpstr>Training</vt:lpstr>
      <vt:lpstr>Overheads</vt:lpstr>
      <vt:lpstr>Contingency</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1100</cp:revision>
  <cp:lastPrinted>2021-09-13T13:10:36Z</cp:lastPrinted>
  <dcterms:created xsi:type="dcterms:W3CDTF">2008-08-30T09:32:10Z</dcterms:created>
  <dcterms:modified xsi:type="dcterms:W3CDTF">2023-03-22T10:52:12Z</dcterms:modified>
</cp:coreProperties>
</file>