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779" r:id="rId6"/>
    <p:sldId id="1092" r:id="rId7"/>
    <p:sldId id="1089" r:id="rId8"/>
    <p:sldId id="1098" r:id="rId9"/>
    <p:sldId id="1099" r:id="rId10"/>
    <p:sldId id="1093" r:id="rId11"/>
    <p:sldId id="1090" r:id="rId12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rtenyi, Balazs (Nokia - HU/Budapest)" initials="BB(-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E4C120-4212-0742-A0AC-17EB4F42634B}" v="17" dt="2022-04-20T07:02:38.98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4558" autoAdjust="0"/>
  </p:normalViewPr>
  <p:slideViewPr>
    <p:cSldViewPr snapToGrid="0">
      <p:cViewPr varScale="1">
        <p:scale>
          <a:sx n="121" d="100"/>
          <a:sy n="121" d="100"/>
        </p:scale>
        <p:origin x="140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tenyi, Balazs (Nokia - HU/Budapest)" userId="5c08e250-e8e4-4865-b416-440a5aa49131" providerId="ADAL" clId="{84E4C120-4212-0742-A0AC-17EB4F42634B}"/>
    <pc:docChg chg="undo custSel addSld delSld modSld">
      <pc:chgData name="Bertenyi, Balazs (Nokia - HU/Budapest)" userId="5c08e250-e8e4-4865-b416-440a5aa49131" providerId="ADAL" clId="{84E4C120-4212-0742-A0AC-17EB4F42634B}" dt="2022-04-20T07:02:56.703" v="791" actId="20577"/>
      <pc:docMkLst>
        <pc:docMk/>
      </pc:docMkLst>
      <pc:sldChg chg="modSp mod">
        <pc:chgData name="Bertenyi, Balazs (Nokia - HU/Budapest)" userId="5c08e250-e8e4-4865-b416-440a5aa49131" providerId="ADAL" clId="{84E4C120-4212-0742-A0AC-17EB4F42634B}" dt="2022-04-20T06:34:06.287" v="3" actId="20577"/>
        <pc:sldMkLst>
          <pc:docMk/>
          <pc:sldMk cId="0" sldId="303"/>
        </pc:sldMkLst>
        <pc:spChg chg="mod">
          <ac:chgData name="Bertenyi, Balazs (Nokia - HU/Budapest)" userId="5c08e250-e8e4-4865-b416-440a5aa49131" providerId="ADAL" clId="{84E4C120-4212-0742-A0AC-17EB4F42634B}" dt="2022-04-20T06:34:06.287" v="3" actId="20577"/>
          <ac:spMkLst>
            <pc:docMk/>
            <pc:sldMk cId="0" sldId="303"/>
            <ac:spMk id="5123" creationId="{5DA3B7B1-BA08-881B-7360-03A79AC12CDF}"/>
          </ac:spMkLst>
        </pc:spChg>
      </pc:sldChg>
      <pc:sldChg chg="modSp mod">
        <pc:chgData name="Bertenyi, Balazs (Nokia - HU/Budapest)" userId="5c08e250-e8e4-4865-b416-440a5aa49131" providerId="ADAL" clId="{84E4C120-4212-0742-A0AC-17EB4F42634B}" dt="2022-04-20T06:37:50.625" v="177" actId="20577"/>
        <pc:sldMkLst>
          <pc:docMk/>
          <pc:sldMk cId="0" sldId="779"/>
        </pc:sldMkLst>
        <pc:spChg chg="mod">
          <ac:chgData name="Bertenyi, Balazs (Nokia - HU/Budapest)" userId="5c08e250-e8e4-4865-b416-440a5aa49131" providerId="ADAL" clId="{84E4C120-4212-0742-A0AC-17EB4F42634B}" dt="2022-04-20T06:37:50.625" v="177" actId="20577"/>
          <ac:spMkLst>
            <pc:docMk/>
            <pc:sldMk cId="0" sldId="779"/>
            <ac:spMk id="7171" creationId="{2D196943-1408-977F-D0FB-C3F70A0F36B4}"/>
          </ac:spMkLst>
        </pc:spChg>
      </pc:sldChg>
      <pc:sldChg chg="modSp mod">
        <pc:chgData name="Bertenyi, Balazs (Nokia - HU/Budapest)" userId="5c08e250-e8e4-4865-b416-440a5aa49131" providerId="ADAL" clId="{84E4C120-4212-0742-A0AC-17EB4F42634B}" dt="2022-04-20T06:49:07.033" v="671" actId="20577"/>
        <pc:sldMkLst>
          <pc:docMk/>
          <pc:sldMk cId="0" sldId="1089"/>
        </pc:sldMkLst>
        <pc:spChg chg="mod">
          <ac:chgData name="Bertenyi, Balazs (Nokia - HU/Budapest)" userId="5c08e250-e8e4-4865-b416-440a5aa49131" providerId="ADAL" clId="{84E4C120-4212-0742-A0AC-17EB4F42634B}" dt="2022-04-20T06:37:15.492" v="132" actId="20577"/>
          <ac:spMkLst>
            <pc:docMk/>
            <pc:sldMk cId="0" sldId="1089"/>
            <ac:spMk id="11266" creationId="{0671C6B8-B4BF-A895-C5E1-34997500E6D9}"/>
          </ac:spMkLst>
        </pc:spChg>
        <pc:spChg chg="mod">
          <ac:chgData name="Bertenyi, Balazs (Nokia - HU/Budapest)" userId="5c08e250-e8e4-4865-b416-440a5aa49131" providerId="ADAL" clId="{84E4C120-4212-0742-A0AC-17EB4F42634B}" dt="2022-04-20T06:49:07.033" v="671" actId="20577"/>
          <ac:spMkLst>
            <pc:docMk/>
            <pc:sldMk cId="0" sldId="1089"/>
            <ac:spMk id="15363" creationId="{D49A1F6C-645F-ABE6-9041-A6BF65DF9B24}"/>
          </ac:spMkLst>
        </pc:spChg>
      </pc:sldChg>
      <pc:sldChg chg="modSp mod">
        <pc:chgData name="Bertenyi, Balazs (Nokia - HU/Budapest)" userId="5c08e250-e8e4-4865-b416-440a5aa49131" providerId="ADAL" clId="{84E4C120-4212-0742-A0AC-17EB4F42634B}" dt="2022-04-20T06:36:47.240" v="107" actId="20577"/>
        <pc:sldMkLst>
          <pc:docMk/>
          <pc:sldMk cId="0" sldId="1092"/>
        </pc:sldMkLst>
        <pc:spChg chg="mod">
          <ac:chgData name="Bertenyi, Balazs (Nokia - HU/Budapest)" userId="5c08e250-e8e4-4865-b416-440a5aa49131" providerId="ADAL" clId="{84E4C120-4212-0742-A0AC-17EB4F42634B}" dt="2022-04-20T06:36:47.240" v="107" actId="20577"/>
          <ac:spMkLst>
            <pc:docMk/>
            <pc:sldMk cId="0" sldId="1092"/>
            <ac:spMk id="9219" creationId="{3854511F-0961-DA8D-3A6C-705D3726BB30}"/>
          </ac:spMkLst>
        </pc:spChg>
      </pc:sldChg>
      <pc:sldChg chg="modSp mod">
        <pc:chgData name="Bertenyi, Balazs (Nokia - HU/Budapest)" userId="5c08e250-e8e4-4865-b416-440a5aa49131" providerId="ADAL" clId="{84E4C120-4212-0742-A0AC-17EB4F42634B}" dt="2022-04-20T06:50:40.868" v="672" actId="403"/>
        <pc:sldMkLst>
          <pc:docMk/>
          <pc:sldMk cId="0" sldId="1093"/>
        </pc:sldMkLst>
        <pc:spChg chg="mod">
          <ac:chgData name="Bertenyi, Balazs (Nokia - HU/Budapest)" userId="5c08e250-e8e4-4865-b416-440a5aa49131" providerId="ADAL" clId="{84E4C120-4212-0742-A0AC-17EB4F42634B}" dt="2022-04-20T06:50:40.868" v="672" actId="403"/>
          <ac:spMkLst>
            <pc:docMk/>
            <pc:sldMk cId="0" sldId="1093"/>
            <ac:spMk id="15363" creationId="{E1E624CE-80F3-7CCF-53F4-1C6B40312663}"/>
          </ac:spMkLst>
        </pc:spChg>
      </pc:sldChg>
      <pc:sldChg chg="del">
        <pc:chgData name="Bertenyi, Balazs (Nokia - HU/Budapest)" userId="5c08e250-e8e4-4865-b416-440a5aa49131" providerId="ADAL" clId="{84E4C120-4212-0742-A0AC-17EB4F42634B}" dt="2022-04-20T06:51:18.342" v="689" actId="2696"/>
        <pc:sldMkLst>
          <pc:docMk/>
          <pc:sldMk cId="0" sldId="1094"/>
        </pc:sldMkLst>
      </pc:sldChg>
      <pc:sldChg chg="del">
        <pc:chgData name="Bertenyi, Balazs (Nokia - HU/Budapest)" userId="5c08e250-e8e4-4865-b416-440a5aa49131" providerId="ADAL" clId="{84E4C120-4212-0742-A0AC-17EB4F42634B}" dt="2022-04-20T06:51:18.342" v="689" actId="2696"/>
        <pc:sldMkLst>
          <pc:docMk/>
          <pc:sldMk cId="0" sldId="1095"/>
        </pc:sldMkLst>
      </pc:sldChg>
      <pc:sldChg chg="del">
        <pc:chgData name="Bertenyi, Balazs (Nokia - HU/Budapest)" userId="5c08e250-e8e4-4865-b416-440a5aa49131" providerId="ADAL" clId="{84E4C120-4212-0742-A0AC-17EB4F42634B}" dt="2022-04-20T06:51:18.342" v="689" actId="2696"/>
        <pc:sldMkLst>
          <pc:docMk/>
          <pc:sldMk cId="0" sldId="1096"/>
        </pc:sldMkLst>
      </pc:sldChg>
      <pc:sldChg chg="del">
        <pc:chgData name="Bertenyi, Balazs (Nokia - HU/Budapest)" userId="5c08e250-e8e4-4865-b416-440a5aa49131" providerId="ADAL" clId="{84E4C120-4212-0742-A0AC-17EB4F42634B}" dt="2022-04-20T06:51:18.342" v="689" actId="2696"/>
        <pc:sldMkLst>
          <pc:docMk/>
          <pc:sldMk cId="0" sldId="1097"/>
        </pc:sldMkLst>
      </pc:sldChg>
      <pc:sldChg chg="modSp add mod">
        <pc:chgData name="Bertenyi, Balazs (Nokia - HU/Budapest)" userId="5c08e250-e8e4-4865-b416-440a5aa49131" providerId="ADAL" clId="{84E4C120-4212-0742-A0AC-17EB4F42634B}" dt="2022-04-20T06:59:47.556" v="748" actId="20577"/>
        <pc:sldMkLst>
          <pc:docMk/>
          <pc:sldMk cId="541956389" sldId="1098"/>
        </pc:sldMkLst>
        <pc:spChg chg="mod">
          <ac:chgData name="Bertenyi, Balazs (Nokia - HU/Budapest)" userId="5c08e250-e8e4-4865-b416-440a5aa49131" providerId="ADAL" clId="{84E4C120-4212-0742-A0AC-17EB4F42634B}" dt="2022-04-20T06:55:43.817" v="694" actId="20577"/>
          <ac:spMkLst>
            <pc:docMk/>
            <pc:sldMk cId="541956389" sldId="1098"/>
            <ac:spMk id="11266" creationId="{0671C6B8-B4BF-A895-C5E1-34997500E6D9}"/>
          </ac:spMkLst>
        </pc:spChg>
        <pc:spChg chg="mod">
          <ac:chgData name="Bertenyi, Balazs (Nokia - HU/Budapest)" userId="5c08e250-e8e4-4865-b416-440a5aa49131" providerId="ADAL" clId="{84E4C120-4212-0742-A0AC-17EB4F42634B}" dt="2022-04-20T06:59:47.556" v="748" actId="20577"/>
          <ac:spMkLst>
            <pc:docMk/>
            <pc:sldMk cId="541956389" sldId="1098"/>
            <ac:spMk id="15363" creationId="{D49A1F6C-645F-ABE6-9041-A6BF65DF9B24}"/>
          </ac:spMkLst>
        </pc:spChg>
      </pc:sldChg>
      <pc:sldChg chg="modSp add mod">
        <pc:chgData name="Bertenyi, Balazs (Nokia - HU/Budapest)" userId="5c08e250-e8e4-4865-b416-440a5aa49131" providerId="ADAL" clId="{84E4C120-4212-0742-A0AC-17EB4F42634B}" dt="2022-04-20T07:02:56.703" v="791" actId="20577"/>
        <pc:sldMkLst>
          <pc:docMk/>
          <pc:sldMk cId="2895242017" sldId="1099"/>
        </pc:sldMkLst>
        <pc:spChg chg="mod">
          <ac:chgData name="Bertenyi, Balazs (Nokia - HU/Budapest)" userId="5c08e250-e8e4-4865-b416-440a5aa49131" providerId="ADAL" clId="{84E4C120-4212-0742-A0AC-17EB4F42634B}" dt="2022-04-20T06:55:52.486" v="697" actId="20577"/>
          <ac:spMkLst>
            <pc:docMk/>
            <pc:sldMk cId="2895242017" sldId="1099"/>
            <ac:spMk id="11266" creationId="{0671C6B8-B4BF-A895-C5E1-34997500E6D9}"/>
          </ac:spMkLst>
        </pc:spChg>
        <pc:spChg chg="mod">
          <ac:chgData name="Bertenyi, Balazs (Nokia - HU/Budapest)" userId="5c08e250-e8e4-4865-b416-440a5aa49131" providerId="ADAL" clId="{84E4C120-4212-0742-A0AC-17EB4F42634B}" dt="2022-04-20T07:02:56.703" v="791" actId="20577"/>
          <ac:spMkLst>
            <pc:docMk/>
            <pc:sldMk cId="2895242017" sldId="1099"/>
            <ac:spMk id="15363" creationId="{D49A1F6C-645F-ABE6-9041-A6BF65DF9B24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11T12:44:29.763" idx="1">
    <p:pos x="10" y="1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B0C269FB-1C64-54D8-D0C1-A92C26B1FA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A2AA71D7-37E2-6784-4131-DC2248B6AD9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2EF8188-C620-CA49-88DC-CD71F04AE169}" type="datetime1">
              <a:rPr lang="en-US"/>
              <a:pPr>
                <a:defRPr/>
              </a:pPr>
              <a:t>4/20/22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09F3045E-11B1-C131-781C-BCBE50C409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6C9063B-4180-3B48-0AD4-67A50929253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3101F41-217A-0B4D-B326-30E9C2C432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45C317-7FAD-5407-0B2C-64A1B659544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FF2029B-EB47-898F-42E5-737FD4C8C05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AFCD057-8525-9846-B3A1-CEE2B2D13BD9}" type="datetime1">
              <a:rPr lang="en-US"/>
              <a:pPr>
                <a:defRPr/>
              </a:pPr>
              <a:t>4/20/22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67C85EB-B742-01C1-A3A0-CD283341288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4813" y="695325"/>
            <a:ext cx="6200775" cy="3487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6A3BE10-7481-7AF0-78E2-64A2BAF9368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DD80CF4-A541-5B81-5952-38EC25DD133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E53D32-4167-00BF-7F9D-F6F2DAB66D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8153FF8-A2F3-D04F-A404-6E40096FDFA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F35CB68E-4EC7-0E2A-1580-473590B8F9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925226B-D79A-DB4D-BF66-38BD01466D5B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565AAE48-31F5-0286-197E-5630C5ABF31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4813" y="695325"/>
            <a:ext cx="6202362" cy="3489325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FD0EF5F1-3A54-BCCB-2F0C-250060AC2D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3500" cy="41830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3518AC96-E70D-8B70-F5FF-01E61148C4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7908A908-399A-B97F-F6AF-20A790482A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7701F8F9-F009-7CED-44BB-B34187589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E8A7EE-5CCC-724E-82BB-850CEC3A4F2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B24287A8-46C2-0F9C-CE3E-F049ABFF99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5F9E5982-1B5A-000F-E924-AA1BB30D76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44F3AC76-4A25-5744-81F6-921E15175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E72F179-04AE-7244-BD1E-F411FE7A938E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3A3B5683-D5DE-9F08-4DD4-1253458A9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B9776887-438B-437C-999E-CF556B590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7DA30CB2-4220-28CB-1CD6-8E4C95FA4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915AAB5-2B9C-8141-84DC-309C6424A195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3A3B5683-D5DE-9F08-4DD4-1253458A9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B9776887-438B-437C-999E-CF556B590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7DA30CB2-4220-28CB-1CD6-8E4C95FA4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915AAB5-2B9C-8141-84DC-309C6424A195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420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3A3B5683-D5DE-9F08-4DD4-1253458A91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B9776887-438B-437C-999E-CF556B590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7DA30CB2-4220-28CB-1CD6-8E4C95FA4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915AAB5-2B9C-8141-84DC-309C6424A195}" type="slidenum">
              <a:rPr lang="en-GB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099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A2B6CD9-D9FA-46FF-F0F1-0E96799D80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2261F606-8AF6-435C-2CD6-934BF4E0B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2BE5CA97-40BB-50D4-4500-0E83E92BFE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433B720-C4AB-FE44-B4FE-EFCB2FDDE683}" type="slidenum">
              <a:rPr lang="en-GB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E6FDA965-89AE-5DAE-72C3-F75418AADB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879F4F-A9FB-044F-AE61-C177C1D92489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B3263B9E-352E-D93E-3EA2-D4788853225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4813" y="695325"/>
            <a:ext cx="6202362" cy="3489325"/>
          </a:xfrm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DC6A06D3-65EC-A47E-024A-196660F28B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418013"/>
            <a:ext cx="5143500" cy="41830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505193FA-CC4C-C1DF-9C57-67DA805029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69758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21342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7CC07024-1945-9D3A-E11C-C7A68B6D2D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F57D1A84-DC0A-1A0F-4D80-78E120429E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5443ACBD-A108-AD14-4073-747DD4E610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FF63D401-31FC-03EF-4A3D-1B0F0A9BDED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2" name="Picture 10">
            <a:extLst>
              <a:ext uri="{FF2B5EF4-FFF2-40B4-BE49-F238E27FC236}">
                <a16:creationId xmlns:a16="http://schemas.microsoft.com/office/drawing/2014/main" id="{B84D0AA8-5468-9110-DF0C-385F61525D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D72BA2C-43AB-3BD7-1F12-488E6001C37A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CC586B7-E2DC-4E49-9295-F50757651343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1" r:id="rId1"/>
    <p:sldLayoutId id="2147484310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9493EA6A-4B00-E6FA-F9FE-44226820ACC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03413" y="3436938"/>
            <a:ext cx="9290050" cy="14684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3600" dirty="0"/>
            </a:br>
            <a:r>
              <a:rPr lang="en-AU" sz="4800" b="1" dirty="0">
                <a:solidFill>
                  <a:schemeClr val="tx1"/>
                </a:solidFill>
              </a:rPr>
              <a:t>Study on 3GPP meeting formats</a:t>
            </a:r>
            <a:br>
              <a:rPr lang="en-AU" sz="4800" dirty="0">
                <a:solidFill>
                  <a:schemeClr val="tx1"/>
                </a:solidFill>
              </a:rPr>
            </a:br>
            <a:r>
              <a:rPr lang="en-AU" sz="4000" i="1">
                <a:solidFill>
                  <a:schemeClr val="tx1"/>
                </a:solidFill>
              </a:rPr>
              <a:t>Summary from </a:t>
            </a:r>
            <a:r>
              <a:rPr lang="en-AU" sz="4000" i="1" dirty="0">
                <a:solidFill>
                  <a:schemeClr val="tx1"/>
                </a:solidFill>
              </a:rPr>
              <a:t>OP MHSG</a:t>
            </a:r>
            <a:br>
              <a:rPr lang="en-AU" sz="4800" dirty="0"/>
            </a:br>
            <a:br>
              <a:rPr lang="en-AU" sz="4800" dirty="0"/>
            </a:br>
            <a:r>
              <a:rPr lang="en-AU" sz="3600" u="sng" dirty="0">
                <a:solidFill>
                  <a:schemeClr val="tx1"/>
                </a:solidFill>
              </a:rPr>
              <a:t>Source:</a:t>
            </a:r>
            <a:r>
              <a:rPr lang="en-AU" sz="3600" dirty="0">
                <a:solidFill>
                  <a:schemeClr val="tx1"/>
                </a:solidFill>
              </a:rPr>
              <a:t> Chair of OP MHSG</a:t>
            </a:r>
            <a:br>
              <a:rPr lang="en-GB" sz="4400" dirty="0"/>
            </a:b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TextBox 1">
            <a:extLst>
              <a:ext uri="{FF2B5EF4-FFF2-40B4-BE49-F238E27FC236}">
                <a16:creationId xmlns:a16="http://schemas.microsoft.com/office/drawing/2014/main" id="{5DA3B7B1-BA08-881B-7360-03A79AC12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6888" y="347663"/>
            <a:ext cx="167565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/>
              <a:t>3GPP OP#47(22)13</a:t>
            </a:r>
          </a:p>
          <a:p>
            <a:r>
              <a:rPr lang="en-US" altLang="en-US" dirty="0"/>
              <a:t>27 April 2022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A5D600D-E9BC-5772-BD02-8E47727E3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228600"/>
            <a:ext cx="10431462" cy="1143000"/>
          </a:xfrm>
        </p:spPr>
        <p:txBody>
          <a:bodyPr/>
          <a:lstStyle/>
          <a:p>
            <a:r>
              <a:rPr lang="en-GB" altLang="en-US" sz="480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D196943-1408-977F-D0FB-C3F70A0F3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04938"/>
            <a:ext cx="11183938" cy="5027612"/>
          </a:xfrm>
        </p:spPr>
        <p:txBody>
          <a:bodyPr/>
          <a:lstStyle/>
          <a:p>
            <a:pPr marL="608013" indent="-608013"/>
            <a:r>
              <a:rPr lang="en-US" altLang="en-US" sz="3200" dirty="0"/>
              <a:t>Introduction</a:t>
            </a:r>
          </a:p>
          <a:p>
            <a:pPr marL="608013" indent="-608013"/>
            <a:r>
              <a:rPr lang="en-US" altLang="en-US" sz="3200" dirty="0"/>
              <a:t>Meeting formats studied </a:t>
            </a:r>
          </a:p>
          <a:p>
            <a:pPr marL="608013" indent="-608013"/>
            <a:r>
              <a:rPr lang="en-US" altLang="en-US" sz="3200" dirty="0"/>
              <a:t>Recommendations</a:t>
            </a:r>
          </a:p>
          <a:p>
            <a:pPr marL="608013" indent="-608013"/>
            <a:r>
              <a:rPr lang="en-US" altLang="en-US" sz="3200" dirty="0"/>
              <a:t>Proposal</a:t>
            </a:r>
          </a:p>
          <a:p>
            <a:pPr marL="608013" indent="-608013"/>
            <a:endParaRPr lang="en-US" altLang="en-US" sz="3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AE14147-9780-764E-7DB8-21A2D7AF8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513" y="228600"/>
            <a:ext cx="10431462" cy="1143000"/>
          </a:xfrm>
        </p:spPr>
        <p:txBody>
          <a:bodyPr/>
          <a:lstStyle/>
          <a:p>
            <a:r>
              <a:rPr lang="en-GB" altLang="en-US" sz="480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3854511F-0961-DA8D-3A6C-705D3726B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17638"/>
            <a:ext cx="11183938" cy="5027612"/>
          </a:xfrm>
        </p:spPr>
        <p:txBody>
          <a:bodyPr/>
          <a:lstStyle/>
          <a:p>
            <a:pPr marL="608013" indent="-608013">
              <a:defRPr/>
            </a:pPr>
            <a:r>
              <a:rPr lang="en-US" altLang="en-US" sz="2000" dirty="0"/>
              <a:t>PCG#47/OP#46 in October 2021 tasked the OP MHSG group to study potential alternative meeting formats to address short term needs of 3GPP</a:t>
            </a:r>
          </a:p>
          <a:p>
            <a:pPr marL="608013" indent="-608013">
              <a:defRPr/>
            </a:pPr>
            <a:r>
              <a:rPr lang="en-US" altLang="en-US" sz="2000" dirty="0"/>
              <a:t>OP MHSG Study group had a series of conference calls</a:t>
            </a:r>
          </a:p>
          <a:p>
            <a:pPr lvl="1"/>
            <a:r>
              <a:rPr lang="en-GB" sz="1800" dirty="0"/>
              <a:t>MHSG#24: 9th November (Tuesday) 13-15h UTC: Scope, Mode of operation agreed</a:t>
            </a:r>
            <a:endParaRPr lang="en-HU" sz="1800" dirty="0"/>
          </a:p>
          <a:p>
            <a:pPr lvl="1"/>
            <a:r>
              <a:rPr lang="en-GB" sz="1800" dirty="0"/>
              <a:t>MHSG#25: 7th December (Tuesday) 13-15h UTC: Add new meeting formats to the study</a:t>
            </a:r>
            <a:endParaRPr lang="en-HU" sz="1800" dirty="0"/>
          </a:p>
          <a:p>
            <a:pPr lvl="1"/>
            <a:r>
              <a:rPr lang="en-GB" sz="1800" dirty="0"/>
              <a:t>MHSG#26: 18th January (Tuesday) 13-15h UTC: Add new meeting formats to the study, consolidation</a:t>
            </a:r>
            <a:endParaRPr lang="en-HU" sz="1800" dirty="0"/>
          </a:p>
          <a:p>
            <a:pPr lvl="1"/>
            <a:r>
              <a:rPr lang="en-GB" sz="1800" dirty="0"/>
              <a:t>MHSG#27: 7th February (Monday) 13-15h UTC: Consolidation of meeting formats. </a:t>
            </a:r>
            <a:endParaRPr lang="en-HU" sz="1800" dirty="0"/>
          </a:p>
          <a:p>
            <a:pPr lvl="1"/>
            <a:r>
              <a:rPr lang="en-GB" sz="1800" dirty="0"/>
              <a:t>MHSG#28: 3rd March (Thursday) 13-15h UTC: Consolidation of meeting formats. Identify potential WP impacts</a:t>
            </a:r>
            <a:endParaRPr lang="en-HU" sz="1800" dirty="0"/>
          </a:p>
          <a:p>
            <a:pPr lvl="1"/>
            <a:r>
              <a:rPr lang="en-GB" sz="1800" dirty="0"/>
              <a:t>MHSG#29: 25th March (Friday) 13-15h UTC: Compile recommendations</a:t>
            </a:r>
            <a:endParaRPr lang="en-HU" sz="1800" dirty="0"/>
          </a:p>
          <a:p>
            <a:pPr lvl="1"/>
            <a:r>
              <a:rPr lang="en-GB" sz="1800" dirty="0"/>
              <a:t>MHSG#30: 12th April (Tuesday) 13-15h UTC: Finalize recommendations, finalize study.</a:t>
            </a:r>
            <a:endParaRPr lang="en-HU" sz="1800" dirty="0"/>
          </a:p>
          <a:p>
            <a:pPr marL="608013" indent="-608013">
              <a:defRPr/>
            </a:pPr>
            <a:endParaRPr lang="en-US" altLang="en-US" sz="2000" dirty="0"/>
          </a:p>
          <a:p>
            <a:pPr marL="608013" indent="-608013">
              <a:defRPr/>
            </a:pPr>
            <a:r>
              <a:rPr lang="en-US" altLang="en-US" sz="2000" dirty="0"/>
              <a:t>A Study report was compiled by OP MHSG, and is presented for formal endorsement in this meeting</a:t>
            </a:r>
          </a:p>
          <a:p>
            <a:pPr marL="608013" indent="-608013">
              <a:defRPr/>
            </a:pPr>
            <a:r>
              <a:rPr lang="en-US" altLang="en-US" sz="2000" dirty="0"/>
              <a:t>These slides summarize the main findings and recommendations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671C6B8-B4BF-A895-C5E1-34997500E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228600"/>
            <a:ext cx="10431462" cy="1143000"/>
          </a:xfrm>
        </p:spPr>
        <p:txBody>
          <a:bodyPr/>
          <a:lstStyle/>
          <a:p>
            <a:r>
              <a:rPr lang="en-GB" altLang="en-US" sz="4800" dirty="0">
                <a:solidFill>
                  <a:schemeClr val="tx1"/>
                </a:solidFill>
              </a:rPr>
              <a:t>Meeting formats studied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D49A1F6C-645F-ABE6-9041-A6BF65DF9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433512"/>
            <a:ext cx="11183938" cy="4494321"/>
          </a:xfrm>
        </p:spPr>
        <p:txBody>
          <a:bodyPr/>
          <a:lstStyle/>
          <a:p>
            <a:pPr marL="608013" indent="-608013">
              <a:defRPr/>
            </a:pPr>
            <a:r>
              <a:rPr lang="en-US" altLang="en-US" sz="2800" dirty="0"/>
              <a:t>Electronic meeting-based formats </a:t>
            </a:r>
          </a:p>
          <a:p>
            <a:pPr marL="987441" lvl="1" indent="-608013">
              <a:defRPr/>
            </a:pPr>
            <a:r>
              <a:rPr lang="en-US" altLang="en-US" sz="2000" dirty="0"/>
              <a:t>Potential improvements to E-meetings have been studied, especially from the perspective of making these meetings more attuned to delegates’ health and well-being</a:t>
            </a:r>
            <a:endParaRPr lang="en-US" altLang="en-US" dirty="0"/>
          </a:p>
          <a:p>
            <a:pPr marL="608013" indent="-608013">
              <a:defRPr/>
            </a:pPr>
            <a:r>
              <a:rPr lang="en-US" altLang="en-US" sz="2800" dirty="0"/>
              <a:t>F2F meeting-based formats </a:t>
            </a:r>
          </a:p>
          <a:p>
            <a:pPr marL="987441" lvl="1" indent="-608013">
              <a:defRPr/>
            </a:pPr>
            <a:r>
              <a:rPr lang="en-US" altLang="en-US" sz="2000" dirty="0"/>
              <a:t>Potential alternative formats are studied that are based on all delegates meeting physically in one or multiple locations </a:t>
            </a:r>
            <a:endParaRPr lang="en-US" altLang="en-US" dirty="0"/>
          </a:p>
          <a:p>
            <a:pPr marL="608013" indent="-608013">
              <a:defRPr/>
            </a:pPr>
            <a:r>
              <a:rPr lang="en-US" altLang="en-US" sz="2800" dirty="0"/>
              <a:t>Mixed meeting schedule formats </a:t>
            </a:r>
          </a:p>
          <a:p>
            <a:pPr marL="987441" lvl="1" indent="-608013">
              <a:defRPr/>
            </a:pPr>
            <a:r>
              <a:rPr lang="en-US" altLang="en-US" sz="2000" dirty="0"/>
              <a:t>Meeting calendar where some meetings are held F2F and some others are held Electronically was studied </a:t>
            </a:r>
            <a:endParaRPr lang="en-US" altLang="en-US" dirty="0"/>
          </a:p>
          <a:p>
            <a:pPr marL="608013" indent="-608013">
              <a:defRPr/>
            </a:pPr>
            <a:r>
              <a:rPr lang="en-US" altLang="en-US" sz="2800" dirty="0"/>
              <a:t>Hybrid meeting formats</a:t>
            </a:r>
          </a:p>
          <a:p>
            <a:pPr marL="987441" lvl="1" indent="-608013">
              <a:defRPr/>
            </a:pPr>
            <a:r>
              <a:rPr lang="en-US" altLang="en-US" sz="2000" dirty="0"/>
              <a:t>No contribution received, no interest shown to pursue hybrid format (combined F2F and Virtual presence), hence it was removed from the final version of the study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671C6B8-B4BF-A895-C5E1-34997500E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228600"/>
            <a:ext cx="10431462" cy="1143000"/>
          </a:xfrm>
        </p:spPr>
        <p:txBody>
          <a:bodyPr/>
          <a:lstStyle/>
          <a:p>
            <a:r>
              <a:rPr lang="en-GB" altLang="en-US" sz="4800" dirty="0">
                <a:solidFill>
                  <a:schemeClr val="tx1"/>
                </a:solidFill>
              </a:rPr>
              <a:t>Recommendations 1/2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D49A1F6C-645F-ABE6-9041-A6BF65DF9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433512"/>
            <a:ext cx="11183938" cy="4494321"/>
          </a:xfrm>
        </p:spPr>
        <p:txBody>
          <a:bodyPr/>
          <a:lstStyle/>
          <a:p>
            <a:pPr marL="608013" indent="-608013">
              <a:defRPr/>
            </a:pPr>
            <a:r>
              <a:rPr lang="en-US" altLang="en-US" sz="2800" dirty="0"/>
              <a:t>Overall meeting load</a:t>
            </a:r>
          </a:p>
          <a:p>
            <a:pPr marL="987441" lvl="1" indent="-608013">
              <a:defRPr/>
            </a:pPr>
            <a:r>
              <a:rPr lang="en-US" altLang="en-US" sz="2400" dirty="0"/>
              <a:t>Between two TSG meetings when only F2F meetings are planned, a 3GPP group has not more than 10 meeting days</a:t>
            </a:r>
          </a:p>
          <a:p>
            <a:pPr marL="987441" lvl="1" indent="-608013">
              <a:defRPr/>
            </a:pPr>
            <a:r>
              <a:rPr lang="en-US" altLang="en-US" sz="2400" dirty="0"/>
              <a:t>Between two TSG meetings when both F2F and e-meetings are planned, a 3GPP group has not more than 13 meeting days</a:t>
            </a:r>
          </a:p>
          <a:p>
            <a:pPr marL="987441" lvl="1" indent="-608013">
              <a:defRPr/>
            </a:pPr>
            <a:r>
              <a:rPr lang="en-US" altLang="en-US" sz="2400" dirty="0"/>
              <a:t>Between two TSG meetings when only e-meetings are planned, a 3GPP group has not more than 16 e-meeting days</a:t>
            </a:r>
            <a:endParaRPr lang="en-US" altLang="en-US" sz="2300" dirty="0"/>
          </a:p>
          <a:p>
            <a:pPr marL="608013" indent="-608013">
              <a:defRPr/>
            </a:pPr>
            <a:r>
              <a:rPr lang="en-US" altLang="en-US" sz="2800" dirty="0"/>
              <a:t>Electronic meeting-based formats </a:t>
            </a:r>
          </a:p>
          <a:p>
            <a:pPr marL="987441" lvl="1" indent="-608013">
              <a:defRPr/>
            </a:pPr>
            <a:r>
              <a:rPr lang="en-US" altLang="en-US" sz="2400" dirty="0"/>
              <a:t>It is recommended that between two consecutive e-meetings a group has an inactive period of at least 5  consecutive working days</a:t>
            </a:r>
          </a:p>
        </p:txBody>
      </p:sp>
    </p:spTree>
    <p:extLst>
      <p:ext uri="{BB962C8B-B14F-4D97-AF65-F5344CB8AC3E}">
        <p14:creationId xmlns:p14="http://schemas.microsoft.com/office/powerpoint/2010/main" val="5419563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671C6B8-B4BF-A895-C5E1-34997500E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228600"/>
            <a:ext cx="10431462" cy="1143000"/>
          </a:xfrm>
        </p:spPr>
        <p:txBody>
          <a:bodyPr/>
          <a:lstStyle/>
          <a:p>
            <a:r>
              <a:rPr lang="en-GB" altLang="en-US" sz="4800" dirty="0">
                <a:solidFill>
                  <a:schemeClr val="tx1"/>
                </a:solidFill>
              </a:rPr>
              <a:t>Recommendations 2/2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D49A1F6C-645F-ABE6-9041-A6BF65DF9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433512"/>
            <a:ext cx="11183938" cy="4494321"/>
          </a:xfrm>
        </p:spPr>
        <p:txBody>
          <a:bodyPr/>
          <a:lstStyle/>
          <a:p>
            <a:pPr marL="608013" indent="-608013">
              <a:defRPr/>
            </a:pPr>
            <a:r>
              <a:rPr lang="en-US" altLang="en-US" sz="2800" dirty="0"/>
              <a:t>Mixed meeting schedule formats </a:t>
            </a:r>
          </a:p>
          <a:p>
            <a:pPr marL="987441" lvl="1" indent="-608013">
              <a:defRPr/>
            </a:pPr>
            <a:r>
              <a:rPr lang="en-US" altLang="en-US" sz="2400" dirty="0"/>
              <a:t>If conditions are suitable for some F2F meetings, then the mixed calendar format (of F2F and E-meetings) is recommended as a preferred way forward for 3GPP meetings for the period of active Annex I </a:t>
            </a:r>
          </a:p>
          <a:p>
            <a:pPr marL="608013" indent="-608013">
              <a:defRPr/>
            </a:pPr>
            <a:r>
              <a:rPr lang="en-US" altLang="en-US" sz="2800" dirty="0"/>
              <a:t>F2F meeting-based formats </a:t>
            </a:r>
          </a:p>
          <a:p>
            <a:pPr marL="987441" lvl="1" indent="-608013">
              <a:defRPr/>
            </a:pPr>
            <a:r>
              <a:rPr lang="en-US" altLang="en-US" sz="2400" dirty="0"/>
              <a:t>F2F meetings at a single location offer significant advantages. Meetings held in more than one location (multi-hub) are not desired, as they may lead to fragmentation of the community in regional bubbles </a:t>
            </a:r>
          </a:p>
        </p:txBody>
      </p:sp>
    </p:spTree>
    <p:extLst>
      <p:ext uri="{BB962C8B-B14F-4D97-AF65-F5344CB8AC3E}">
        <p14:creationId xmlns:p14="http://schemas.microsoft.com/office/powerpoint/2010/main" val="289524201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6FD42C8A-239C-B12E-E97D-B8B2DCD81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688" y="228600"/>
            <a:ext cx="10431462" cy="1143000"/>
          </a:xfrm>
        </p:spPr>
        <p:txBody>
          <a:bodyPr/>
          <a:lstStyle/>
          <a:p>
            <a:r>
              <a:rPr lang="en-GB" altLang="en-US" sz="4800">
                <a:solidFill>
                  <a:schemeClr val="tx1"/>
                </a:solidFill>
              </a:rPr>
              <a:t>Proposal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E1E624CE-80F3-7CCF-53F4-1C6B40312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1743349"/>
            <a:ext cx="11183938" cy="2359025"/>
          </a:xfrm>
        </p:spPr>
        <p:txBody>
          <a:bodyPr/>
          <a:lstStyle/>
          <a:p>
            <a:pPr marL="608013" indent="-608013">
              <a:defRPr/>
            </a:pPr>
            <a:r>
              <a:rPr lang="en-US" altLang="en-US" sz="2800" dirty="0"/>
              <a:t>It is proposed for OP#47 to formally endorse “Study on alternative 3GPP meeting formats” v1.0.0</a:t>
            </a:r>
          </a:p>
          <a:p>
            <a:pPr marL="608013" indent="-608013">
              <a:defRPr/>
            </a:pPr>
            <a:endParaRPr lang="en-US" altLang="en-US" sz="2800" dirty="0"/>
          </a:p>
          <a:p>
            <a:pPr marL="608013" indent="-608013">
              <a:defRPr/>
            </a:pPr>
            <a:r>
              <a:rPr lang="en-US" altLang="en-US" sz="2800" dirty="0"/>
              <a:t>It is proposed for OP#47 to determine potential next steps, in particular to address mid- to long-term meeting format considerations</a:t>
            </a:r>
          </a:p>
          <a:p>
            <a:pPr marL="987441" lvl="1" indent="-608013">
              <a:defRPr/>
            </a:pPr>
            <a:endParaRPr lang="en-US" altLang="en-US" sz="1800" dirty="0"/>
          </a:p>
          <a:p>
            <a:pPr marL="987441" lvl="1" indent="-608013">
              <a:defRPr/>
            </a:pPr>
            <a:endParaRPr lang="en-US" altLang="en-US" sz="1800" dirty="0"/>
          </a:p>
          <a:p>
            <a:pPr marL="987425" lvl="1" indent="-608013">
              <a:defRPr/>
            </a:pPr>
            <a:endParaRPr lang="en-US" altLang="en-US" sz="24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887E682-E8D2-7F49-A897-AC6302AEA90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82738" y="2509838"/>
            <a:ext cx="9290050" cy="14684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3600" dirty="0"/>
            </a:br>
            <a:r>
              <a:rPr lang="en-AU" sz="4400" dirty="0"/>
              <a:t>Thank You !</a:t>
            </a:r>
            <a:br>
              <a:rPr lang="en-GB" sz="4400" dirty="0"/>
            </a:b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4C8F31E74DF74E8FCFF284B4431CE2" ma:contentTypeVersion="10" ma:contentTypeDescription="Create a new document." ma:contentTypeScope="" ma:versionID="15f3376f38f357e45fb2e161684d7d8c">
  <xsd:schema xmlns:xsd="http://www.w3.org/2001/XMLSchema" xmlns:xs="http://www.w3.org/2001/XMLSchema" xmlns:p="http://schemas.microsoft.com/office/2006/metadata/properties" xmlns:ns3="f0c1c198-6772-4070-9fed-c99b54821fd3" targetNamespace="http://schemas.microsoft.com/office/2006/metadata/properties" ma:root="true" ma:fieldsID="ce94362b87f24fcc3c2dd63c5aa2715c" ns3:_="">
    <xsd:import namespace="f0c1c198-6772-4070-9fed-c99b54821f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c1c198-6772-4070-9fed-c99b54821f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462CDB-8C25-4125-ABD6-CE5658B7F7B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B70011-0D3F-4A9A-8DDA-12A90DDCCA0D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f0c1c198-6772-4070-9fed-c99b54821fd3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6438F7D-01E1-415B-854B-B642248513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c1c198-6772-4070-9fed-c99b54821f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31162</TotalTime>
  <Words>562</Words>
  <Application>Microsoft Macintosh PowerPoint</Application>
  <PresentationFormat>Widescreen</PresentationFormat>
  <Paragraphs>56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 Study on 3GPP meeting formats Summary from OP MHSG  Source: Chair of OP MHSG </vt:lpstr>
      <vt:lpstr>Outline</vt:lpstr>
      <vt:lpstr>Introduction</vt:lpstr>
      <vt:lpstr>Meeting formats studied</vt:lpstr>
      <vt:lpstr>Recommendations 1/2</vt:lpstr>
      <vt:lpstr>Recommendations 2/2</vt:lpstr>
      <vt:lpstr>Proposal</vt:lpstr>
      <vt:lpstr>   Thank You !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Bertenyi, Balazs (Nokia - HU/Budapest)</cp:lastModifiedBy>
  <cp:revision>1102</cp:revision>
  <cp:lastPrinted>2020-02-27T12:44:16Z</cp:lastPrinted>
  <dcterms:created xsi:type="dcterms:W3CDTF">2008-08-30T09:32:10Z</dcterms:created>
  <dcterms:modified xsi:type="dcterms:W3CDTF">2022-04-20T07:03:09Z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0x0101003C4C8F31E74DF74E8FCFF284B4431CE2</vt:lpwstr>
  </property>
</Properties>
</file>