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8"/>
  </p:notesMasterIdLst>
  <p:handoutMasterIdLst>
    <p:handoutMasterId r:id="rId19"/>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66" r:id="rId16"/>
    <p:sldId id="558" r:id="rId17"/>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A50CEA-A019-4045-AF1D-B742F5D0D943}" v="3" dt="2021-09-21T09:12:23.9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86" d="100"/>
          <a:sy n="86" d="100"/>
        </p:scale>
        <p:origin x="103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ABA50CEA-A019-4045-AF1D-B742F5D0D943}"/>
    <pc:docChg chg="undo custSel delSld modSld modMainMaster modNotesMaster modHandout">
      <pc:chgData name="Adrian Scrase" userId="c433f16e-0562-4556-87af-24c4f609effe" providerId="ADAL" clId="{ABA50CEA-A019-4045-AF1D-B742F5D0D943}" dt="2021-09-21T09:23:02.102" v="2974" actId="20577"/>
      <pc:docMkLst>
        <pc:docMk/>
      </pc:docMkLst>
      <pc:sldChg chg="modSp mod modNotes">
        <pc:chgData name="Adrian Scrase" userId="c433f16e-0562-4556-87af-24c4f609effe" providerId="ADAL" clId="{ABA50CEA-A019-4045-AF1D-B742F5D0D943}" dt="2021-09-21T09:20:20.707" v="2949" actId="13926"/>
        <pc:sldMkLst>
          <pc:docMk/>
          <pc:sldMk cId="0" sldId="303"/>
        </pc:sldMkLst>
        <pc:spChg chg="mod">
          <ac:chgData name="Adrian Scrase" userId="c433f16e-0562-4556-87af-24c4f609effe" providerId="ADAL" clId="{ABA50CEA-A019-4045-AF1D-B742F5D0D943}" dt="2021-09-21T09:20:20.707" v="2949" actId="13926"/>
          <ac:spMkLst>
            <pc:docMk/>
            <pc:sldMk cId="0" sldId="303"/>
            <ac:spMk id="2" creationId="{00000000-0000-0000-0000-000000000000}"/>
          </ac:spMkLst>
        </pc:spChg>
      </pc:sldChg>
      <pc:sldChg chg="modSp mod">
        <pc:chgData name="Adrian Scrase" userId="c433f16e-0562-4556-87af-24c4f609effe" providerId="ADAL" clId="{ABA50CEA-A019-4045-AF1D-B742F5D0D943}" dt="2021-09-07T08:08:58.212" v="2802" actId="20577"/>
        <pc:sldMkLst>
          <pc:docMk/>
          <pc:sldMk cId="0" sldId="535"/>
        </pc:sldMkLst>
        <pc:spChg chg="mod">
          <ac:chgData name="Adrian Scrase" userId="c433f16e-0562-4556-87af-24c4f609effe" providerId="ADAL" clId="{ABA50CEA-A019-4045-AF1D-B742F5D0D943}" dt="2021-09-07T08:08:58.212" v="2802" actId="20577"/>
          <ac:spMkLst>
            <pc:docMk/>
            <pc:sldMk cId="0" sldId="535"/>
            <ac:spMk id="18436" creationId="{00000000-0000-0000-0000-000000000000}"/>
          </ac:spMkLst>
        </pc:spChg>
      </pc:sldChg>
      <pc:sldChg chg="modSp mod">
        <pc:chgData name="Adrian Scrase" userId="c433f16e-0562-4556-87af-24c4f609effe" providerId="ADAL" clId="{ABA50CEA-A019-4045-AF1D-B742F5D0D943}" dt="2021-09-21T09:23:02.102" v="2974" actId="20577"/>
        <pc:sldMkLst>
          <pc:docMk/>
          <pc:sldMk cId="0" sldId="540"/>
        </pc:sldMkLst>
        <pc:spChg chg="mod">
          <ac:chgData name="Adrian Scrase" userId="c433f16e-0562-4556-87af-24c4f609effe" providerId="ADAL" clId="{ABA50CEA-A019-4045-AF1D-B742F5D0D943}" dt="2021-09-07T08:05:55.523" v="2777" actId="5793"/>
          <ac:spMkLst>
            <pc:docMk/>
            <pc:sldMk cId="0" sldId="540"/>
            <ac:spMk id="5" creationId="{00000000-0000-0000-0000-000000000000}"/>
          </ac:spMkLst>
        </pc:spChg>
        <pc:graphicFrameChg chg="modGraphic">
          <ac:chgData name="Adrian Scrase" userId="c433f16e-0562-4556-87af-24c4f609effe" providerId="ADAL" clId="{ABA50CEA-A019-4045-AF1D-B742F5D0D943}" dt="2021-09-21T09:23:02.102" v="2974" actId="20577"/>
          <ac:graphicFrameMkLst>
            <pc:docMk/>
            <pc:sldMk cId="0" sldId="540"/>
            <ac:graphicFrameMk id="3" creationId="{3817A9B7-25FE-4BAA-9A52-1C02BF45025A}"/>
          </ac:graphicFrameMkLst>
        </pc:graphicFrameChg>
      </pc:sldChg>
      <pc:sldChg chg="modSp mod">
        <pc:chgData name="Adrian Scrase" userId="c433f16e-0562-4556-87af-24c4f609effe" providerId="ADAL" clId="{ABA50CEA-A019-4045-AF1D-B742F5D0D943}" dt="2021-09-07T08:00:32.680" v="2744" actId="20577"/>
        <pc:sldMkLst>
          <pc:docMk/>
          <pc:sldMk cId="0" sldId="541"/>
        </pc:sldMkLst>
        <pc:spChg chg="mod">
          <ac:chgData name="Adrian Scrase" userId="c433f16e-0562-4556-87af-24c4f609effe" providerId="ADAL" clId="{ABA50CEA-A019-4045-AF1D-B742F5D0D943}" dt="2021-09-07T08:00:32.680" v="2744" actId="20577"/>
          <ac:spMkLst>
            <pc:docMk/>
            <pc:sldMk cId="0" sldId="541"/>
            <ac:spMk id="5" creationId="{D8143AEA-9FE3-45AE-A5EB-E4980175CE28}"/>
          </ac:spMkLst>
        </pc:spChg>
      </pc:sldChg>
      <pc:sldChg chg="modSp mod">
        <pc:chgData name="Adrian Scrase" userId="c433f16e-0562-4556-87af-24c4f609effe" providerId="ADAL" clId="{ABA50CEA-A019-4045-AF1D-B742F5D0D943}" dt="2021-09-07T07:50:17.729" v="2065" actId="20577"/>
        <pc:sldMkLst>
          <pc:docMk/>
          <pc:sldMk cId="0" sldId="542"/>
        </pc:sldMkLst>
        <pc:spChg chg="mod">
          <ac:chgData name="Adrian Scrase" userId="c433f16e-0562-4556-87af-24c4f609effe" providerId="ADAL" clId="{ABA50CEA-A019-4045-AF1D-B742F5D0D943}" dt="2021-09-07T07:50:17.729" v="2065" actId="20577"/>
          <ac:spMkLst>
            <pc:docMk/>
            <pc:sldMk cId="0" sldId="542"/>
            <ac:spMk id="5" creationId="{79FD3EA7-42D7-4429-BBAC-AEF21C4C4DB5}"/>
          </ac:spMkLst>
        </pc:spChg>
      </pc:sldChg>
      <pc:sldChg chg="modSp mod">
        <pc:chgData name="Adrian Scrase" userId="c433f16e-0562-4556-87af-24c4f609effe" providerId="ADAL" clId="{ABA50CEA-A019-4045-AF1D-B742F5D0D943}" dt="2021-09-07T07:53:19.625" v="2217" actId="207"/>
        <pc:sldMkLst>
          <pc:docMk/>
          <pc:sldMk cId="0" sldId="551"/>
        </pc:sldMkLst>
        <pc:spChg chg="mod">
          <ac:chgData name="Adrian Scrase" userId="c433f16e-0562-4556-87af-24c4f609effe" providerId="ADAL" clId="{ABA50CEA-A019-4045-AF1D-B742F5D0D943}" dt="2021-09-07T07:53:19.625" v="2217" actId="207"/>
          <ac:spMkLst>
            <pc:docMk/>
            <pc:sldMk cId="0" sldId="551"/>
            <ac:spMk id="4" creationId="{ACD718B4-75E2-49EA-937D-FA396C7418B5}"/>
          </ac:spMkLst>
        </pc:spChg>
      </pc:sldChg>
      <pc:sldChg chg="del">
        <pc:chgData name="Adrian Scrase" userId="c433f16e-0562-4556-87af-24c4f609effe" providerId="ADAL" clId="{ABA50CEA-A019-4045-AF1D-B742F5D0D943}" dt="2021-09-07T08:04:44.294" v="2753" actId="47"/>
        <pc:sldMkLst>
          <pc:docMk/>
          <pc:sldMk cId="0" sldId="552"/>
        </pc:sldMkLst>
      </pc:sldChg>
      <pc:sldChg chg="modSp mod">
        <pc:chgData name="Adrian Scrase" userId="c433f16e-0562-4556-87af-24c4f609effe" providerId="ADAL" clId="{ABA50CEA-A019-4045-AF1D-B742F5D0D943}" dt="2021-09-07T07:42:10.731" v="1770" actId="20577"/>
        <pc:sldMkLst>
          <pc:docMk/>
          <pc:sldMk cId="0" sldId="553"/>
        </pc:sldMkLst>
        <pc:spChg chg="mod">
          <ac:chgData name="Adrian Scrase" userId="c433f16e-0562-4556-87af-24c4f609effe" providerId="ADAL" clId="{ABA50CEA-A019-4045-AF1D-B742F5D0D943}" dt="2021-09-07T07:42:10.731" v="1770" actId="20577"/>
          <ac:spMkLst>
            <pc:docMk/>
            <pc:sldMk cId="0" sldId="553"/>
            <ac:spMk id="6" creationId="{00000000-0000-0000-0000-000000000000}"/>
          </ac:spMkLst>
        </pc:spChg>
      </pc:sldChg>
      <pc:sldChg chg="modSp mod">
        <pc:chgData name="Adrian Scrase" userId="c433f16e-0562-4556-87af-24c4f609effe" providerId="ADAL" clId="{ABA50CEA-A019-4045-AF1D-B742F5D0D943}" dt="2021-09-07T07:46:44.507" v="1910" actId="20577"/>
        <pc:sldMkLst>
          <pc:docMk/>
          <pc:sldMk cId="0" sldId="554"/>
        </pc:sldMkLst>
        <pc:spChg chg="mod">
          <ac:chgData name="Adrian Scrase" userId="c433f16e-0562-4556-87af-24c4f609effe" providerId="ADAL" clId="{ABA50CEA-A019-4045-AF1D-B742F5D0D943}" dt="2021-09-07T07:46:44.507" v="1910" actId="20577"/>
          <ac:spMkLst>
            <pc:docMk/>
            <pc:sldMk cId="0" sldId="554"/>
            <ac:spMk id="9" creationId="{737227D7-5D1C-4F27-A235-27E41315B803}"/>
          </ac:spMkLst>
        </pc:spChg>
      </pc:sldChg>
      <pc:sldChg chg="modSp mod">
        <pc:chgData name="Adrian Scrase" userId="c433f16e-0562-4556-87af-24c4f609effe" providerId="ADAL" clId="{ABA50CEA-A019-4045-AF1D-B742F5D0D943}" dt="2021-09-07T08:03:23.406" v="2752" actId="207"/>
        <pc:sldMkLst>
          <pc:docMk/>
          <pc:sldMk cId="0" sldId="557"/>
        </pc:sldMkLst>
        <pc:spChg chg="mod">
          <ac:chgData name="Adrian Scrase" userId="c433f16e-0562-4556-87af-24c4f609effe" providerId="ADAL" clId="{ABA50CEA-A019-4045-AF1D-B742F5D0D943}" dt="2021-09-07T08:03:23.406" v="2752" actId="207"/>
          <ac:spMkLst>
            <pc:docMk/>
            <pc:sldMk cId="0" sldId="557"/>
            <ac:spMk id="4" creationId="{3A0226A8-ACCC-481E-A31B-481E4B032CAD}"/>
          </ac:spMkLst>
        </pc:spChg>
      </pc:sldChg>
      <pc:sldChg chg="modSp mod">
        <pc:chgData name="Adrian Scrase" userId="c433f16e-0562-4556-87af-24c4f609effe" providerId="ADAL" clId="{ABA50CEA-A019-4045-AF1D-B742F5D0D943}" dt="2021-09-07T08:06:31.674" v="2778" actId="207"/>
        <pc:sldMkLst>
          <pc:docMk/>
          <pc:sldMk cId="0" sldId="558"/>
        </pc:sldMkLst>
        <pc:spChg chg="mod">
          <ac:chgData name="Adrian Scrase" userId="c433f16e-0562-4556-87af-24c4f609effe" providerId="ADAL" clId="{ABA50CEA-A019-4045-AF1D-B742F5D0D943}" dt="2021-09-07T08:06:31.674" v="2778" actId="207"/>
          <ac:spMkLst>
            <pc:docMk/>
            <pc:sldMk cId="0" sldId="558"/>
            <ac:spMk id="7" creationId="{47321805-7739-4B90-B7F4-CE6DD90E9902}"/>
          </ac:spMkLst>
        </pc:spChg>
      </pc:sldChg>
      <pc:sldChg chg="modSp mod">
        <pc:chgData name="Adrian Scrase" userId="c433f16e-0562-4556-87af-24c4f609effe" providerId="ADAL" clId="{ABA50CEA-A019-4045-AF1D-B742F5D0D943}" dt="2021-09-07T07:39:03.578" v="1635" actId="20577"/>
        <pc:sldMkLst>
          <pc:docMk/>
          <pc:sldMk cId="0" sldId="561"/>
        </pc:sldMkLst>
        <pc:spChg chg="mod">
          <ac:chgData name="Adrian Scrase" userId="c433f16e-0562-4556-87af-24c4f609effe" providerId="ADAL" clId="{ABA50CEA-A019-4045-AF1D-B742F5D0D943}" dt="2021-09-07T07:39:03.578" v="1635" actId="20577"/>
          <ac:spMkLst>
            <pc:docMk/>
            <pc:sldMk cId="0" sldId="561"/>
            <ac:spMk id="5" creationId="{DEE95242-70AF-4958-A676-FCAF233204CB}"/>
          </ac:spMkLst>
        </pc:spChg>
      </pc:sldChg>
      <pc:sldChg chg="modSp mod">
        <pc:chgData name="Adrian Scrase" userId="c433f16e-0562-4556-87af-24c4f609effe" providerId="ADAL" clId="{ABA50CEA-A019-4045-AF1D-B742F5D0D943}" dt="2021-09-07T07:41:59.871" v="1769" actId="20577"/>
        <pc:sldMkLst>
          <pc:docMk/>
          <pc:sldMk cId="2779036069" sldId="562"/>
        </pc:sldMkLst>
        <pc:spChg chg="mod">
          <ac:chgData name="Adrian Scrase" userId="c433f16e-0562-4556-87af-24c4f609effe" providerId="ADAL" clId="{ABA50CEA-A019-4045-AF1D-B742F5D0D943}" dt="2021-09-07T07:41:59.871" v="1769" actId="20577"/>
          <ac:spMkLst>
            <pc:docMk/>
            <pc:sldMk cId="2779036069" sldId="562"/>
            <ac:spMk id="6" creationId="{0F83D5C7-8DAE-419C-A6EB-5141867664E2}"/>
          </ac:spMkLst>
        </pc:spChg>
      </pc:sldChg>
      <pc:sldChg chg="modSp mod">
        <pc:chgData name="Adrian Scrase" userId="c433f16e-0562-4556-87af-24c4f609effe" providerId="ADAL" clId="{ABA50CEA-A019-4045-AF1D-B742F5D0D943}" dt="2021-09-07T07:44:28.823" v="1804" actId="20577"/>
        <pc:sldMkLst>
          <pc:docMk/>
          <pc:sldMk cId="1404096004" sldId="563"/>
        </pc:sldMkLst>
        <pc:spChg chg="mod">
          <ac:chgData name="Adrian Scrase" userId="c433f16e-0562-4556-87af-24c4f609effe" providerId="ADAL" clId="{ABA50CEA-A019-4045-AF1D-B742F5D0D943}" dt="2021-09-07T07:44:28.823" v="1804" actId="20577"/>
          <ac:spMkLst>
            <pc:docMk/>
            <pc:sldMk cId="1404096004" sldId="563"/>
            <ac:spMk id="7" creationId="{96B0D677-9093-4A72-98F0-9665B3FDCD86}"/>
          </ac:spMkLst>
        </pc:spChg>
      </pc:sldChg>
      <pc:sldChg chg="modSp mod">
        <pc:chgData name="Adrian Scrase" userId="c433f16e-0562-4556-87af-24c4f609effe" providerId="ADAL" clId="{ABA50CEA-A019-4045-AF1D-B742F5D0D943}" dt="2021-09-07T07:48:09.756" v="2059" actId="20577"/>
        <pc:sldMkLst>
          <pc:docMk/>
          <pc:sldMk cId="4253359787" sldId="564"/>
        </pc:sldMkLst>
        <pc:spChg chg="mod">
          <ac:chgData name="Adrian Scrase" userId="c433f16e-0562-4556-87af-24c4f609effe" providerId="ADAL" clId="{ABA50CEA-A019-4045-AF1D-B742F5D0D943}" dt="2021-09-07T07:48:09.756" v="2059" actId="20577"/>
          <ac:spMkLst>
            <pc:docMk/>
            <pc:sldMk cId="4253359787" sldId="564"/>
            <ac:spMk id="8" creationId="{74111305-2FC7-44DF-BC29-847A9716DD79}"/>
          </ac:spMkLst>
        </pc:spChg>
      </pc:sldChg>
      <pc:sldChg chg="modSp mod">
        <pc:chgData name="Adrian Scrase" userId="c433f16e-0562-4556-87af-24c4f609effe" providerId="ADAL" clId="{ABA50CEA-A019-4045-AF1D-B742F5D0D943}" dt="2021-09-07T07:54:36.843" v="2287" actId="207"/>
        <pc:sldMkLst>
          <pc:docMk/>
          <pc:sldMk cId="3068723993" sldId="565"/>
        </pc:sldMkLst>
        <pc:spChg chg="mod">
          <ac:chgData name="Adrian Scrase" userId="c433f16e-0562-4556-87af-24c4f609effe" providerId="ADAL" clId="{ABA50CEA-A019-4045-AF1D-B742F5D0D943}" dt="2021-09-07T07:54:36.843" v="2287" actId="207"/>
          <ac:spMkLst>
            <pc:docMk/>
            <pc:sldMk cId="3068723993" sldId="565"/>
            <ac:spMk id="5" creationId="{12AEEBB0-2669-4840-AF84-F1F59C1C336C}"/>
          </ac:spMkLst>
        </pc:spChg>
      </pc:sldChg>
      <pc:sldChg chg="modSp mod">
        <pc:chgData name="Adrian Scrase" userId="c433f16e-0562-4556-87af-24c4f609effe" providerId="ADAL" clId="{ABA50CEA-A019-4045-AF1D-B742F5D0D943}" dt="2021-09-21T09:19:17.361" v="2948" actId="207"/>
        <pc:sldMkLst>
          <pc:docMk/>
          <pc:sldMk cId="2096894941" sldId="566"/>
        </pc:sldMkLst>
        <pc:graphicFrameChg chg="mod modGraphic">
          <ac:chgData name="Adrian Scrase" userId="c433f16e-0562-4556-87af-24c4f609effe" providerId="ADAL" clId="{ABA50CEA-A019-4045-AF1D-B742F5D0D943}" dt="2021-09-21T09:19:17.361" v="2948" actId="207"/>
          <ac:graphicFrameMkLst>
            <pc:docMk/>
            <pc:sldMk cId="2096894941" sldId="566"/>
            <ac:graphicFrameMk id="3" creationId="{00000000-0000-0000-0000-000000000000}"/>
          </ac:graphicFrameMkLst>
        </pc:graphicFrameChg>
      </pc:sldChg>
      <pc:sldMasterChg chg="modSp mod">
        <pc:chgData name="Adrian Scrase" userId="c433f16e-0562-4556-87af-24c4f609effe" providerId="ADAL" clId="{ABA50CEA-A019-4045-AF1D-B742F5D0D943}" dt="2021-09-07T07:24:19.461" v="1" actId="20577"/>
        <pc:sldMasterMkLst>
          <pc:docMk/>
          <pc:sldMasterMk cId="0" sldId="2147483729"/>
        </pc:sldMasterMkLst>
        <pc:spChg chg="mod">
          <ac:chgData name="Adrian Scrase" userId="c433f16e-0562-4556-87af-24c4f609effe" providerId="ADAL" clId="{ABA50CEA-A019-4045-AF1D-B742F5D0D943}" dt="2021-09-07T07:24:19.461" v="1" actId="20577"/>
          <ac:spMkLst>
            <pc:docMk/>
            <pc:sldMasterMk cId="0" sldId="2147483729"/>
            <ac:spMk id="103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9/21/2021</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9/21/2021</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#46-e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2021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OP#46(21)05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550415" y="1181104"/>
            <a:ext cx="10928411" cy="1544342"/>
          </a:xfrm>
          <a:prstGeom prst="rect">
            <a:avLst/>
          </a:prstGeom>
          <a:noFill/>
          <a:ln w="9525">
            <a:noFill/>
            <a:miter lim="800000"/>
            <a:headEnd/>
            <a:tailEnd/>
          </a:ln>
        </p:spPr>
        <p:txBody>
          <a:bodyPr/>
          <a:lstStyle/>
          <a:p>
            <a:pPr>
              <a:spcBef>
                <a:spcPct val="20000"/>
              </a:spcBef>
              <a:defRPr/>
            </a:pPr>
            <a:r>
              <a:rPr lang="en-GB" sz="1800" kern="0" dirty="0">
                <a:latin typeface="+mn-lt"/>
              </a:rPr>
              <a:t>The expenditure on promotion and marketing materials at the end of H1 2021 amounted to 14,3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As of today, expenses are committed for 35,6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It is predicted that year end expenditure will be within the prescribed budget.</a:t>
            </a:r>
          </a:p>
          <a:p>
            <a:pPr lvl="1">
              <a:spcBef>
                <a:spcPct val="20000"/>
              </a:spcBef>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r>
              <a:rPr lang="en-GB" sz="1800" kern="0" dirty="0">
                <a:latin typeface="+mn-lt"/>
              </a:rPr>
              <a:t>The expenditure on training at the end of H1 2021 amounted to  approximately 1,8 </a:t>
            </a:r>
            <a:r>
              <a:rPr lang="en-GB" sz="1800" kern="0" dirty="0" err="1">
                <a:latin typeface="+mn-lt"/>
              </a:rPr>
              <a:t>kEUR</a:t>
            </a:r>
            <a:r>
              <a:rPr lang="en-GB" sz="1800" kern="0" dirty="0">
                <a:latin typeface="+mn-lt"/>
              </a:rPr>
              <a:t> from an annual budget of 20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training expenditure will be within budget at the year end (as training sessions have already been scheduled for Q3/Q4 2021).</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3"/>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The expenditure at the end of H1 2021 amounted to  677 </a:t>
            </a:r>
            <a:r>
              <a:rPr lang="en-GB" sz="1800" kern="0" dirty="0" err="1">
                <a:latin typeface="+mn-lt"/>
              </a:rPr>
              <a:t>kEUR</a:t>
            </a:r>
            <a:r>
              <a:rPr lang="en-GB" sz="1800" kern="0" dirty="0">
                <a:latin typeface="+mn-lt"/>
              </a:rPr>
              <a:t> from an annual budget of 1346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1402 </a:t>
            </a:r>
            <a:r>
              <a:rPr lang="en-GB" sz="1800" kern="0" dirty="0" err="1">
                <a:latin typeface="+mn-lt"/>
              </a:rPr>
              <a:t>kEUR</a:t>
            </a:r>
            <a:r>
              <a:rPr lang="en-GB" sz="1800" kern="0" dirty="0">
                <a:latin typeface="+mn-lt"/>
              </a:rPr>
              <a:t>, representing an overspending of approximately 56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prediction is made on the assumption that overheads for the year amount to 39% of manpower expenditure.  However, an early calculation indicates that, due to the considerable change in working behaviour, overheads for 2021 may reduce to 36% of manpower expenditure.  This fact will be verified by the year end and taken into account when calculating the amount to be returned to each Partner.</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2021.</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During H1 2021 the expenditure of this budget line was 1,217 </a:t>
            </a:r>
            <a:r>
              <a:rPr lang="en-GB" sz="1800" kern="0" dirty="0" err="1">
                <a:latin typeface="+mn-lt"/>
              </a:rPr>
              <a:t>kEUR</a:t>
            </a:r>
            <a:r>
              <a:rPr lang="en-GB" sz="1800" kern="0" dirty="0">
                <a:latin typeface="+mn-lt"/>
              </a:rPr>
              <a:t> (</a:t>
            </a:r>
            <a:r>
              <a:rPr lang="en-GB" sz="1800" i="1" kern="0" dirty="0">
                <a:latin typeface="+mn-lt"/>
              </a:rPr>
              <a:t>expert’s immigration and work permit fees).</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approximately 2 </a:t>
            </a:r>
            <a:r>
              <a:rPr lang="en-GB" sz="1800" kern="0" dirty="0" err="1">
                <a:latin typeface="+mn-lt"/>
              </a:rPr>
              <a:t>kEUR</a:t>
            </a:r>
            <a:r>
              <a:rPr lang="en-GB" sz="1800" kern="0" dirty="0">
                <a:latin typeface="+mn-lt"/>
              </a:rPr>
              <a:t> and that approximately 148 </a:t>
            </a:r>
            <a:r>
              <a:rPr lang="en-GB" sz="1800" kern="0" dirty="0" err="1">
                <a:latin typeface="+mn-lt"/>
              </a:rPr>
              <a:t>kEUR</a:t>
            </a:r>
            <a:r>
              <a:rPr lang="en-GB" sz="1800" kern="0" dirty="0">
                <a:latin typeface="+mn-lt"/>
              </a:rPr>
              <a:t>  will remain in contingency.</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Invoices issued and payment received by September 2021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3" name="Table 2">
            <a:extLst>
              <a:ext uri="{FF2B5EF4-FFF2-40B4-BE49-F238E27FC236}">
                <a16:creationId xmlns:a16="http://schemas.microsoft.com/office/drawing/2014/main" id="{3817A9B7-25FE-4BAA-9A52-1C02BF45025A}"/>
              </a:ext>
            </a:extLst>
          </p:cNvPr>
          <p:cNvGraphicFramePr>
            <a:graphicFrameLocks noGrp="1"/>
          </p:cNvGraphicFramePr>
          <p:nvPr>
            <p:extLst>
              <p:ext uri="{D42A27DB-BD31-4B8C-83A1-F6EECF244321}">
                <p14:modId xmlns:p14="http://schemas.microsoft.com/office/powerpoint/2010/main" val="2399543008"/>
              </p:ext>
            </p:extLst>
          </p:nvPr>
        </p:nvGraphicFramePr>
        <p:xfrm>
          <a:off x="761132" y="2012322"/>
          <a:ext cx="7886701" cy="1704975"/>
        </p:xfrm>
        <a:graphic>
          <a:graphicData uri="http://schemas.openxmlformats.org/drawingml/2006/table">
            <a:tbl>
              <a:tblPr/>
              <a:tblGrid>
                <a:gridCol w="2423749">
                  <a:extLst>
                    <a:ext uri="{9D8B030D-6E8A-4147-A177-3AD203B41FA5}">
                      <a16:colId xmlns:a16="http://schemas.microsoft.com/office/drawing/2014/main" val="2440944042"/>
                    </a:ext>
                  </a:extLst>
                </a:gridCol>
                <a:gridCol w="2731476">
                  <a:extLst>
                    <a:ext uri="{9D8B030D-6E8A-4147-A177-3AD203B41FA5}">
                      <a16:colId xmlns:a16="http://schemas.microsoft.com/office/drawing/2014/main" val="658947718"/>
                    </a:ext>
                  </a:extLst>
                </a:gridCol>
                <a:gridCol w="2731476">
                  <a:extLst>
                    <a:ext uri="{9D8B030D-6E8A-4147-A177-3AD203B41FA5}">
                      <a16:colId xmlns:a16="http://schemas.microsoft.com/office/drawing/2014/main" val="2251783954"/>
                    </a:ext>
                  </a:extLst>
                </a:gridCol>
              </a:tblGrid>
              <a:tr h="0">
                <a:tc>
                  <a:txBody>
                    <a:bodyPr/>
                    <a:lstStyle/>
                    <a:p>
                      <a:pPr algn="ctr" fontAlgn="ctr"/>
                      <a:r>
                        <a:rPr lang="en-GB" sz="1000" b="1" i="0" u="none" strike="noStrike">
                          <a:solidFill>
                            <a:srgbClr val="000000"/>
                          </a:solidFill>
                          <a:effectLst/>
                          <a:latin typeface="Arial" panose="020B0604020202020204" pitchFamily="34" charset="0"/>
                        </a:rPr>
                        <a:t>Partner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dirty="0">
                          <a:solidFill>
                            <a:srgbClr val="000000"/>
                          </a:solidFill>
                          <a:effectLst/>
                          <a:latin typeface="Arial" panose="020B0604020202020204" pitchFamily="34" charset="0"/>
                        </a:rPr>
                        <a:t>Amount invoiced (</a:t>
                      </a:r>
                      <a:r>
                        <a:rPr lang="en-GB" sz="1000" b="1" i="0" u="none" strike="noStrike" dirty="0" err="1">
                          <a:solidFill>
                            <a:srgbClr val="000000"/>
                          </a:solidFill>
                          <a:effectLst/>
                          <a:latin typeface="Arial" panose="020B0604020202020204" pitchFamily="34" charset="0"/>
                        </a:rPr>
                        <a:t>kEUR</a:t>
                      </a:r>
                      <a:r>
                        <a:rPr lang="en-GB" sz="10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a:solidFill>
                            <a:srgbClr val="000000"/>
                          </a:solidFill>
                          <a:effectLst/>
                          <a:latin typeface="Arial" panose="020B0604020202020204" pitchFamily="34" charset="0"/>
                        </a:rPr>
                        <a:t>Amount paid (kEUR)</a:t>
                      </a: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62911410"/>
                  </a:ext>
                </a:extLst>
              </a:tr>
              <a:tr h="190500">
                <a:tc>
                  <a:txBody>
                    <a:bodyPr/>
                    <a:lstStyle/>
                    <a:p>
                      <a:pPr algn="l" fontAlgn="b"/>
                      <a:r>
                        <a:rPr lang="en-GB" sz="1100" b="0"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265,467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265,467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8601783"/>
                  </a:ext>
                </a:extLst>
              </a:tr>
              <a:tr h="190500">
                <a:tc>
                  <a:txBody>
                    <a:bodyPr/>
                    <a:lstStyle/>
                    <a:p>
                      <a:pPr algn="l" fontAlgn="b"/>
                      <a:r>
                        <a:rPr lang="en-GB" sz="1100" b="0"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649,701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 649,701</a:t>
                      </a:r>
                      <a:endParaRPr lang="en-GB" sz="1100" b="0" i="1"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187761"/>
                  </a:ext>
                </a:extLst>
              </a:tr>
              <a:tr h="190500">
                <a:tc>
                  <a:txBody>
                    <a:bodyPr/>
                    <a:lstStyle/>
                    <a:p>
                      <a:pPr algn="l" fontAlgn="b"/>
                      <a:r>
                        <a:rPr lang="en-GB" sz="1100" b="0"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2435,644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2435,644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403562"/>
                  </a:ext>
                </a:extLst>
              </a:tr>
              <a:tr h="190500">
                <a:tc>
                  <a:txBody>
                    <a:bodyPr/>
                    <a:lstStyle/>
                    <a:p>
                      <a:pPr algn="l" fontAlgn="b"/>
                      <a:r>
                        <a:rPr lang="en-GB" sz="1100" b="0"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410,324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410,324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65372"/>
                  </a:ext>
                </a:extLst>
              </a:tr>
              <a:tr h="190500">
                <a:tc>
                  <a:txBody>
                    <a:bodyPr/>
                    <a:lstStyle/>
                    <a:p>
                      <a:pPr algn="l" fontAlgn="b"/>
                      <a:r>
                        <a:rPr lang="en-GB" sz="1100" b="0"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111,704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111,704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0995277"/>
                  </a:ext>
                </a:extLst>
              </a:tr>
              <a:tr h="190500">
                <a:tc>
                  <a:txBody>
                    <a:bodyPr/>
                    <a:lstStyle/>
                    <a:p>
                      <a:pPr algn="l" fontAlgn="b"/>
                      <a:r>
                        <a:rPr lang="en-GB" sz="1100" b="0"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173,340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173,340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527889"/>
                  </a:ext>
                </a:extLst>
              </a:tr>
              <a:tr h="200025">
                <a:tc>
                  <a:txBody>
                    <a:bodyPr/>
                    <a:lstStyle/>
                    <a:p>
                      <a:pPr algn="l" fontAlgn="b"/>
                      <a:r>
                        <a:rPr lang="en-GB" sz="1100" b="0"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91,795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 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8502494"/>
                  </a:ext>
                </a:extLst>
              </a:tr>
              <a:tr h="200025">
                <a:tc>
                  <a:txBody>
                    <a:bodyPr/>
                    <a:lstStyle/>
                    <a:p>
                      <a:pPr algn="l" fontAlgn="b"/>
                      <a:r>
                        <a:rPr lang="en-GB" sz="1100" b="0"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4137,975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4670726"/>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b="1"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2884031209"/>
              </p:ext>
            </p:extLst>
          </p:nvPr>
        </p:nvGraphicFramePr>
        <p:xfrm>
          <a:off x="1567161" y="1018540"/>
          <a:ext cx="7719079" cy="4755438"/>
        </p:xfrm>
        <a:graphic>
          <a:graphicData uri="http://schemas.openxmlformats.org/drawingml/2006/table">
            <a:tbl>
              <a:tblPr firstRow="1" bandRow="1">
                <a:tableStyleId>{5C22544A-7EE6-4342-B048-85BDC9FD1C3A}</a:tableStyleId>
              </a:tblPr>
              <a:tblGrid>
                <a:gridCol w="3457600">
                  <a:extLst>
                    <a:ext uri="{9D8B030D-6E8A-4147-A177-3AD203B41FA5}">
                      <a16:colId xmlns:a16="http://schemas.microsoft.com/office/drawing/2014/main" val="20000"/>
                    </a:ext>
                  </a:extLst>
                </a:gridCol>
                <a:gridCol w="1766656">
                  <a:extLst>
                    <a:ext uri="{9D8B030D-6E8A-4147-A177-3AD203B41FA5}">
                      <a16:colId xmlns:a16="http://schemas.microsoft.com/office/drawing/2014/main" val="88704"/>
                    </a:ext>
                  </a:extLst>
                </a:gridCol>
                <a:gridCol w="2494823">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Mid year actuals (</a:t>
                      </a:r>
                      <a:r>
                        <a:rPr lang="en-GB" sz="1200" dirty="0" err="1"/>
                        <a:t>kEUR</a:t>
                      </a:r>
                      <a:r>
                        <a:rPr lang="en-GB" sz="1200" dirty="0"/>
                        <a:t>)</a:t>
                      </a:r>
                    </a:p>
                    <a:p>
                      <a:endParaRPr lang="en-GB" sz="1200" dirty="0"/>
                    </a:p>
                  </a:txBody>
                  <a:tcPr marL="91445" marR="91445"/>
                </a:tc>
                <a:tc>
                  <a:txBody>
                    <a:bodyPr/>
                    <a:lstStyle/>
                    <a:p>
                      <a:r>
                        <a:rPr lang="en-GB" sz="1200" dirty="0"/>
                        <a:t>Predicted year end situation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1201</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rPr>
                        <a:t>+140</a:t>
                      </a:r>
                      <a:endParaRPr lang="en-GB" sz="1200" b="1" dirty="0">
                        <a:solidFill>
                          <a:srgbClr val="0000FF"/>
                        </a:solidFill>
                      </a:endParaRPr>
                    </a:p>
                  </a:txBody>
                  <a:tcPr marL="91445" marR="91445"/>
                </a:tc>
                <a:extLst>
                  <a:ext uri="{0D108BD9-81ED-4DB2-BD59-A6C34878D82A}">
                    <a16:rowId xmlns:a16="http://schemas.microsoft.com/office/drawing/2014/main" val="10001"/>
                  </a:ext>
                </a:extLst>
              </a:tr>
              <a:tr h="4700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Manpower (Seconded Experts)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204</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0</a:t>
                      </a:r>
                    </a:p>
                  </a:txBody>
                  <a:tcPr marL="91445" marR="91445"/>
                </a:tc>
                <a:extLst>
                  <a:ext uri="{0D108BD9-81ED-4DB2-BD59-A6C34878D82A}">
                    <a16:rowId xmlns:a16="http://schemas.microsoft.com/office/drawing/2014/main" val="10002"/>
                  </a:ext>
                </a:extLst>
              </a:tr>
              <a:tr h="4906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(IT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0</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-137</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(TTCN testing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73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rPr>
                        <a:t>+4</a:t>
                      </a: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Manpower (STF160 TTCN support contractors)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257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chemeClr val="tx1"/>
                          </a:solidFill>
                          <a:latin typeface="+mn-lt"/>
                        </a:rPr>
                        <a:t>0</a:t>
                      </a:r>
                      <a:endParaRPr lang="en-GB" sz="1200" b="1" dirty="0">
                        <a:solidFill>
                          <a:schemeClr val="tx1"/>
                        </a:solidFill>
                      </a:endParaRP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 and subsistence</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0</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-525</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14</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0</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rPr>
                        <a:t>0</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677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rPr>
                        <a:t>+56</a:t>
                      </a:r>
                      <a:endParaRPr lang="en-GB" sz="1200" b="1" dirty="0">
                        <a:solidFill>
                          <a:srgbClr val="0000FF"/>
                        </a:solidFill>
                      </a:endParaRP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0000FF"/>
                          </a:solidFill>
                          <a:latin typeface="+mn-lt"/>
                        </a:rPr>
                        <a:t>-148</a:t>
                      </a:r>
                      <a:endParaRPr lang="en-GB" sz="1200" b="1"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2429</a:t>
                      </a:r>
                    </a:p>
                  </a:txBody>
                  <a:tcPr marL="91445" marR="91445"/>
                </a:tc>
                <a:tc>
                  <a:txBody>
                    <a:bodyPr/>
                    <a:lstStyle/>
                    <a:p>
                      <a:pPr algn="r"/>
                      <a:r>
                        <a:rPr lang="en-GB" sz="1200" b="1" dirty="0">
                          <a:solidFill>
                            <a:srgbClr val="0000FF"/>
                          </a:solidFill>
                        </a:rPr>
                        <a:t>-610</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Tree>
    <p:extLst>
      <p:ext uri="{BB962C8B-B14F-4D97-AF65-F5344CB8AC3E}">
        <p14:creationId xmlns:p14="http://schemas.microsoft.com/office/powerpoint/2010/main" val="20968949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unforeseen pandemic has led to significant underspending as physical meetings have all but ceased and the associated travel cancelled.   </a:t>
            </a:r>
          </a:p>
          <a:p>
            <a:pPr>
              <a:spcBef>
                <a:spcPct val="20000"/>
              </a:spcBef>
              <a:defRPr/>
            </a:pPr>
            <a:endParaRPr lang="en-GB" sz="1800" kern="0" dirty="0">
              <a:latin typeface="+mn-lt"/>
            </a:endParaRPr>
          </a:p>
          <a:p>
            <a:pPr>
              <a:spcBef>
                <a:spcPct val="20000"/>
              </a:spcBef>
              <a:defRPr/>
            </a:pPr>
            <a:r>
              <a:rPr lang="en-GB" sz="1800" kern="0" dirty="0">
                <a:latin typeface="+mn-lt"/>
              </a:rPr>
              <a:t>On the income side, most Partner payments have been received.  All payments are expected to be received by the year 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It is not possible to predict precisely what will happen during the remainder of  2021, but at this stage it is expected that there will be an overall budget surplus in the order of 610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Manpower (MCC staff)</a:t>
            </a:r>
          </a:p>
          <a:p>
            <a:pPr>
              <a:lnSpc>
                <a:spcPct val="90000"/>
              </a:lnSpc>
              <a:buFont typeface="Wingdings" panose="05000000000000000000" pitchFamily="2" charset="2"/>
              <a:buChar char="Ø"/>
            </a:pPr>
            <a:r>
              <a:rPr lang="en-US" altLang="en-US" sz="1800" dirty="0"/>
              <a:t>  Manpower (MCC Seconded Experts)</a:t>
            </a:r>
          </a:p>
          <a:p>
            <a:pPr>
              <a:lnSpc>
                <a:spcPct val="90000"/>
              </a:lnSpc>
              <a:buFont typeface="Wingdings" panose="05000000000000000000" pitchFamily="2" charset="2"/>
              <a:buChar char="Ø"/>
            </a:pPr>
            <a:r>
              <a:rPr lang="en-US" altLang="en-US" sz="1800" dirty="0"/>
              <a:t>  Manpower (IT support staff)</a:t>
            </a:r>
          </a:p>
          <a:p>
            <a:pPr>
              <a:lnSpc>
                <a:spcPct val="90000"/>
              </a:lnSpc>
              <a:buFont typeface="Wingdings" panose="05000000000000000000" pitchFamily="2" charset="2"/>
              <a:buChar char="Ø"/>
            </a:pPr>
            <a:r>
              <a:rPr lang="en-US" altLang="en-US" sz="1800" dirty="0"/>
              <a:t>  Manpower (TTCN testing support staff)</a:t>
            </a:r>
          </a:p>
          <a:p>
            <a:pPr>
              <a:lnSpc>
                <a:spcPct val="90000"/>
              </a:lnSpc>
              <a:buFont typeface="Wingdings" panose="05000000000000000000" pitchFamily="2" charset="2"/>
              <a:buChar char="Ø"/>
            </a:pPr>
            <a:r>
              <a:rPr lang="en-US" altLang="en-US" sz="1800" dirty="0"/>
              <a:t>  Manpower (TTCN STF 160 contractors)</a:t>
            </a:r>
          </a:p>
          <a:p>
            <a:pPr>
              <a:lnSpc>
                <a:spcPct val="90000"/>
              </a:lnSpc>
              <a:buFont typeface="Wingdings" panose="05000000000000000000" pitchFamily="2" charset="2"/>
              <a:buChar char="Ø"/>
            </a:pPr>
            <a:r>
              <a:rPr lang="en-US" altLang="en-US" sz="1800" dirty="0"/>
              <a:t>  Manpower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During H1 2021 one MCC staff member resigned.  A replacement was recruited but at higher cost due to competence and experience.</a:t>
            </a:r>
          </a:p>
          <a:p>
            <a:pPr>
              <a:spcBef>
                <a:spcPct val="20000"/>
              </a:spcBef>
              <a:defRPr/>
            </a:pPr>
            <a:endParaRPr lang="en-GB" sz="1800" kern="0" dirty="0">
              <a:latin typeface="+mn-lt"/>
            </a:endParaRPr>
          </a:p>
          <a:p>
            <a:pPr>
              <a:spcBef>
                <a:spcPct val="20000"/>
              </a:spcBef>
              <a:defRPr/>
            </a:pPr>
            <a:r>
              <a:rPr lang="en-GB" sz="1800" kern="0" dirty="0">
                <a:latin typeface="+mn-lt"/>
              </a:rPr>
              <a:t>All meeting have taken place virtually during this period.  Those virtual meetings have taken place over more days that the equivalent face-to-face meetings.  This has led to the full holiday entitlement not having been taken by all staff.  A provision has been set aside to cover this potential cost. </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H1 2021 under the MCC staff budget line was approximately 1201 </a:t>
            </a:r>
            <a:r>
              <a:rPr lang="en-GB" sz="1800" kern="0" dirty="0" err="1">
                <a:latin typeface="+mn-lt"/>
              </a:rPr>
              <a:t>kEUR</a:t>
            </a:r>
            <a:r>
              <a:rPr lang="en-GB" sz="1800" kern="0" dirty="0">
                <a:latin typeface="+mn-lt"/>
              </a:rPr>
              <a:t>  out of an annual budget of 2150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the expenditure under this budget line will be approximately 2290 </a:t>
            </a:r>
            <a:r>
              <a:rPr lang="en-GB" sz="1800" kern="0" dirty="0" err="1">
                <a:latin typeface="+mn-lt"/>
              </a:rPr>
              <a:t>kEUR</a:t>
            </a:r>
            <a:r>
              <a:rPr lang="en-GB" sz="1800" kern="0" dirty="0">
                <a:latin typeface="+mn-lt"/>
              </a:rPr>
              <a:t>.  This will represent an overspend of approximately 140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r>
              <a:rPr lang="en-GB" sz="1800" kern="0" dirty="0">
                <a:latin typeface="+mn-lt"/>
              </a:rPr>
              <a:t>CCSA, TTA and TSDSI have each provided a seconded expert (in-lieu of payment ) that has worked full time within MCC during H1 2021.  This is expected to continue for the remainder of 2021.</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It is therefore not expected that this budget line will result in any overspend or underspend at the year end.</a:t>
            </a:r>
          </a:p>
          <a:p>
            <a:pPr>
              <a:spcBef>
                <a:spcPct val="20000"/>
              </a:spcBef>
              <a:defRPr/>
            </a:pPr>
            <a:endParaRPr lang="en-GB" sz="1800" kern="0" dirty="0">
              <a:latin typeface="+mn-lt"/>
            </a:endParaRP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Manpower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had a widespread impact on 3GPP during H1 2021.  No physical meetings were held during this period hence no onsite IT support was required. </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H1 2021 under the IT support staff budget line was 0 </a:t>
            </a:r>
            <a:r>
              <a:rPr lang="en-GB" sz="1800" kern="0" dirty="0" err="1">
                <a:latin typeface="+mn-lt"/>
              </a:rPr>
              <a:t>kEur</a:t>
            </a:r>
            <a:r>
              <a:rPr lang="en-GB" sz="1800" kern="0" dirty="0">
                <a:latin typeface="+mn-lt"/>
              </a:rPr>
              <a:t> out of an annual budget of 137 </a:t>
            </a:r>
            <a:r>
              <a:rPr lang="en-GB" sz="1800" kern="0" dirty="0" err="1">
                <a:latin typeface="+mn-lt"/>
              </a:rPr>
              <a:t>kEUR</a:t>
            </a:r>
            <a:r>
              <a:rPr lang="en-GB" sz="1800" kern="0" dirty="0">
                <a:latin typeface="+mn-lt"/>
              </a:rPr>
              <a:t>.  The situation is expected to be the same by the year end as a return to face-to-face meetings is not foreseen until 2022.</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Manpower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482541" y="1456874"/>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2021 was  73,2 </a:t>
            </a:r>
            <a:r>
              <a:rPr lang="en-GB" sz="1800" kern="0" dirty="0" err="1">
                <a:latin typeface="+mn-lt"/>
              </a:rPr>
              <a:t>kEUR</a:t>
            </a:r>
            <a:r>
              <a:rPr lang="en-GB" sz="1800" kern="0" dirty="0">
                <a:latin typeface="+mn-lt"/>
              </a:rPr>
              <a:t> out of an annual budget of 139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forecast is 143 </a:t>
            </a:r>
            <a:r>
              <a:rPr lang="en-GB" sz="1800" kern="0" dirty="0" err="1">
                <a:latin typeface="+mn-lt"/>
              </a:rPr>
              <a:t>kEUR</a:t>
            </a:r>
            <a:r>
              <a:rPr lang="en-GB" sz="1800" kern="0" dirty="0">
                <a:latin typeface="+mn-lt"/>
              </a:rPr>
              <a:t>, with an overspend of approximately 4kEUR (resulting from seniority increase).</a:t>
            </a: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Manpower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H1 2021, 257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 Further allocations will take place by the end of September. </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close within budget (with the possibility of a slight underspend).</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Manpower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By the end of H1 2021:</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GCF</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has been allocated for TTCN development funded by Qualcomm</a:t>
            </a:r>
          </a:p>
          <a:p>
            <a:pPr>
              <a:spcBef>
                <a:spcPct val="20000"/>
              </a:spcBef>
              <a:defRPr/>
            </a:pPr>
            <a:endParaRPr lang="en-GB" sz="1800" kern="0" dirty="0">
              <a:latin typeface="+mn-lt"/>
            </a:endParaRP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these funds will be exhausted by the year end.</a:t>
            </a: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has led to the cancellation of all face-to-face meetings during H1 2021.  </a:t>
            </a:r>
          </a:p>
          <a:p>
            <a:pPr>
              <a:spcBef>
                <a:spcPct val="20000"/>
              </a:spcBef>
              <a:defRPr/>
            </a:pPr>
            <a:r>
              <a:rPr lang="en-GB" sz="1800" kern="0" dirty="0">
                <a:latin typeface="+mn-lt"/>
              </a:rPr>
              <a:t>Due to the reimbursement of travel and flight reservations, expenditure at the end of H1 2021 under the travel and subsistence budget line was  -271 EUR (-0,271 </a:t>
            </a:r>
            <a:r>
              <a:rPr lang="en-GB" sz="1800" kern="0" dirty="0" err="1">
                <a:latin typeface="+mn-lt"/>
              </a:rPr>
              <a:t>kEUR</a:t>
            </a:r>
            <a:r>
              <a:rPr lang="en-GB" sz="1800" kern="0" dirty="0">
                <a:latin typeface="+mn-lt"/>
              </a:rPr>
              <a:t>) out of an annual budget of 525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assumed that there will be no further physical meetings held for the remainder of 2021 and therefore no  further expenditure under this budget line.  It is also assumed that no tickets will be forward purchased during Q4 2021 for use in 2022.  It is therefore predicted that the full amount of this budget line will be underspent by the year end.</a:t>
            </a: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34803</TotalTime>
  <Words>1255</Words>
  <Application>Microsoft Office PowerPoint</Application>
  <PresentationFormat>Widescreen</PresentationFormat>
  <Paragraphs>197</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Wingdings</vt:lpstr>
      <vt:lpstr>Office Theme</vt:lpstr>
      <vt:lpstr>  Summary of 2021 H1 Income and Expenditure </vt:lpstr>
      <vt:lpstr>Contents</vt:lpstr>
      <vt:lpstr>PowerPoint Presentation</vt:lpstr>
      <vt:lpstr>PowerPoint Presentation</vt:lpstr>
      <vt:lpstr>Manpower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1078</cp:revision>
  <cp:lastPrinted>2021-09-13T13:10:36Z</cp:lastPrinted>
  <dcterms:created xsi:type="dcterms:W3CDTF">2008-08-30T09:32:10Z</dcterms:created>
  <dcterms:modified xsi:type="dcterms:W3CDTF">2021-09-21T09:23:11Z</dcterms:modified>
</cp:coreProperties>
</file>