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vml" ContentType="application/vnd.openxmlformats-officedocument.vmlDrawing"/>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9"/>
  </p:notesMasterIdLst>
  <p:handoutMasterIdLst>
    <p:handoutMasterId r:id="rId20"/>
  </p:handoutMasterIdLst>
  <p:sldIdLst>
    <p:sldId id="303" r:id="rId2"/>
    <p:sldId id="535" r:id="rId3"/>
    <p:sldId id="553" r:id="rId4"/>
    <p:sldId id="561" r:id="rId5"/>
    <p:sldId id="560" r:id="rId6"/>
    <p:sldId id="562" r:id="rId7"/>
    <p:sldId id="563" r:id="rId8"/>
    <p:sldId id="554" r:id="rId9"/>
    <p:sldId id="564" r:id="rId10"/>
    <p:sldId id="542" r:id="rId11"/>
    <p:sldId id="551" r:id="rId12"/>
    <p:sldId id="565" r:id="rId13"/>
    <p:sldId id="541" r:id="rId14"/>
    <p:sldId id="557" r:id="rId15"/>
    <p:sldId id="540" r:id="rId16"/>
    <p:sldId id="552" r:id="rId17"/>
    <p:sldId id="558" r:id="rId18"/>
  </p:sldIdLst>
  <p:sldSz cx="12192000" cy="6858000"/>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286000" algn="l" defTabSz="914400" rtl="0" eaLnBrk="1" latinLnBrk="0" hangingPunct="1">
      <a:defRPr sz="1000" kern="1200">
        <a:solidFill>
          <a:schemeClr val="tx1"/>
        </a:solidFill>
        <a:latin typeface="Arial" panose="020B0604020202020204" pitchFamily="34" charset="0"/>
        <a:ea typeface="+mn-ea"/>
        <a:cs typeface="+mn-cs"/>
      </a:defRPr>
    </a:lvl6pPr>
    <a:lvl7pPr marL="2743200" algn="l" defTabSz="914400" rtl="0" eaLnBrk="1" latinLnBrk="0" hangingPunct="1">
      <a:defRPr sz="1000" kern="1200">
        <a:solidFill>
          <a:schemeClr val="tx1"/>
        </a:solidFill>
        <a:latin typeface="Arial" panose="020B0604020202020204" pitchFamily="34" charset="0"/>
        <a:ea typeface="+mn-ea"/>
        <a:cs typeface="+mn-cs"/>
      </a:defRPr>
    </a:lvl7pPr>
    <a:lvl8pPr marL="3200400" algn="l" defTabSz="914400" rtl="0" eaLnBrk="1" latinLnBrk="0" hangingPunct="1">
      <a:defRPr sz="1000" kern="1200">
        <a:solidFill>
          <a:schemeClr val="tx1"/>
        </a:solidFill>
        <a:latin typeface="Arial" panose="020B0604020202020204" pitchFamily="34" charset="0"/>
        <a:ea typeface="+mn-ea"/>
        <a:cs typeface="+mn-cs"/>
      </a:defRPr>
    </a:lvl8pPr>
    <a:lvl9pPr marL="3657600" algn="l" defTabSz="914400" rtl="0" eaLnBrk="1" latinLnBrk="0" hangingPunct="1">
      <a:defRPr sz="10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A22E9A"/>
    <a:srgbClr val="72AF2F"/>
    <a:srgbClr val="2A6EA8"/>
    <a:srgbClr val="F8F6A8"/>
    <a:srgbClr val="E8E824"/>
    <a:srgbClr val="72732F"/>
    <a:srgbClr val="B1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396" autoAdjust="0"/>
    <p:restoredTop sz="94625" autoAdjust="0"/>
  </p:normalViewPr>
  <p:slideViewPr>
    <p:cSldViewPr snapToGrid="0">
      <p:cViewPr varScale="1">
        <p:scale>
          <a:sx n="77" d="100"/>
          <a:sy n="77" d="100"/>
        </p:scale>
        <p:origin x="1330"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570"/>
    </p:cViewPr>
  </p:sorterViewPr>
  <p:notesViewPr>
    <p:cSldViewPr snapToGrid="0">
      <p:cViewPr varScale="1">
        <p:scale>
          <a:sx n="54" d="100"/>
          <a:sy n="54" d="100"/>
        </p:scale>
        <p:origin x="3365" y="6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oleObject" Target="file:///\\etsi\fileservices\Units\OPS\MCC\Finance\3GPP-Finance%20report\2019\follow-up-table-2019.xlsx"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b="1"/>
              <a:t>3GPP Travel expenditure 2019</a:t>
            </a:r>
          </a:p>
          <a:p>
            <a:pPr>
              <a:defRPr/>
            </a:pPr>
            <a:endParaRPr lang="en-GB" b="1"/>
          </a:p>
          <a:p>
            <a:pPr>
              <a:defRPr/>
            </a:pPr>
            <a:r>
              <a:rPr lang="en-GB" b="1"/>
              <a:t>Budget: 525 kEUR</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'2019 - Travel expenditure'!$B$4</c:f>
              <c:strCache>
                <c:ptCount val="1"/>
                <c:pt idx="0">
                  <c:v>Cost per month</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'2019 - Travel expenditure'!$C$3:$O$3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'2019 - Travel expenditure'!$C$4:$O$4</c:f>
              <c:numCache>
                <c:formatCode>0.000</c:formatCode>
                <c:ptCount val="13"/>
                <c:pt idx="0">
                  <c:v>56.906999999999996</c:v>
                </c:pt>
                <c:pt idx="1">
                  <c:v>127.194</c:v>
                </c:pt>
                <c:pt idx="2">
                  <c:v>74.256</c:v>
                </c:pt>
                <c:pt idx="3">
                  <c:v>27.478999999999999</c:v>
                </c:pt>
                <c:pt idx="4">
                  <c:v>18.529</c:v>
                </c:pt>
                <c:pt idx="5">
                  <c:v>28.15</c:v>
                </c:pt>
                <c:pt idx="6">
                  <c:v>20.013000000000002</c:v>
                </c:pt>
                <c:pt idx="7">
                  <c:v>9.7899999999999991</c:v>
                </c:pt>
                <c:pt idx="8">
                  <c:v>25.422999999999998</c:v>
                </c:pt>
                <c:pt idx="9">
                  <c:v>23.925999999999998</c:v>
                </c:pt>
                <c:pt idx="10">
                  <c:v>55.530999999999999</c:v>
                </c:pt>
                <c:pt idx="11">
                  <c:v>72.138999999999996</c:v>
                </c:pt>
                <c:pt idx="12" formatCode="General">
                  <c:v>525</c:v>
                </c:pt>
              </c:numCache>
            </c:numRef>
          </c:val>
          <c:extLst>
            <c:ext xmlns:c16="http://schemas.microsoft.com/office/drawing/2014/chart" uri="{C3380CC4-5D6E-409C-BE32-E72D297353CC}">
              <c16:uniqueId val="{00000000-B410-4161-9690-DACE006107C0}"/>
            </c:ext>
          </c:extLst>
        </c:ser>
        <c:dLbls>
          <c:showLegendKey val="0"/>
          <c:showVal val="0"/>
          <c:showCatName val="0"/>
          <c:showSerName val="0"/>
          <c:showPercent val="0"/>
          <c:showBubbleSize val="0"/>
        </c:dLbls>
        <c:gapWidth val="219"/>
        <c:overlap val="-27"/>
        <c:axId val="85252736"/>
        <c:axId val="84431232"/>
      </c:barChart>
      <c:lineChart>
        <c:grouping val="standard"/>
        <c:varyColors val="0"/>
        <c:ser>
          <c:idx val="1"/>
          <c:order val="1"/>
          <c:tx>
            <c:strRef>
              <c:f>'2019 - Travel expenditure'!$B$5</c:f>
              <c:strCache>
                <c:ptCount val="1"/>
                <c:pt idx="0">
                  <c:v>Cumulative spend</c:v>
                </c:pt>
              </c:strCache>
            </c:strRef>
          </c:tx>
          <c:spPr>
            <a:ln w="28575" cap="rnd">
              <a:solidFill>
                <a:schemeClr val="accent2"/>
              </a:solidFill>
              <a:round/>
            </a:ln>
            <a:effectLst/>
          </c:spPr>
          <c:marker>
            <c:symbol val="none"/>
          </c:marker>
          <c:dLbls>
            <c:dLbl>
              <c:idx val="0"/>
              <c:delete val="1"/>
              <c:extLst>
                <c:ext xmlns:c15="http://schemas.microsoft.com/office/drawing/2012/chart" uri="{CE6537A1-D6FC-4f65-9D91-7224C49458BB}"/>
                <c:ext xmlns:c16="http://schemas.microsoft.com/office/drawing/2014/chart" uri="{C3380CC4-5D6E-409C-BE32-E72D297353CC}">
                  <c16:uniqueId val="{00000001-B410-4161-9690-DACE006107C0}"/>
                </c:ext>
              </c:extLst>
            </c:dLbl>
            <c:dLbl>
              <c:idx val="1"/>
              <c:delete val="1"/>
              <c:extLst>
                <c:ext xmlns:c15="http://schemas.microsoft.com/office/drawing/2012/chart" uri="{CE6537A1-D6FC-4f65-9D91-7224C49458BB}"/>
                <c:ext xmlns:c16="http://schemas.microsoft.com/office/drawing/2014/chart" uri="{C3380CC4-5D6E-409C-BE32-E72D297353CC}">
                  <c16:uniqueId val="{00000002-B410-4161-9690-DACE006107C0}"/>
                </c:ext>
              </c:extLst>
            </c:dLbl>
            <c:dLbl>
              <c:idx val="2"/>
              <c:delete val="1"/>
              <c:extLst>
                <c:ext xmlns:c15="http://schemas.microsoft.com/office/drawing/2012/chart" uri="{CE6537A1-D6FC-4f65-9D91-7224C49458BB}"/>
                <c:ext xmlns:c16="http://schemas.microsoft.com/office/drawing/2014/chart" uri="{C3380CC4-5D6E-409C-BE32-E72D297353CC}">
                  <c16:uniqueId val="{00000003-B410-4161-9690-DACE006107C0}"/>
                </c:ext>
              </c:extLst>
            </c:dLbl>
            <c:dLbl>
              <c:idx val="3"/>
              <c:delete val="1"/>
              <c:extLst>
                <c:ext xmlns:c15="http://schemas.microsoft.com/office/drawing/2012/chart" uri="{CE6537A1-D6FC-4f65-9D91-7224C49458BB}"/>
                <c:ext xmlns:c16="http://schemas.microsoft.com/office/drawing/2014/chart" uri="{C3380CC4-5D6E-409C-BE32-E72D297353CC}">
                  <c16:uniqueId val="{00000004-B410-4161-9690-DACE006107C0}"/>
                </c:ext>
              </c:extLst>
            </c:dLbl>
            <c:dLbl>
              <c:idx val="4"/>
              <c:delete val="1"/>
              <c:extLst>
                <c:ext xmlns:c15="http://schemas.microsoft.com/office/drawing/2012/chart" uri="{CE6537A1-D6FC-4f65-9D91-7224C49458BB}"/>
                <c:ext xmlns:c16="http://schemas.microsoft.com/office/drawing/2014/chart" uri="{C3380CC4-5D6E-409C-BE32-E72D297353CC}">
                  <c16:uniqueId val="{00000005-B410-4161-9690-DACE006107C0}"/>
                </c:ext>
              </c:extLst>
            </c:dLbl>
            <c:dLbl>
              <c:idx val="5"/>
              <c:delete val="1"/>
              <c:extLst>
                <c:ext xmlns:c15="http://schemas.microsoft.com/office/drawing/2012/chart" uri="{CE6537A1-D6FC-4f65-9D91-7224C49458BB}"/>
                <c:ext xmlns:c16="http://schemas.microsoft.com/office/drawing/2014/chart" uri="{C3380CC4-5D6E-409C-BE32-E72D297353CC}">
                  <c16:uniqueId val="{00000006-B410-4161-9690-DACE006107C0}"/>
                </c:ext>
              </c:extLst>
            </c:dLbl>
            <c:dLbl>
              <c:idx val="6"/>
              <c:delete val="1"/>
              <c:extLst>
                <c:ext xmlns:c15="http://schemas.microsoft.com/office/drawing/2012/chart" uri="{CE6537A1-D6FC-4f65-9D91-7224C49458BB}"/>
                <c:ext xmlns:c16="http://schemas.microsoft.com/office/drawing/2014/chart" uri="{C3380CC4-5D6E-409C-BE32-E72D297353CC}">
                  <c16:uniqueId val="{00000007-B410-4161-9690-DACE006107C0}"/>
                </c:ext>
              </c:extLst>
            </c:dLbl>
            <c:dLbl>
              <c:idx val="7"/>
              <c:delete val="1"/>
              <c:extLst>
                <c:ext xmlns:c15="http://schemas.microsoft.com/office/drawing/2012/chart" uri="{CE6537A1-D6FC-4f65-9D91-7224C49458BB}"/>
                <c:ext xmlns:c16="http://schemas.microsoft.com/office/drawing/2014/chart" uri="{C3380CC4-5D6E-409C-BE32-E72D297353CC}">
                  <c16:uniqueId val="{00000008-B410-4161-9690-DACE006107C0}"/>
                </c:ext>
              </c:extLst>
            </c:dLbl>
            <c:dLbl>
              <c:idx val="8"/>
              <c:delete val="1"/>
              <c:extLst>
                <c:ext xmlns:c15="http://schemas.microsoft.com/office/drawing/2012/chart" uri="{CE6537A1-D6FC-4f65-9D91-7224C49458BB}"/>
                <c:ext xmlns:c16="http://schemas.microsoft.com/office/drawing/2014/chart" uri="{C3380CC4-5D6E-409C-BE32-E72D297353CC}">
                  <c16:uniqueId val="{00000009-B410-4161-9690-DACE006107C0}"/>
                </c:ext>
              </c:extLst>
            </c:dLbl>
            <c:dLbl>
              <c:idx val="9"/>
              <c:delete val="1"/>
              <c:extLst>
                <c:ext xmlns:c15="http://schemas.microsoft.com/office/drawing/2012/chart" uri="{CE6537A1-D6FC-4f65-9D91-7224C49458BB}"/>
                <c:ext xmlns:c16="http://schemas.microsoft.com/office/drawing/2014/chart" uri="{C3380CC4-5D6E-409C-BE32-E72D297353CC}">
                  <c16:uniqueId val="{0000000A-B410-4161-9690-DACE006107C0}"/>
                </c:ext>
              </c:extLst>
            </c:dLbl>
            <c:dLbl>
              <c:idx val="10"/>
              <c:delete val="1"/>
              <c:extLst>
                <c:ext xmlns:c15="http://schemas.microsoft.com/office/drawing/2012/chart" uri="{CE6537A1-D6FC-4f65-9D91-7224C49458BB}"/>
                <c:ext xmlns:c16="http://schemas.microsoft.com/office/drawing/2014/chart" uri="{C3380CC4-5D6E-409C-BE32-E72D297353CC}">
                  <c16:uniqueId val="{0000000B-B410-4161-9690-DACE006107C0}"/>
                </c:ext>
              </c:extLst>
            </c:dLbl>
            <c:dLbl>
              <c:idx val="11"/>
              <c:layout>
                <c:manualLayout>
                  <c:x val="-4.6799104240410332E-2"/>
                  <c:y val="-3.971478134695936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B410-4161-9690-DACE006107C0}"/>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'2019 - Travel expenditure'!$C$3:$O$3</c:f>
              <c:strCache>
                <c:ptCount val="13"/>
                <c:pt idx="0">
                  <c:v>January</c:v>
                </c:pt>
                <c:pt idx="1">
                  <c:v>February</c:v>
                </c:pt>
                <c:pt idx="2">
                  <c:v>March</c:v>
                </c:pt>
                <c:pt idx="3">
                  <c:v>April</c:v>
                </c:pt>
                <c:pt idx="4">
                  <c:v>May</c:v>
                </c:pt>
                <c:pt idx="5">
                  <c:v>June</c:v>
                </c:pt>
                <c:pt idx="6">
                  <c:v>July</c:v>
                </c:pt>
                <c:pt idx="7">
                  <c:v>August</c:v>
                </c:pt>
                <c:pt idx="8">
                  <c:v>September</c:v>
                </c:pt>
                <c:pt idx="9">
                  <c:v>October</c:v>
                </c:pt>
                <c:pt idx="10">
                  <c:v>November</c:v>
                </c:pt>
                <c:pt idx="11">
                  <c:v>December</c:v>
                </c:pt>
                <c:pt idx="12">
                  <c:v>Budget</c:v>
                </c:pt>
              </c:strCache>
            </c:strRef>
          </c:cat>
          <c:val>
            <c:numRef>
              <c:f>'2019 - Travel expenditure'!$C$5:$O$5</c:f>
              <c:numCache>
                <c:formatCode>General</c:formatCode>
                <c:ptCount val="13"/>
                <c:pt idx="0" formatCode="#,##0.000_ ;\-#,##0.000\ ">
                  <c:v>56.906999999999996</c:v>
                </c:pt>
                <c:pt idx="1">
                  <c:v>184.101</c:v>
                </c:pt>
                <c:pt idx="2">
                  <c:v>258.35699999999997</c:v>
                </c:pt>
                <c:pt idx="3">
                  <c:v>285.83599999999996</c:v>
                </c:pt>
                <c:pt idx="4">
                  <c:v>304.36499999999995</c:v>
                </c:pt>
                <c:pt idx="5">
                  <c:v>332.51499999999993</c:v>
                </c:pt>
                <c:pt idx="6">
                  <c:v>352.52799999999991</c:v>
                </c:pt>
                <c:pt idx="7">
                  <c:v>362.31799999999993</c:v>
                </c:pt>
                <c:pt idx="8">
                  <c:v>387.74099999999993</c:v>
                </c:pt>
                <c:pt idx="9">
                  <c:v>411.66699999999992</c:v>
                </c:pt>
                <c:pt idx="10">
                  <c:v>467.19799999999992</c:v>
                </c:pt>
                <c:pt idx="11">
                  <c:v>539.33699999999988</c:v>
                </c:pt>
              </c:numCache>
            </c:numRef>
          </c:val>
          <c:smooth val="0"/>
          <c:extLst>
            <c:ext xmlns:c16="http://schemas.microsoft.com/office/drawing/2014/chart" uri="{C3380CC4-5D6E-409C-BE32-E72D297353CC}">
              <c16:uniqueId val="{0000000D-B410-4161-9690-DACE006107C0}"/>
            </c:ext>
          </c:extLst>
        </c:ser>
        <c:dLbls>
          <c:showLegendKey val="0"/>
          <c:showVal val="0"/>
          <c:showCatName val="0"/>
          <c:showSerName val="0"/>
          <c:showPercent val="0"/>
          <c:showBubbleSize val="0"/>
        </c:dLbls>
        <c:marker val="1"/>
        <c:smooth val="0"/>
        <c:axId val="85252736"/>
        <c:axId val="84431232"/>
      </c:lineChart>
      <c:catAx>
        <c:axId val="85252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4431232"/>
        <c:crosses val="autoZero"/>
        <c:auto val="1"/>
        <c:lblAlgn val="ctr"/>
        <c:lblOffset val="100"/>
        <c:noMultiLvlLbl val="0"/>
      </c:catAx>
      <c:valAx>
        <c:axId val="84431232"/>
        <c:scaling>
          <c:orientation val="minMax"/>
        </c:scaling>
        <c:delete val="0"/>
        <c:axPos val="l"/>
        <c:majorGridlines>
          <c:spPr>
            <a:ln w="9525" cap="flat" cmpd="sng" algn="ctr">
              <a:solidFill>
                <a:schemeClr val="tx1">
                  <a:lumMod val="15000"/>
                  <a:lumOff val="85000"/>
                </a:schemeClr>
              </a:solidFill>
              <a:round/>
            </a:ln>
            <a:effectLst/>
          </c:spPr>
        </c:majorGridlines>
        <c:numFmt formatCode="0.0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527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3018F465-2233-4F89-929B-AFA385D6B167}" type="datetime1">
              <a:rPr lang="en-US"/>
              <a:pPr>
                <a:defRPr/>
              </a:pPr>
              <a:t>3/19/2020</a:t>
            </a:fld>
            <a:endParaRPr lang="en-US"/>
          </a:p>
        </p:txBody>
      </p:sp>
      <p:sp>
        <p:nvSpPr>
          <p:cNvPr id="9220"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430CD76D-010F-4EFF-9FB1-A64CA3B2D9E8}" type="slidenum">
              <a:rPr lang="en-GB" altLang="en-US"/>
              <a:pPr/>
              <a:t>‹#›</a:t>
            </a:fld>
            <a:endParaRPr lang="en-GB" altLang="en-US"/>
          </a:p>
        </p:txBody>
      </p:sp>
    </p:spTree>
    <p:extLst>
      <p:ext uri="{BB962C8B-B14F-4D97-AF65-F5344CB8AC3E}">
        <p14:creationId xmlns:p14="http://schemas.microsoft.com/office/powerpoint/2010/main" val="2727601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lvl1pPr algn="r" defTabSz="930087" eaLnBrk="1" hangingPunct="1">
              <a:defRPr sz="1200">
                <a:latin typeface="Times New Roman" pitchFamily="18" charset="0"/>
              </a:defRPr>
            </a:lvl1pPr>
          </a:lstStyle>
          <a:p>
            <a:pPr>
              <a:defRPr/>
            </a:pPr>
            <a:fld id="{016A20DB-298E-49CF-ABEA-E7E2C73203FB}" type="datetime1">
              <a:rPr lang="en-US"/>
              <a:pPr>
                <a:defRPr/>
              </a:pPr>
              <a:t>3/19/2020</a:t>
            </a:fld>
            <a:endParaRPr lang="en-US"/>
          </a:p>
        </p:txBody>
      </p:sp>
      <p:sp>
        <p:nvSpPr>
          <p:cNvPr id="29700" name="Rectangle 4"/>
          <p:cNvSpPr>
            <a:spLocks noGrp="1" noRot="1" noChangeAspect="1" noChangeArrowheads="1" noTextEdit="1"/>
          </p:cNvSpPr>
          <p:nvPr>
            <p:ph type="sldImg" idx="2"/>
          </p:nvPr>
        </p:nvSpPr>
        <p:spPr bwMode="auto">
          <a:xfrm>
            <a:off x="90488" y="742950"/>
            <a:ext cx="6616700" cy="37226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4875"/>
            <a:ext cx="4984750" cy="4468813"/>
          </a:xfrm>
          <a:prstGeom prst="rect">
            <a:avLst/>
          </a:prstGeom>
          <a:noFill/>
          <a:ln w="9525">
            <a:noFill/>
            <a:miter lim="800000"/>
            <a:headEnd/>
            <a:tailEnd/>
          </a:ln>
        </p:spPr>
        <p:txBody>
          <a:bodyPr vert="horz" wrap="square" lIns="92840" tIns="46421" rIns="92840" bIns="46421"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defTabSz="930087"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p:spPr>
        <p:txBody>
          <a:bodyPr vert="horz" wrap="square" lIns="92840" tIns="46421" rIns="92840" bIns="46421" numCol="1" anchor="b" anchorCtr="0" compatLnSpc="1">
            <a:prstTxWarp prst="textNoShape">
              <a:avLst/>
            </a:prstTxWarp>
          </a:bodyPr>
          <a:lstStyle>
            <a:lvl1pPr algn="r" defTabSz="928688" eaLnBrk="1" hangingPunct="1">
              <a:defRPr sz="1200">
                <a:latin typeface="Times New Roman" panose="02020603050405020304" pitchFamily="18" charset="0"/>
              </a:defRPr>
            </a:lvl1pPr>
          </a:lstStyle>
          <a:p>
            <a:fld id="{028F3B6A-D932-4E5A-9F4F-FCE746C0A2D3}" type="slidenum">
              <a:rPr lang="en-GB" altLang="en-US"/>
              <a:pPr/>
              <a:t>‹#›</a:t>
            </a:fld>
            <a:endParaRPr lang="en-GB" altLang="en-US"/>
          </a:p>
        </p:txBody>
      </p:sp>
    </p:spTree>
    <p:extLst>
      <p:ext uri="{BB962C8B-B14F-4D97-AF65-F5344CB8AC3E}">
        <p14:creationId xmlns:p14="http://schemas.microsoft.com/office/powerpoint/2010/main" val="19754396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2950" indent="-285750" defTabSz="928688">
              <a:defRPr sz="1000">
                <a:solidFill>
                  <a:schemeClr val="tx1"/>
                </a:solidFill>
                <a:latin typeface="Arial" panose="020B0604020202020204" pitchFamily="34" charset="0"/>
              </a:defRPr>
            </a:lvl2pPr>
            <a:lvl3pPr marL="1143000" indent="-228600" defTabSz="928688">
              <a:defRPr sz="1000">
                <a:solidFill>
                  <a:schemeClr val="tx1"/>
                </a:solidFill>
                <a:latin typeface="Arial" panose="020B0604020202020204" pitchFamily="34" charset="0"/>
              </a:defRPr>
            </a:lvl3pPr>
            <a:lvl4pPr marL="1600200" indent="-228600" defTabSz="928688">
              <a:defRPr sz="1000">
                <a:solidFill>
                  <a:schemeClr val="tx1"/>
                </a:solidFill>
                <a:latin typeface="Arial" panose="020B0604020202020204" pitchFamily="34" charset="0"/>
              </a:defRPr>
            </a:lvl4pPr>
            <a:lvl5pPr marL="2057400" indent="-228600" defTabSz="928688">
              <a:defRPr sz="1000">
                <a:solidFill>
                  <a:schemeClr val="tx1"/>
                </a:solidFill>
                <a:latin typeface="Arial" panose="020B0604020202020204" pitchFamily="34" charset="0"/>
              </a:defRPr>
            </a:lvl5pPr>
            <a:lvl6pPr marL="2514600" indent="-228600" defTabSz="928688" eaLnBrk="0" fontAlgn="base" hangingPunct="0">
              <a:spcBef>
                <a:spcPct val="0"/>
              </a:spcBef>
              <a:spcAft>
                <a:spcPct val="0"/>
              </a:spcAft>
              <a:defRPr sz="1000">
                <a:solidFill>
                  <a:schemeClr val="tx1"/>
                </a:solidFill>
                <a:latin typeface="Arial" panose="020B0604020202020204" pitchFamily="34" charset="0"/>
              </a:defRPr>
            </a:lvl6pPr>
            <a:lvl7pPr marL="2971800" indent="-228600" defTabSz="928688" eaLnBrk="0" fontAlgn="base" hangingPunct="0">
              <a:spcBef>
                <a:spcPct val="0"/>
              </a:spcBef>
              <a:spcAft>
                <a:spcPct val="0"/>
              </a:spcAft>
              <a:defRPr sz="1000">
                <a:solidFill>
                  <a:schemeClr val="tx1"/>
                </a:solidFill>
                <a:latin typeface="Arial" panose="020B0604020202020204" pitchFamily="34" charset="0"/>
              </a:defRPr>
            </a:lvl7pPr>
            <a:lvl8pPr marL="3429000" indent="-228600" defTabSz="928688" eaLnBrk="0" fontAlgn="base" hangingPunct="0">
              <a:spcBef>
                <a:spcPct val="0"/>
              </a:spcBef>
              <a:spcAft>
                <a:spcPct val="0"/>
              </a:spcAft>
              <a:defRPr sz="1000">
                <a:solidFill>
                  <a:schemeClr val="tx1"/>
                </a:solidFill>
                <a:latin typeface="Arial" panose="020B0604020202020204" pitchFamily="34" charset="0"/>
              </a:defRPr>
            </a:lvl8pPr>
            <a:lvl9pPr marL="3886200" indent="-228600" defTabSz="928688" eaLnBrk="0" fontAlgn="base" hangingPunct="0">
              <a:spcBef>
                <a:spcPct val="0"/>
              </a:spcBef>
              <a:spcAft>
                <a:spcPct val="0"/>
              </a:spcAft>
              <a:defRPr sz="1000">
                <a:solidFill>
                  <a:schemeClr val="tx1"/>
                </a:solidFill>
                <a:latin typeface="Arial" panose="020B0604020202020204" pitchFamily="34" charset="0"/>
              </a:defRPr>
            </a:lvl9pPr>
          </a:lstStyle>
          <a:p>
            <a:fld id="{32787884-53E2-41CD-BAEA-4CD35174536A}" type="slidenum">
              <a:rPr lang="en-GB" altLang="en-US" sz="1200">
                <a:latin typeface="Times New Roman" panose="02020603050405020304" pitchFamily="18" charset="0"/>
              </a:rPr>
              <a:pPr/>
              <a:t>1</a:t>
            </a:fld>
            <a:endParaRPr lang="en-GB" altLang="en-US" sz="1200">
              <a:latin typeface="Times New Roman" panose="02020603050405020304" pitchFamily="18" charset="0"/>
            </a:endParaRPr>
          </a:p>
        </p:txBody>
      </p:sp>
      <p:sp>
        <p:nvSpPr>
          <p:cNvPr id="30723" name="Rectangle 2"/>
          <p:cNvSpPr>
            <a:spLocks noGrp="1" noRot="1" noChangeAspect="1" noChangeArrowheads="1" noTextEdit="1"/>
          </p:cNvSpPr>
          <p:nvPr>
            <p:ph type="sldImg"/>
          </p:nvPr>
        </p:nvSpPr>
        <p:spPr>
          <a:xfrm>
            <a:off x="90488" y="742950"/>
            <a:ext cx="6618287" cy="3724275"/>
          </a:xfrm>
          <a:ln/>
        </p:spPr>
      </p:sp>
      <p:sp>
        <p:nvSpPr>
          <p:cNvPr id="30724" name="Rectangle 3"/>
          <p:cNvSpPr>
            <a:spLocks noGrp="1" noChangeArrowheads="1"/>
          </p:cNvSpPr>
          <p:nvPr>
            <p:ph type="body" idx="1"/>
          </p:nvPr>
        </p:nvSpPr>
        <p:spPr>
          <a:xfrm>
            <a:off x="904875" y="4716463"/>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8714219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61992853"/>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218063389"/>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36051" y="228601"/>
            <a:ext cx="2796116" cy="6056313"/>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43467" y="228601"/>
            <a:ext cx="8189384" cy="60563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639197051"/>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643467" y="228600"/>
            <a:ext cx="9112251" cy="1143000"/>
          </a:xfrm>
        </p:spPr>
        <p:txBody>
          <a:bodyPr/>
          <a:lstStyle/>
          <a:p>
            <a:r>
              <a:rPr lang="en-US"/>
              <a:t>Click to edit Master title style</a:t>
            </a:r>
            <a:endParaRPr lang="en-GB"/>
          </a:p>
        </p:txBody>
      </p:sp>
      <p:sp>
        <p:nvSpPr>
          <p:cNvPr id="3" name="Chart Placeholder 2"/>
          <p:cNvSpPr>
            <a:spLocks noGrp="1"/>
          </p:cNvSpPr>
          <p:nvPr>
            <p:ph type="chart" idx="1"/>
          </p:nvPr>
        </p:nvSpPr>
        <p:spPr>
          <a:xfrm>
            <a:off x="647700" y="1454151"/>
            <a:ext cx="11184467" cy="4830763"/>
          </a:xfrm>
        </p:spPr>
        <p:txBody>
          <a:bodyPr/>
          <a:lstStyle/>
          <a:p>
            <a:pPr lvl="0"/>
            <a:endParaRPr lang="en-GB" noProof="0"/>
          </a:p>
        </p:txBody>
      </p:sp>
    </p:spTree>
    <p:extLst>
      <p:ext uri="{BB962C8B-B14F-4D97-AF65-F5344CB8AC3E}">
        <p14:creationId xmlns:p14="http://schemas.microsoft.com/office/powerpoint/2010/main" val="78117622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774662074"/>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928056851"/>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47701"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341534" y="1454151"/>
            <a:ext cx="5490633" cy="4830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582151602"/>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53270532"/>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68613288"/>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CBC40884-2271-47E9-B5E9-D940A668B733}"/>
              </a:ext>
            </a:extLst>
          </p:cNvPr>
          <p:cNvSpPr>
            <a:spLocks noGrp="1"/>
          </p:cNvSpPr>
          <p:nvPr>
            <p:ph type="ftr" sz="quarter" idx="10"/>
          </p:nvPr>
        </p:nvSpPr>
        <p:spPr>
          <a:xfrm>
            <a:off x="798022" y="6356351"/>
            <a:ext cx="7228378" cy="365125"/>
          </a:xfrm>
          <a:prstGeom prst="rect">
            <a:avLst/>
          </a:prstGeom>
        </p:spPr>
        <p:txBody>
          <a:bodyPr/>
          <a:lstStyle/>
          <a:p>
            <a:pPr>
              <a:defRPr/>
            </a:pPr>
            <a:endParaRPr lang="en-GB" dirty="0"/>
          </a:p>
        </p:txBody>
      </p:sp>
    </p:spTree>
    <p:extLst>
      <p:ext uri="{BB962C8B-B14F-4D97-AF65-F5344CB8AC3E}">
        <p14:creationId xmlns:p14="http://schemas.microsoft.com/office/powerpoint/2010/main" val="1997562131"/>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36567558"/>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56422512"/>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00" name="Title Placeholder 1"/>
          <p:cNvSpPr>
            <a:spLocks noGrp="1"/>
          </p:cNvSpPr>
          <p:nvPr>
            <p:ph type="title"/>
          </p:nvPr>
        </p:nvSpPr>
        <p:spPr bwMode="auto">
          <a:xfrm>
            <a:off x="643467" y="228600"/>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4101" name="Text Placeholder 2"/>
          <p:cNvSpPr>
            <a:spLocks noGrp="1"/>
          </p:cNvSpPr>
          <p:nvPr>
            <p:ph type="body" idx="1"/>
          </p:nvPr>
        </p:nvSpPr>
        <p:spPr bwMode="auto">
          <a:xfrm>
            <a:off x="503766" y="891381"/>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4102" name="Picture 6" descr="3GPP_TM_RD.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6" descr="3GPP_TM_RD.jpg"/>
          <p:cNvPicPr>
            <a:picLocks noChangeAspect="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9844618" y="188913"/>
            <a:ext cx="1991783"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6130" r:id="rId1"/>
    <p:sldLayoutId id="2147486131" r:id="rId2"/>
    <p:sldLayoutId id="2147486132" r:id="rId3"/>
    <p:sldLayoutId id="2147486133" r:id="rId4"/>
    <p:sldLayoutId id="2147486134" r:id="rId5"/>
    <p:sldLayoutId id="2147486135" r:id="rId6"/>
    <p:sldLayoutId id="2147486136" r:id="rId7"/>
    <p:sldLayoutId id="2147486137" r:id="rId8"/>
    <p:sldLayoutId id="2147486138" r:id="rId9"/>
    <p:sldLayoutId id="2147486139" r:id="rId10"/>
    <p:sldLayoutId id="2147486140" r:id="rId11"/>
    <p:sldLayoutId id="2147486141" r:id="rId12"/>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package" Target="../embeddings/Microsoft_Excel_Worksheet.xlsx"/></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286000" y="12096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2317751" y="1363663"/>
            <a:ext cx="7813675" cy="4100512"/>
          </a:xfrm>
        </p:spPr>
        <p:txBody>
          <a:bodyPr rtlCol="0">
            <a:normAutofit/>
          </a:bodyPr>
          <a:lstStyle/>
          <a:p>
            <a:pPr eaLnBrk="1" hangingPunct="1">
              <a:defRPr/>
            </a:pPr>
            <a:r>
              <a:rPr lang="en-GB" b="1" i="1" dirty="0">
                <a:effectLst>
                  <a:outerShdw blurRad="38100" dist="38100" dir="2700000" algn="tl">
                    <a:srgbClr val="C0C0C0"/>
                  </a:outerShdw>
                </a:effectLst>
              </a:rPr>
              <a:t>  </a:t>
            </a:r>
            <a:r>
              <a:rPr lang="en-GB" sz="4000" b="1" dirty="0"/>
              <a:t>Summary of 2019 Income and Expenditure</a:t>
            </a:r>
            <a:br>
              <a:rPr lang="en-US" sz="2800" dirty="0">
                <a:effectLst>
                  <a:outerShdw blurRad="38100" dist="38100" dir="2700000" algn="tl">
                    <a:srgbClr val="C0C0C0"/>
                  </a:outerShdw>
                </a:effectLst>
              </a:rPr>
            </a:br>
            <a:endParaRPr lang="en-GB" sz="2800" dirty="0">
              <a:effectLst>
                <a:outerShdw blurRad="38100" dist="38100" dir="2700000" algn="tl">
                  <a:srgbClr val="C0C0C0"/>
                </a:outerShdw>
              </a:effectLst>
            </a:endParaRPr>
          </a:p>
        </p:txBody>
      </p:sp>
      <p:sp>
        <p:nvSpPr>
          <p:cNvPr id="17412" name="Subtitle 6"/>
          <p:cNvSpPr>
            <a:spLocks noGrp="1"/>
          </p:cNvSpPr>
          <p:nvPr>
            <p:ph type="subTitle" idx="4294967295"/>
          </p:nvPr>
        </p:nvSpPr>
        <p:spPr>
          <a:xfrm>
            <a:off x="2941639" y="3894139"/>
            <a:ext cx="6524625" cy="1870075"/>
          </a:xfrm>
        </p:spPr>
        <p:txBody>
          <a:bodyPr/>
          <a:lstStyle/>
          <a:p>
            <a:pPr marL="0" indent="0" algn="ctr">
              <a:buNone/>
            </a:pPr>
            <a:r>
              <a:rPr lang="en-GB" altLang="en-US" dirty="0"/>
              <a:t>Source</a:t>
            </a:r>
          </a:p>
          <a:p>
            <a:pPr marL="0" indent="0" algn="ctr">
              <a:buNone/>
            </a:pPr>
            <a:r>
              <a:rPr lang="en-GB" altLang="en-US" dirty="0"/>
              <a:t>3GPP Funding and Finance Group</a:t>
            </a:r>
          </a:p>
        </p:txBody>
      </p:sp>
      <p:sp>
        <p:nvSpPr>
          <p:cNvPr id="17413" name="Rectangle 66"/>
          <p:cNvSpPr>
            <a:spLocks noChangeArrowheads="1"/>
          </p:cNvSpPr>
          <p:nvPr/>
        </p:nvSpPr>
        <p:spPr bwMode="auto">
          <a:xfrm>
            <a:off x="1752600" y="3048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800" b="1">
                <a:latin typeface="Calibri" panose="020F0502020204030204" pitchFamily="34" charset="0"/>
              </a:rPr>
            </a:br>
            <a:br>
              <a:rPr lang="en-GB" altLang="en-US" sz="1800" b="1">
                <a:solidFill>
                  <a:srgbClr val="FF0000"/>
                </a:solidFill>
                <a:latin typeface="Calibri" panose="020F0502020204030204" pitchFamily="34" charset="0"/>
              </a:rPr>
            </a:br>
            <a:endParaRPr lang="en-GB" altLang="en-US" sz="1800" b="1">
              <a:latin typeface="Calibri" panose="020F0502020204030204" pitchFamily="34" charset="0"/>
            </a:endParaRPr>
          </a:p>
        </p:txBody>
      </p:sp>
      <p:sp>
        <p:nvSpPr>
          <p:cNvPr id="2" name="TextBox 1"/>
          <p:cNvSpPr txBox="1"/>
          <p:nvPr/>
        </p:nvSpPr>
        <p:spPr>
          <a:xfrm>
            <a:off x="848108" y="301684"/>
            <a:ext cx="3232186" cy="615553"/>
          </a:xfrm>
          <a:prstGeom prst="rect">
            <a:avLst/>
          </a:prstGeom>
          <a:noFill/>
        </p:spPr>
        <p:txBody>
          <a:bodyPr wrap="square" rtlCol="0">
            <a:spAutoFit/>
          </a:bodyPr>
          <a:lstStyle/>
          <a:p>
            <a:r>
              <a:rPr lang="da-DK" sz="1600" b="1" i="1" dirty="0"/>
              <a:t>3GPP OP#43(20)05</a:t>
            </a:r>
            <a:endParaRPr lang="en-GB" sz="1600" dirty="0"/>
          </a:p>
          <a:p>
            <a:endParaRPr lang="en-GB" sz="1800" b="1" dirty="0"/>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noFill/>
        </p:spPr>
        <p:txBody>
          <a:bodyPr/>
          <a:lstStyle/>
          <a:p>
            <a:r>
              <a:rPr lang="en-US" altLang="en-US" sz="2400" b="1">
                <a:solidFill>
                  <a:srgbClr val="FF3300"/>
                </a:solidFill>
              </a:rPr>
              <a:t>3GPP Travel Expenditure</a:t>
            </a:r>
          </a:p>
        </p:txBody>
      </p:sp>
      <p:sp>
        <p:nvSpPr>
          <p:cNvPr id="24580" name="Slide Number Placeholder 4"/>
          <p:cNvSpPr>
            <a:spLocks noGrp="1"/>
          </p:cNvSpPr>
          <p:nvPr>
            <p:ph type="sldNum" sz="quarter" idx="4294967295"/>
          </p:nvPr>
        </p:nvSpPr>
        <p:spPr bwMode="auto">
          <a:xfrm>
            <a:off x="10082214" y="6450014"/>
            <a:ext cx="395287" cy="255587"/>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5BAC7CD9-D197-45ED-B8BA-6E62604F3650}" type="slidenum">
              <a:rPr lang="en-GB" altLang="en-US" sz="1100">
                <a:solidFill>
                  <a:schemeClr val="bg1"/>
                </a:solidFill>
              </a:rPr>
              <a:pPr/>
              <a:t>10</a:t>
            </a:fld>
            <a:endParaRPr lang="en-GB" altLang="en-US" sz="1100">
              <a:solidFill>
                <a:schemeClr val="bg1"/>
              </a:solidFill>
            </a:endParaRPr>
          </a:p>
        </p:txBody>
      </p:sp>
      <p:sp>
        <p:nvSpPr>
          <p:cNvPr id="8" name="Subtitle 6"/>
          <p:cNvSpPr txBox="1">
            <a:spLocks/>
          </p:cNvSpPr>
          <p:nvPr/>
        </p:nvSpPr>
        <p:spPr bwMode="auto">
          <a:xfrm>
            <a:off x="406978" y="1040303"/>
            <a:ext cx="11396331" cy="1595654"/>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There was some uncertainty throughout the year concerning meetings and their locations.  This has led to a slight overspend of the travel budget. </a:t>
            </a:r>
          </a:p>
          <a:p>
            <a:pPr marL="800100" lvl="1" indent="-342900">
              <a:spcBef>
                <a:spcPct val="20000"/>
              </a:spcBef>
              <a:buFont typeface="Arial" pitchFamily="34" charset="0"/>
              <a:buChar char="•"/>
              <a:defRPr/>
            </a:pPr>
            <a:r>
              <a:rPr lang="en-GB" sz="1800" kern="0" dirty="0">
                <a:latin typeface="+mn-lt"/>
              </a:rPr>
              <a:t>The travel and subsistence costs at the year end were 539,337 </a:t>
            </a:r>
            <a:r>
              <a:rPr lang="en-GB" sz="1800" kern="0" dirty="0" err="1">
                <a:latin typeface="+mn-lt"/>
              </a:rPr>
              <a:t>kEUR</a:t>
            </a:r>
            <a:r>
              <a:rPr lang="en-GB" sz="1800" kern="0" dirty="0">
                <a:latin typeface="+mn-lt"/>
              </a:rPr>
              <a:t> from an annual budget of 525 </a:t>
            </a:r>
            <a:r>
              <a:rPr lang="en-GB" sz="1800" kern="0" dirty="0" err="1">
                <a:latin typeface="+mn-lt"/>
              </a:rPr>
              <a:t>kEUR</a:t>
            </a:r>
            <a:r>
              <a:rPr lang="en-GB" sz="1800" kern="0" dirty="0">
                <a:latin typeface="+mn-lt"/>
              </a:rPr>
              <a:t>. This includes forward purchasing for travel anticipated in Q1 2020</a:t>
            </a:r>
            <a:endParaRPr lang="en-GB" sz="1800" kern="0" dirty="0">
              <a:solidFill>
                <a:srgbClr val="FF0000"/>
              </a:solidFill>
              <a:latin typeface="+mn-lt"/>
            </a:endParaRPr>
          </a:p>
        </p:txBody>
      </p:sp>
      <p:graphicFrame>
        <p:nvGraphicFramePr>
          <p:cNvPr id="7" name="Chart 6">
            <a:extLst>
              <a:ext uri="{FF2B5EF4-FFF2-40B4-BE49-F238E27FC236}">
                <a16:creationId xmlns:a16="http://schemas.microsoft.com/office/drawing/2014/main" id="{00000000-0008-0000-0400-000002000000}"/>
              </a:ext>
            </a:extLst>
          </p:cNvPr>
          <p:cNvGraphicFramePr>
            <a:graphicFrameLocks/>
          </p:cNvGraphicFramePr>
          <p:nvPr>
            <p:extLst>
              <p:ext uri="{D42A27DB-BD31-4B8C-83A1-F6EECF244321}">
                <p14:modId xmlns:p14="http://schemas.microsoft.com/office/powerpoint/2010/main" val="2009840691"/>
              </p:ext>
            </p:extLst>
          </p:nvPr>
        </p:nvGraphicFramePr>
        <p:xfrm>
          <a:off x="2310555" y="2680062"/>
          <a:ext cx="7067550" cy="3662362"/>
        </p:xfrm>
        <a:graphic>
          <a:graphicData uri="http://schemas.openxmlformats.org/drawingml/2006/chart">
            <c:chart xmlns:c="http://schemas.openxmlformats.org/drawingml/2006/chart" xmlns:r="http://schemas.openxmlformats.org/officeDocument/2006/relationships" r:id="rId3"/>
          </a:graphicData>
        </a:graphic>
      </p:graphicFrame>
      <p:sp>
        <p:nvSpPr>
          <p:cNvPr id="6" name="Slide Number Placeholder 3">
            <a:extLst>
              <a:ext uri="{FF2B5EF4-FFF2-40B4-BE49-F238E27FC236}">
                <a16:creationId xmlns:a16="http://schemas.microsoft.com/office/drawing/2014/main" id="{89F81B98-9D29-456E-ABC0-A7C1588676B9}"/>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10</a:t>
            </a:fld>
            <a:endParaRPr lang="en-GB" altLang="en-US" sz="1100" b="1" dirty="0"/>
          </a:p>
        </p:txBody>
      </p:sp>
    </p:spTree>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title"/>
          </p:nvPr>
        </p:nvSpPr>
        <p:spPr/>
        <p:txBody>
          <a:bodyPr/>
          <a:lstStyle/>
          <a:p>
            <a:r>
              <a:rPr lang="en-GB" altLang="en-US" sz="2400" b="1">
                <a:solidFill>
                  <a:srgbClr val="FF3300"/>
                </a:solidFill>
              </a:rPr>
              <a:t>Promotion and Marketing Materials</a:t>
            </a:r>
          </a:p>
        </p:txBody>
      </p:sp>
      <p:sp>
        <p:nvSpPr>
          <p:cNvPr id="7" name="Subtitle 6"/>
          <p:cNvSpPr txBox="1">
            <a:spLocks/>
          </p:cNvSpPr>
          <p:nvPr/>
        </p:nvSpPr>
        <p:spPr bwMode="auto">
          <a:xfrm>
            <a:off x="1087395" y="1181102"/>
            <a:ext cx="10033686" cy="993687"/>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The cost of promotion and marketing materials amounted to  31,196 </a:t>
            </a:r>
            <a:r>
              <a:rPr lang="en-GB" sz="1800" kern="0" dirty="0" err="1">
                <a:latin typeface="+mn-lt"/>
              </a:rPr>
              <a:t>kEUR</a:t>
            </a:r>
            <a:r>
              <a:rPr lang="en-GB" sz="1800" kern="0" dirty="0">
                <a:latin typeface="+mn-lt"/>
              </a:rPr>
              <a:t> from an annual budget of 60 </a:t>
            </a:r>
            <a:r>
              <a:rPr lang="en-GB" sz="1800" kern="0" dirty="0" err="1">
                <a:latin typeface="+mn-lt"/>
              </a:rPr>
              <a:t>kEUR</a:t>
            </a:r>
            <a:r>
              <a:rPr lang="en-GB" sz="1800" kern="0" dirty="0">
                <a:latin typeface="+mn-lt"/>
              </a:rPr>
              <a:t> </a:t>
            </a: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graphicFrame>
        <p:nvGraphicFramePr>
          <p:cNvPr id="4" name="Table 3">
            <a:extLst>
              <a:ext uri="{FF2B5EF4-FFF2-40B4-BE49-F238E27FC236}">
                <a16:creationId xmlns:a16="http://schemas.microsoft.com/office/drawing/2014/main" id="{FC9E0D00-B71C-4231-9B9E-059173BCFC88}"/>
              </a:ext>
            </a:extLst>
          </p:cNvPr>
          <p:cNvGraphicFramePr>
            <a:graphicFrameLocks noGrp="1"/>
          </p:cNvGraphicFramePr>
          <p:nvPr>
            <p:extLst>
              <p:ext uri="{D42A27DB-BD31-4B8C-83A1-F6EECF244321}">
                <p14:modId xmlns:p14="http://schemas.microsoft.com/office/powerpoint/2010/main" val="2257648868"/>
              </p:ext>
            </p:extLst>
          </p:nvPr>
        </p:nvGraphicFramePr>
        <p:xfrm>
          <a:off x="3489820" y="2986481"/>
          <a:ext cx="4999839" cy="1812020"/>
        </p:xfrm>
        <a:graphic>
          <a:graphicData uri="http://schemas.openxmlformats.org/drawingml/2006/table">
            <a:tbl>
              <a:tblPr/>
              <a:tblGrid>
                <a:gridCol w="4079964">
                  <a:extLst>
                    <a:ext uri="{9D8B030D-6E8A-4147-A177-3AD203B41FA5}">
                      <a16:colId xmlns:a16="http://schemas.microsoft.com/office/drawing/2014/main" val="2450891030"/>
                    </a:ext>
                  </a:extLst>
                </a:gridCol>
                <a:gridCol w="919875">
                  <a:extLst>
                    <a:ext uri="{9D8B030D-6E8A-4147-A177-3AD203B41FA5}">
                      <a16:colId xmlns:a16="http://schemas.microsoft.com/office/drawing/2014/main" val="486439645"/>
                    </a:ext>
                  </a:extLst>
                </a:gridCol>
              </a:tblGrid>
              <a:tr h="258860">
                <a:tc>
                  <a:txBody>
                    <a:bodyPr/>
                    <a:lstStyle/>
                    <a:p>
                      <a:pPr algn="l" fontAlgn="b"/>
                      <a:r>
                        <a:rPr lang="en-GB" sz="1100" b="1" i="0" u="none" strike="noStrike">
                          <a:solidFill>
                            <a:srgbClr val="FFFFFF"/>
                          </a:solidFill>
                          <a:effectLst/>
                          <a:latin typeface="Calibri" panose="020F0502020204030204" pitchFamily="34" charset="0"/>
                        </a:rPr>
                        <a:t>Promotion and Marketing Materials (budget 60 kEUR)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tc>
                  <a:txBody>
                    <a:bodyPr/>
                    <a:lstStyle/>
                    <a:p>
                      <a:pPr algn="l" fontAlgn="b"/>
                      <a:r>
                        <a:rPr lang="en-GB" sz="1100" b="1" i="0" u="none" strike="noStrike" dirty="0" err="1">
                          <a:solidFill>
                            <a:srgbClr val="FFFFFF"/>
                          </a:solidFill>
                          <a:effectLst/>
                          <a:latin typeface="Calibri" panose="020F0502020204030204" pitchFamily="34" charset="0"/>
                        </a:rPr>
                        <a:t>kEUR</a:t>
                      </a:r>
                      <a:endParaRPr lang="en-GB" sz="1100" b="1" i="0" u="none" strike="noStrike" dirty="0">
                        <a:solidFill>
                          <a:srgbClr val="FFFFFF"/>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0000"/>
                    </a:solidFill>
                  </a:tcPr>
                </a:tc>
                <a:extLst>
                  <a:ext uri="{0D108BD9-81ED-4DB2-BD59-A6C34878D82A}">
                    <a16:rowId xmlns:a16="http://schemas.microsoft.com/office/drawing/2014/main" val="3113685906"/>
                  </a:ext>
                </a:extLst>
              </a:tr>
              <a:tr h="258860">
                <a:tc>
                  <a:txBody>
                    <a:bodyPr/>
                    <a:lstStyle/>
                    <a:p>
                      <a:pPr algn="l" fontAlgn="b"/>
                      <a:r>
                        <a:rPr lang="en-GB" sz="1100" b="0" i="0" u="none" strike="noStrike">
                          <a:solidFill>
                            <a:srgbClr val="000000"/>
                          </a:solidFill>
                          <a:effectLst/>
                          <a:latin typeface="Calibri" panose="020F0502020204030204" pitchFamily="34" charset="0"/>
                        </a:rPr>
                        <a:t>3GPP Branded promotional materials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8,588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3735659413"/>
                  </a:ext>
                </a:extLst>
              </a:tr>
              <a:tr h="258860">
                <a:tc>
                  <a:txBody>
                    <a:bodyPr/>
                    <a:lstStyle/>
                    <a:p>
                      <a:pPr algn="l" fontAlgn="b"/>
                      <a:r>
                        <a:rPr lang="en-GB" sz="1100" b="0" i="0" u="none" strike="noStrike">
                          <a:solidFill>
                            <a:srgbClr val="000000"/>
                          </a:solidFill>
                          <a:effectLst/>
                          <a:latin typeface="Calibri" panose="020F0502020204030204" pitchFamily="34" charset="0"/>
                        </a:rPr>
                        <a:t>Printing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2,480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562101039"/>
                  </a:ext>
                </a:extLst>
              </a:tr>
              <a:tr h="258860">
                <a:tc>
                  <a:txBody>
                    <a:bodyPr/>
                    <a:lstStyle/>
                    <a:p>
                      <a:pPr algn="l" fontAlgn="b"/>
                      <a:r>
                        <a:rPr lang="en-GB" sz="1100" b="0" i="0" u="none" strike="noStrike">
                          <a:solidFill>
                            <a:srgbClr val="000000"/>
                          </a:solidFill>
                          <a:effectLst/>
                          <a:latin typeface="Calibri" panose="020F0502020204030204" pitchFamily="34" charset="0"/>
                        </a:rPr>
                        <a:t>Videos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4,452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683071253"/>
                  </a:ext>
                </a:extLst>
              </a:tr>
              <a:tr h="258860">
                <a:tc>
                  <a:txBody>
                    <a:bodyPr/>
                    <a:lstStyle/>
                    <a:p>
                      <a:pPr algn="l" fontAlgn="b"/>
                      <a:r>
                        <a:rPr lang="en-GB" sz="1100" b="0" i="0" u="none" strike="noStrike">
                          <a:solidFill>
                            <a:srgbClr val="000000"/>
                          </a:solidFill>
                          <a:effectLst/>
                          <a:latin typeface="Calibri" panose="020F0502020204030204" pitchFamily="34" charset="0"/>
                        </a:rPr>
                        <a:t>Web (webinars and banners)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9,866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474989439"/>
                  </a:ext>
                </a:extLst>
              </a:tr>
              <a:tr h="258860">
                <a:tc>
                  <a:txBody>
                    <a:bodyPr/>
                    <a:lstStyle/>
                    <a:p>
                      <a:pPr algn="l" fontAlgn="b"/>
                      <a:r>
                        <a:rPr lang="en-GB" sz="1100" b="0" i="0" u="none" strike="noStrike">
                          <a:solidFill>
                            <a:srgbClr val="000000"/>
                          </a:solidFill>
                          <a:effectLst/>
                          <a:latin typeface="Calibri" panose="020F0502020204030204" pitchFamily="34" charset="0"/>
                        </a:rPr>
                        <a:t>Miscellaneous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5,810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846143478"/>
                  </a:ext>
                </a:extLst>
              </a:tr>
              <a:tr h="258860">
                <a:tc>
                  <a:txBody>
                    <a:bodyPr/>
                    <a:lstStyle/>
                    <a:p>
                      <a:pPr algn="l" fontAlgn="b"/>
                      <a:r>
                        <a:rPr lang="en-GB" sz="1100" b="1" i="0" u="none" strike="noStrike" dirty="0">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1" i="0" u="none" strike="noStrike" dirty="0">
                          <a:solidFill>
                            <a:srgbClr val="000000"/>
                          </a:solidFill>
                          <a:effectLst/>
                          <a:latin typeface="Calibri" panose="020F0502020204030204" pitchFamily="34" charset="0"/>
                        </a:rPr>
                        <a:t>31,196</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840188999"/>
                  </a:ext>
                </a:extLst>
              </a:tr>
            </a:tbl>
          </a:graphicData>
        </a:graphic>
      </p:graphicFrame>
      <p:sp>
        <p:nvSpPr>
          <p:cNvPr id="5" name="Slide Number Placeholder 3">
            <a:extLst>
              <a:ext uri="{FF2B5EF4-FFF2-40B4-BE49-F238E27FC236}">
                <a16:creationId xmlns:a16="http://schemas.microsoft.com/office/drawing/2014/main" id="{E4E5E1D1-CB92-4F01-A926-61394D4782E4}"/>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11</a:t>
            </a:fld>
            <a:endParaRPr lang="en-GB" altLang="en-US" sz="1100" b="1" dirty="0"/>
          </a:p>
        </p:txBody>
      </p:sp>
    </p:spTree>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dirty="0">
                <a:solidFill>
                  <a:srgbClr val="FF3300"/>
                </a:solidFill>
              </a:rPr>
              <a:t>Training</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8" name="Subtitle 6"/>
          <p:cNvSpPr txBox="1">
            <a:spLocks/>
          </p:cNvSpPr>
          <p:nvPr/>
        </p:nvSpPr>
        <p:spPr bwMode="auto">
          <a:xfrm>
            <a:off x="1087395" y="1181102"/>
            <a:ext cx="9197508"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endParaRPr lang="en-GB" sz="1800" kern="0" dirty="0">
              <a:latin typeface="+mn-lt"/>
            </a:endParaRPr>
          </a:p>
          <a:p>
            <a:pPr marL="800100" lvl="1" indent="-342900">
              <a:spcBef>
                <a:spcPct val="20000"/>
              </a:spcBef>
              <a:buFont typeface="Arial" pitchFamily="34" charset="0"/>
              <a:buChar char="•"/>
              <a:defRPr/>
            </a:pPr>
            <a:r>
              <a:rPr lang="en-GB" sz="1800" kern="0" dirty="0">
                <a:latin typeface="+mn-lt"/>
              </a:rPr>
              <a:t>During 2019 it was discovered that a 2018 invoice from our supplier had been duplicated.  This has been corrected in the invoicing for 2019  </a:t>
            </a:r>
          </a:p>
          <a:p>
            <a:pPr marL="800100" lvl="1" indent="-342900">
              <a:spcBef>
                <a:spcPct val="20000"/>
              </a:spcBef>
              <a:buFont typeface="Arial" pitchFamily="34" charset="0"/>
              <a:buChar char="•"/>
              <a:defRPr/>
            </a:pPr>
            <a:r>
              <a:rPr lang="en-GB" sz="1800" kern="0" dirty="0">
                <a:latin typeface="+mn-lt"/>
              </a:rPr>
              <a:t>Invoices for training costs for 2019 (anti-trust training sessions) therefore amounted to 2,290 </a:t>
            </a:r>
            <a:r>
              <a:rPr lang="en-GB" sz="1800" kern="0" dirty="0" err="1">
                <a:latin typeface="+mn-lt"/>
              </a:rPr>
              <a:t>kEUR</a:t>
            </a:r>
            <a:r>
              <a:rPr lang="en-GB" sz="1800" kern="0" dirty="0">
                <a:latin typeface="+mn-lt"/>
              </a:rPr>
              <a:t>  from an annual budget of 20 </a:t>
            </a:r>
            <a:r>
              <a:rPr lang="en-GB" sz="1800" kern="0" dirty="0" err="1">
                <a:latin typeface="+mn-lt"/>
              </a:rPr>
              <a:t>kEUR</a:t>
            </a:r>
            <a:r>
              <a:rPr lang="en-GB" sz="1800" kern="0" dirty="0">
                <a:latin typeface="+mn-lt"/>
              </a:rPr>
              <a:t>.  </a:t>
            </a: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5" name="Slide Number Placeholder 3">
            <a:extLst>
              <a:ext uri="{FF2B5EF4-FFF2-40B4-BE49-F238E27FC236}">
                <a16:creationId xmlns:a16="http://schemas.microsoft.com/office/drawing/2014/main" id="{B033D3D0-B97F-43E0-BE43-6CD893E55EB9}"/>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12</a:t>
            </a:fld>
            <a:endParaRPr lang="en-GB" altLang="en-US" sz="1100" b="1" dirty="0"/>
          </a:p>
        </p:txBody>
      </p:sp>
    </p:spTree>
    <p:extLst>
      <p:ext uri="{BB962C8B-B14F-4D97-AF65-F5344CB8AC3E}">
        <p14:creationId xmlns:p14="http://schemas.microsoft.com/office/powerpoint/2010/main" val="3068723993"/>
      </p:ext>
    </p:extLst>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1524000" y="133350"/>
            <a:ext cx="8229600" cy="1143000"/>
          </a:xfrm>
          <a:noFill/>
        </p:spPr>
        <p:txBody>
          <a:bodyPr/>
          <a:lstStyle/>
          <a:p>
            <a:r>
              <a:rPr lang="en-US" altLang="en-US" sz="2400" b="1">
                <a:solidFill>
                  <a:srgbClr val="FF3300"/>
                </a:solidFill>
              </a:rPr>
              <a:t>Overheads</a:t>
            </a:r>
          </a:p>
        </p:txBody>
      </p:sp>
      <p:sp>
        <p:nvSpPr>
          <p:cNvPr id="25603" name="Rectangle 5"/>
          <p:cNvSpPr>
            <a:spLocks noChangeArrowheads="1"/>
          </p:cNvSpPr>
          <p:nvPr/>
        </p:nvSpPr>
        <p:spPr bwMode="auto">
          <a:xfrm>
            <a:off x="1524001" y="-2232"/>
            <a:ext cx="93487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marL="342900" indent="-342900">
              <a:tabLst>
                <a:tab pos="900113" algn="l"/>
              </a:tabLst>
              <a:defRPr sz="1000">
                <a:solidFill>
                  <a:schemeClr val="tx1"/>
                </a:solidFill>
                <a:latin typeface="Arial" panose="020B0604020202020204" pitchFamily="34" charset="0"/>
              </a:defRPr>
            </a:lvl1pPr>
            <a:lvl2pPr marL="742950" indent="-742950">
              <a:tabLst>
                <a:tab pos="900113" algn="l"/>
              </a:tabLst>
              <a:defRPr sz="1000">
                <a:solidFill>
                  <a:schemeClr val="tx1"/>
                </a:solidFill>
                <a:latin typeface="Arial" panose="020B0604020202020204" pitchFamily="34" charset="0"/>
              </a:defRPr>
            </a:lvl2pPr>
            <a:lvl3pPr marL="1143000" indent="-228600">
              <a:tabLst>
                <a:tab pos="900113" algn="l"/>
              </a:tabLst>
              <a:defRPr sz="1000">
                <a:solidFill>
                  <a:schemeClr val="tx1"/>
                </a:solidFill>
                <a:latin typeface="Arial" panose="020B0604020202020204" pitchFamily="34" charset="0"/>
              </a:defRPr>
            </a:lvl3pPr>
            <a:lvl4pPr marL="1600200" indent="-228600">
              <a:tabLst>
                <a:tab pos="900113" algn="l"/>
              </a:tabLst>
              <a:defRPr sz="1000">
                <a:solidFill>
                  <a:schemeClr val="tx1"/>
                </a:solidFill>
                <a:latin typeface="Arial" panose="020B0604020202020204" pitchFamily="34" charset="0"/>
              </a:defRPr>
            </a:lvl4pPr>
            <a:lvl5pPr marL="2057400" indent="-228600">
              <a:tabLst>
                <a:tab pos="900113" algn="l"/>
              </a:tabLst>
              <a:defRPr sz="1000">
                <a:solidFill>
                  <a:schemeClr val="tx1"/>
                </a:solidFill>
                <a:latin typeface="Arial" panose="020B0604020202020204" pitchFamily="34" charset="0"/>
              </a:defRPr>
            </a:lvl5pPr>
            <a:lvl6pPr marL="25146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6pPr>
            <a:lvl7pPr marL="29718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7pPr>
            <a:lvl8pPr marL="34290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8pPr>
            <a:lvl9pPr marL="3886200" indent="-228600" eaLnBrk="0" fontAlgn="base" hangingPunct="0">
              <a:spcBef>
                <a:spcPct val="0"/>
              </a:spcBef>
              <a:spcAft>
                <a:spcPct val="0"/>
              </a:spcAft>
              <a:tabLst>
                <a:tab pos="900113" algn="l"/>
              </a:tabLst>
              <a:defRPr sz="1000">
                <a:solidFill>
                  <a:schemeClr val="tx1"/>
                </a:solidFill>
                <a:latin typeface="Arial" panose="020B0604020202020204" pitchFamily="34" charset="0"/>
              </a:defRPr>
            </a:lvl9pPr>
          </a:lstStyle>
          <a:p>
            <a:pPr lvl="1">
              <a:spcBef>
                <a:spcPct val="20000"/>
              </a:spcBef>
              <a:buClr>
                <a:srgbClr val="C00000"/>
              </a:buClr>
              <a:buFont typeface="Arial" panose="020B0604020202020204" pitchFamily="34" charset="0"/>
              <a:buChar char="•"/>
            </a:pPr>
            <a:endParaRPr lang="en-US" altLang="en-US" sz="2400">
              <a:latin typeface="Calibri" panose="020F0502020204030204" pitchFamily="34" charset="0"/>
            </a:endParaRPr>
          </a:p>
        </p:txBody>
      </p:sp>
      <p:sp>
        <p:nvSpPr>
          <p:cNvPr id="8"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Overheads for 2019 amount to 1412,678 </a:t>
            </a:r>
            <a:r>
              <a:rPr lang="en-GB" sz="1800" kern="0" dirty="0" err="1">
                <a:latin typeface="+mn-lt"/>
              </a:rPr>
              <a:t>kEUR</a:t>
            </a:r>
            <a:r>
              <a:rPr lang="en-GB" sz="1800" kern="0" dirty="0">
                <a:latin typeface="+mn-lt"/>
              </a:rPr>
              <a:t> from an annual budget of 1450 </a:t>
            </a:r>
            <a:r>
              <a:rPr lang="en-GB" sz="1800" kern="0" dirty="0" err="1">
                <a:latin typeface="+mn-lt"/>
              </a:rPr>
              <a:t>kEUR</a:t>
            </a:r>
            <a:r>
              <a:rPr lang="en-GB" sz="1800" kern="0" dirty="0">
                <a:latin typeface="+mn-lt"/>
              </a:rPr>
              <a:t>.  The calculation for this amount is given below (all figures in </a:t>
            </a:r>
            <a:r>
              <a:rPr lang="en-GB" sz="1800" kern="0" dirty="0" err="1">
                <a:latin typeface="+mn-lt"/>
              </a:rPr>
              <a:t>kEUR</a:t>
            </a:r>
            <a:r>
              <a:rPr lang="en-GB" sz="1800" kern="0" dirty="0">
                <a:latin typeface="+mn-lt"/>
              </a:rPr>
              <a:t>).</a:t>
            </a: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graphicFrame>
        <p:nvGraphicFramePr>
          <p:cNvPr id="2" name="Table 1">
            <a:extLst>
              <a:ext uri="{FF2B5EF4-FFF2-40B4-BE49-F238E27FC236}">
                <a16:creationId xmlns:a16="http://schemas.microsoft.com/office/drawing/2014/main" id="{A9D1EC88-CEF4-4CC7-A471-21472541D83F}"/>
              </a:ext>
            </a:extLst>
          </p:cNvPr>
          <p:cNvGraphicFramePr>
            <a:graphicFrameLocks noGrp="1"/>
          </p:cNvGraphicFramePr>
          <p:nvPr>
            <p:extLst>
              <p:ext uri="{D42A27DB-BD31-4B8C-83A1-F6EECF244321}">
                <p14:modId xmlns:p14="http://schemas.microsoft.com/office/powerpoint/2010/main" val="744806894"/>
              </p:ext>
            </p:extLst>
          </p:nvPr>
        </p:nvGraphicFramePr>
        <p:xfrm>
          <a:off x="2004969" y="2449585"/>
          <a:ext cx="7119822" cy="2143845"/>
        </p:xfrm>
        <a:graphic>
          <a:graphicData uri="http://schemas.openxmlformats.org/drawingml/2006/table">
            <a:tbl>
              <a:tblPr>
                <a:tableStyleId>{5C22544A-7EE6-4342-B048-85BDC9FD1C3A}</a:tableStyleId>
              </a:tblPr>
              <a:tblGrid>
                <a:gridCol w="5786185">
                  <a:extLst>
                    <a:ext uri="{9D8B030D-6E8A-4147-A177-3AD203B41FA5}">
                      <a16:colId xmlns:a16="http://schemas.microsoft.com/office/drawing/2014/main" val="3146421291"/>
                    </a:ext>
                  </a:extLst>
                </a:gridCol>
                <a:gridCol w="1333637">
                  <a:extLst>
                    <a:ext uri="{9D8B030D-6E8A-4147-A177-3AD203B41FA5}">
                      <a16:colId xmlns:a16="http://schemas.microsoft.com/office/drawing/2014/main" val="2449582428"/>
                    </a:ext>
                  </a:extLst>
                </a:gridCol>
              </a:tblGrid>
              <a:tr h="239772">
                <a:tc>
                  <a:txBody>
                    <a:bodyPr/>
                    <a:lstStyle/>
                    <a:p>
                      <a:pPr algn="l">
                        <a:spcAft>
                          <a:spcPts val="0"/>
                        </a:spcAft>
                        <a:tabLst>
                          <a:tab pos="900430" algn="l"/>
                          <a:tab pos="2970530" algn="l"/>
                          <a:tab pos="3780790" algn="l"/>
                          <a:tab pos="4500880" algn="l"/>
                          <a:tab pos="457200" algn="l"/>
                        </a:tabLst>
                      </a:pPr>
                      <a:r>
                        <a:rPr lang="en-GB" sz="1400">
                          <a:effectLst/>
                        </a:rPr>
                        <a:t>MCC staff costs in support of 3GPP</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2243</a:t>
                      </a:r>
                      <a:r>
                        <a:rPr lang="en-AU" sz="1400" dirty="0">
                          <a:effectLst/>
                        </a:rPr>
                        <a:t>,745</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1847141953"/>
                  </a:ext>
                </a:extLst>
              </a:tr>
              <a:tr h="239772">
                <a:tc>
                  <a:txBody>
                    <a:bodyPr/>
                    <a:lstStyle/>
                    <a:p>
                      <a:pPr algn="l">
                        <a:spcAft>
                          <a:spcPts val="0"/>
                        </a:spcAft>
                        <a:tabLst>
                          <a:tab pos="900430" algn="l"/>
                          <a:tab pos="2970530" algn="l"/>
                          <a:tab pos="3780790" algn="l"/>
                          <a:tab pos="4500880" algn="l"/>
                          <a:tab pos="457200" algn="l"/>
                        </a:tabLst>
                      </a:pPr>
                      <a:r>
                        <a:rPr lang="en-GB" sz="1400">
                          <a:effectLst/>
                        </a:rPr>
                        <a:t>Testing staff</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a:t>
                      </a:r>
                      <a:r>
                        <a:rPr lang="en-AU" sz="1400" dirty="0">
                          <a:effectLst/>
                        </a:rPr>
                        <a:t>139,448</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907944970"/>
                  </a:ext>
                </a:extLst>
              </a:tr>
              <a:tr h="239772">
                <a:tc>
                  <a:txBody>
                    <a:bodyPr/>
                    <a:lstStyle/>
                    <a:p>
                      <a:pPr algn="l">
                        <a:spcAft>
                          <a:spcPts val="0"/>
                        </a:spcAft>
                        <a:tabLst>
                          <a:tab pos="900430" algn="l"/>
                          <a:tab pos="2970530" algn="l"/>
                          <a:tab pos="3780790" algn="l"/>
                          <a:tab pos="4500880" algn="l"/>
                          <a:tab pos="457200" algn="l"/>
                        </a:tabLst>
                      </a:pPr>
                      <a:r>
                        <a:rPr lang="en-GB" sz="1400" dirty="0">
                          <a:effectLst/>
                        </a:rPr>
                        <a:t>3GPP contractors for MCC support (237,600 + 136,200 + 28,375 (CCSA)) </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402</a:t>
                      </a:r>
                      <a:r>
                        <a:rPr lang="en-AU" sz="1400" dirty="0">
                          <a:effectLst/>
                        </a:rPr>
                        <a:t>,175</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456096510"/>
                  </a:ext>
                </a:extLst>
              </a:tr>
              <a:tr h="239772">
                <a:tc>
                  <a:txBody>
                    <a:bodyPr/>
                    <a:lstStyle/>
                    <a:p>
                      <a:pPr algn="l">
                        <a:spcAft>
                          <a:spcPts val="0"/>
                        </a:spcAft>
                        <a:tabLst>
                          <a:tab pos="900430" algn="l"/>
                          <a:tab pos="2970530" algn="l"/>
                          <a:tab pos="3780790" algn="l"/>
                          <a:tab pos="4500880" algn="l"/>
                          <a:tab pos="457200" algn="l"/>
                        </a:tabLst>
                      </a:pPr>
                      <a:r>
                        <a:rPr lang="en-GB" sz="1400">
                          <a:effectLst/>
                        </a:rPr>
                        <a:t>IT Support</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19</a:t>
                      </a:r>
                      <a:r>
                        <a:rPr lang="en-AU" sz="1400" dirty="0">
                          <a:effectLst/>
                        </a:rPr>
                        <a:t>,684</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3453402131"/>
                  </a:ext>
                </a:extLst>
              </a:tr>
              <a:tr h="239772">
                <a:tc>
                  <a:txBody>
                    <a:bodyPr/>
                    <a:lstStyle/>
                    <a:p>
                      <a:pPr algn="l">
                        <a:spcAft>
                          <a:spcPts val="0"/>
                        </a:spcAft>
                        <a:tabLst>
                          <a:tab pos="900430" algn="l"/>
                          <a:tab pos="2970530" algn="l"/>
                          <a:tab pos="3780790" algn="l"/>
                          <a:tab pos="4500880" algn="l"/>
                          <a:tab pos="457200" algn="l"/>
                        </a:tabLst>
                      </a:pPr>
                      <a:r>
                        <a:rPr lang="en-GB" sz="1400">
                          <a:effectLst/>
                        </a:rPr>
                        <a:t>3GPP contractors for Specific Task 160 (excl 160V and 160P)</a:t>
                      </a:r>
                      <a:endParaRPr lang="en-GB" sz="140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817,200</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2737149910"/>
                  </a:ext>
                </a:extLst>
              </a:tr>
              <a:tr h="239772">
                <a:tc>
                  <a:txBody>
                    <a:bodyPr/>
                    <a:lstStyle/>
                    <a:p>
                      <a:pPr algn="l">
                        <a:spcAft>
                          <a:spcPts val="0"/>
                        </a:spcAft>
                        <a:tabLst>
                          <a:tab pos="900430" algn="l"/>
                          <a:tab pos="2970530" algn="l"/>
                          <a:tab pos="3780790" algn="l"/>
                          <a:tab pos="4500880" algn="l"/>
                          <a:tab pos="457200" algn="l"/>
                        </a:tabLst>
                      </a:pPr>
                      <a:r>
                        <a:rPr lang="en-GB" sz="1400" dirty="0">
                          <a:effectLst/>
                        </a:rPr>
                        <a:t>TOTAL Workforce</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3622,216</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236144028"/>
                  </a:ext>
                </a:extLst>
              </a:tr>
              <a:tr h="253877">
                <a:tc>
                  <a:txBody>
                    <a:bodyPr/>
                    <a:lstStyle/>
                    <a:p>
                      <a:pPr algn="l">
                        <a:spcAft>
                          <a:spcPts val="0"/>
                        </a:spcAft>
                        <a:tabLst>
                          <a:tab pos="900430" algn="l"/>
                          <a:tab pos="2970530" algn="l"/>
                          <a:tab pos="3780790" algn="l"/>
                          <a:tab pos="4500880" algn="l"/>
                          <a:tab pos="457200" algn="l"/>
                        </a:tabLst>
                      </a:pPr>
                      <a:r>
                        <a:rPr lang="en-GB" sz="1000" dirty="0">
                          <a:effectLst/>
                        </a:rPr>
                        <a:t> </a:t>
                      </a:r>
                      <a:endParaRPr lang="en-GB" sz="10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3714687636"/>
                  </a:ext>
                </a:extLst>
              </a:tr>
              <a:tr h="451336">
                <a:tc>
                  <a:txBody>
                    <a:bodyPr/>
                    <a:lstStyle/>
                    <a:p>
                      <a:pPr algn="l">
                        <a:spcAft>
                          <a:spcPts val="0"/>
                        </a:spcAft>
                        <a:tabLst>
                          <a:tab pos="900430" algn="l"/>
                          <a:tab pos="2970530" algn="l"/>
                          <a:tab pos="3780790" algn="l"/>
                          <a:tab pos="4500880" algn="l"/>
                          <a:tab pos="457200" algn="l"/>
                        </a:tabLst>
                      </a:pPr>
                      <a:r>
                        <a:rPr lang="en-GB" sz="1400" dirty="0">
                          <a:effectLst/>
                        </a:rPr>
                        <a:t>Overhead: 39%*Workforce expenditure</a:t>
                      </a:r>
                    </a:p>
                    <a:p>
                      <a:pPr algn="l">
                        <a:spcAft>
                          <a:spcPts val="0"/>
                        </a:spcAft>
                        <a:tabLst>
                          <a:tab pos="900430" algn="l"/>
                          <a:tab pos="2970530" algn="l"/>
                          <a:tab pos="3780790" algn="l"/>
                          <a:tab pos="4500880" algn="l"/>
                          <a:tab pos="457200" algn="l"/>
                        </a:tabLst>
                      </a:pPr>
                      <a:r>
                        <a:rPr lang="en-GB" sz="1400" dirty="0">
                          <a:effectLst/>
                        </a:rPr>
                        <a:t>(figure based on ETSI overhead calculation)</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tc>
                  <a:txBody>
                    <a:bodyPr/>
                    <a:lstStyle/>
                    <a:p>
                      <a:pPr algn="l">
                        <a:spcAft>
                          <a:spcPts val="0"/>
                        </a:spcAft>
                        <a:tabLst>
                          <a:tab pos="900430" algn="l"/>
                          <a:tab pos="2970530" algn="l"/>
                          <a:tab pos="3780790" algn="l"/>
                          <a:tab pos="4500880" algn="l"/>
                          <a:tab pos="457200" algn="l"/>
                        </a:tabLst>
                      </a:pPr>
                      <a:r>
                        <a:rPr lang="en-GB" sz="1400" dirty="0">
                          <a:effectLst/>
                        </a:rPr>
                        <a:t>   1412,678</a:t>
                      </a:r>
                      <a:endParaRPr lang="en-GB" sz="1400" dirty="0">
                        <a:effectLst/>
                        <a:latin typeface="Arial" panose="020B0604020202020204" pitchFamily="34" charset="0"/>
                        <a:ea typeface="MS Mincho" panose="02020609040205080304" pitchFamily="49" charset="-128"/>
                        <a:cs typeface="Times New Roman" panose="02020603050405020304" pitchFamily="18" charset="0"/>
                      </a:endParaRPr>
                    </a:p>
                  </a:txBody>
                  <a:tcPr marL="68580" marR="68580" marT="0" marB="0" anchor="b">
                    <a:noFill/>
                  </a:tcPr>
                </a:tc>
                <a:extLst>
                  <a:ext uri="{0D108BD9-81ED-4DB2-BD59-A6C34878D82A}">
                    <a16:rowId xmlns:a16="http://schemas.microsoft.com/office/drawing/2014/main" val="3991408357"/>
                  </a:ext>
                </a:extLst>
              </a:tr>
            </a:tbl>
          </a:graphicData>
        </a:graphic>
      </p:graphicFrame>
      <p:sp>
        <p:nvSpPr>
          <p:cNvPr id="6" name="Slide Number Placeholder 3">
            <a:extLst>
              <a:ext uri="{FF2B5EF4-FFF2-40B4-BE49-F238E27FC236}">
                <a16:creationId xmlns:a16="http://schemas.microsoft.com/office/drawing/2014/main" id="{7601871F-4731-4AA6-9DBD-CA88F006A9E4}"/>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13</a:t>
            </a:fld>
            <a:endParaRPr lang="en-GB" altLang="en-US" sz="1100" b="1" dirty="0"/>
          </a:p>
        </p:txBody>
      </p:sp>
    </p:spTree>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1524000" y="171450"/>
            <a:ext cx="8229600" cy="1143000"/>
          </a:xfrm>
          <a:noFill/>
        </p:spPr>
        <p:txBody>
          <a:bodyPr/>
          <a:lstStyle/>
          <a:p>
            <a:r>
              <a:rPr lang="en-US" altLang="en-US" sz="2400" b="1">
                <a:solidFill>
                  <a:srgbClr val="FF3300"/>
                </a:solidFill>
              </a:rPr>
              <a:t>Contingency</a:t>
            </a:r>
          </a:p>
        </p:txBody>
      </p:sp>
      <p:sp>
        <p:nvSpPr>
          <p:cNvPr id="5" name="Subtitle 6"/>
          <p:cNvSpPr txBox="1">
            <a:spLocks/>
          </p:cNvSpPr>
          <p:nvPr/>
        </p:nvSpPr>
        <p:spPr bwMode="auto">
          <a:xfrm>
            <a:off x="1046206" y="1400175"/>
            <a:ext cx="9007434" cy="630238"/>
          </a:xfrm>
          <a:prstGeom prst="rect">
            <a:avLst/>
          </a:prstGeom>
          <a:noFill/>
          <a:ln w="9525">
            <a:noFill/>
            <a:miter lim="800000"/>
            <a:headEnd/>
            <a:tailEnd/>
          </a:ln>
        </p:spPr>
        <p:txBody>
          <a:bodyPr/>
          <a:lstStyle/>
          <a:p>
            <a:pPr marL="342900" indent="-342900">
              <a:spcBef>
                <a:spcPct val="20000"/>
              </a:spcBef>
              <a:buBlip>
                <a:blip r:embed="rId2"/>
              </a:buBlip>
              <a:defRPr/>
            </a:pPr>
            <a:r>
              <a:rPr lang="en-GB" sz="1800" kern="0" dirty="0">
                <a:latin typeface="+mn-lt"/>
              </a:rPr>
              <a:t>A contingency of 150 </a:t>
            </a:r>
            <a:r>
              <a:rPr lang="en-GB" sz="1800" kern="0" dirty="0" err="1">
                <a:latin typeface="+mn-lt"/>
              </a:rPr>
              <a:t>kEUR</a:t>
            </a:r>
            <a:r>
              <a:rPr lang="en-GB" sz="1800" kern="0" dirty="0">
                <a:latin typeface="+mn-lt"/>
              </a:rPr>
              <a:t> had been set aside for 2019. </a:t>
            </a:r>
          </a:p>
          <a:p>
            <a:pPr marL="342900" indent="-342900">
              <a:spcBef>
                <a:spcPct val="20000"/>
              </a:spcBef>
              <a:buBlip>
                <a:blip r:embed="rId2"/>
              </a:buBlip>
              <a:defRPr/>
            </a:pPr>
            <a:r>
              <a:rPr lang="en-GB" sz="1800" kern="0" dirty="0">
                <a:latin typeface="+mn-lt"/>
              </a:rPr>
              <a:t>The only expenditure under this budget line is 538 EUR for the non-remunerated contractor’s immigration and work permit fees.</a:t>
            </a:r>
            <a:endParaRPr lang="en-GB" sz="1200" kern="0" dirty="0">
              <a:latin typeface="Arial" charset="0"/>
            </a:endParaRPr>
          </a:p>
          <a:p>
            <a:pPr marL="342900" indent="-342900" algn="ctr">
              <a:spcBef>
                <a:spcPct val="20000"/>
              </a:spcBef>
              <a:defRPr/>
            </a:pPr>
            <a:endParaRPr lang="en-GB" altLang="en-US" sz="2000" b="1" dirty="0">
              <a:solidFill>
                <a:srgbClr val="FF3300"/>
              </a:solidFill>
            </a:endParaRPr>
          </a:p>
          <a:p>
            <a:pPr marL="342900" indent="-342900" algn="ctr">
              <a:spcBef>
                <a:spcPct val="20000"/>
              </a:spcBef>
              <a:defRPr/>
            </a:pPr>
            <a:endParaRPr lang="en-GB" altLang="en-US" sz="2000" b="1" dirty="0">
              <a:solidFill>
                <a:srgbClr val="FF3300"/>
              </a:solidFill>
            </a:endParaRPr>
          </a:p>
          <a:p>
            <a:pPr marL="342900" indent="-342900">
              <a:spcBef>
                <a:spcPct val="20000"/>
              </a:spcBef>
              <a:defRPr/>
            </a:pPr>
            <a:endParaRPr lang="en-GB" sz="1200" kern="0" dirty="0">
              <a:latin typeface="+mn-lt"/>
            </a:endParaRPr>
          </a:p>
          <a:p>
            <a:pPr marL="342900" indent="-342900">
              <a:spcBef>
                <a:spcPct val="20000"/>
              </a:spcBef>
              <a:defRPr/>
            </a:pPr>
            <a:endParaRPr lang="en-GB" sz="1200" kern="0" dirty="0">
              <a:latin typeface="+mn-lt"/>
            </a:endParaRPr>
          </a:p>
          <a:p>
            <a:pPr>
              <a:spcBef>
                <a:spcPct val="20000"/>
              </a:spcBef>
              <a:defRPr/>
            </a:pPr>
            <a:endParaRPr lang="en-GB" sz="2400" kern="0" dirty="0">
              <a:latin typeface="+mn-lt"/>
            </a:endParaRPr>
          </a:p>
          <a:p>
            <a:pPr marL="342900" indent="-342900">
              <a:spcBef>
                <a:spcPct val="20000"/>
              </a:spcBef>
              <a:defRPr/>
            </a:pPr>
            <a:r>
              <a:rPr lang="en-GB" sz="2000" kern="0" dirty="0">
                <a:latin typeface="+mn-lt"/>
              </a:rPr>
              <a:t>	</a:t>
            </a:r>
            <a:br>
              <a:rPr lang="en-GB" sz="1200" kern="0" dirty="0">
                <a:latin typeface="+mn-lt"/>
              </a:rPr>
            </a:br>
            <a:endParaRPr lang="en-GB" sz="1200" kern="0" dirty="0">
              <a:latin typeface="+mn-lt"/>
            </a:endParaRPr>
          </a:p>
        </p:txBody>
      </p:sp>
      <p:sp>
        <p:nvSpPr>
          <p:cNvPr id="4" name="Slide Number Placeholder 3">
            <a:extLst>
              <a:ext uri="{FF2B5EF4-FFF2-40B4-BE49-F238E27FC236}">
                <a16:creationId xmlns:a16="http://schemas.microsoft.com/office/drawing/2014/main" id="{02797647-2A2A-4E8E-97FF-277465592EF9}"/>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14</a:t>
            </a:fld>
            <a:endParaRPr lang="en-GB" altLang="en-US" sz="1100" b="1" dirty="0"/>
          </a:p>
        </p:txBody>
      </p:sp>
    </p:spTree>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2"/>
          <p:cNvSpPr>
            <a:spLocks noChangeArrowheads="1"/>
          </p:cNvSpPr>
          <p:nvPr/>
        </p:nvSpPr>
        <p:spPr bwMode="auto">
          <a:xfrm>
            <a:off x="1919288" y="457200"/>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3077"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3GPP Income from Partners</a:t>
            </a:r>
          </a:p>
        </p:txBody>
      </p:sp>
      <p:sp>
        <p:nvSpPr>
          <p:cNvPr id="5" name="Rectangle 3"/>
          <p:cNvSpPr txBox="1">
            <a:spLocks/>
          </p:cNvSpPr>
          <p:nvPr/>
        </p:nvSpPr>
        <p:spPr>
          <a:xfrm>
            <a:off x="686759" y="932822"/>
            <a:ext cx="9240986" cy="4924425"/>
          </a:xfrm>
          <a:prstGeom prst="rect">
            <a:avLst/>
          </a:prstGeom>
        </p:spPr>
        <p:txBody>
          <a:bodyPr/>
          <a:lstStyle/>
          <a:p>
            <a:pPr marL="342900" indent="-342900">
              <a:lnSpc>
                <a:spcPct val="90000"/>
              </a:lnSpc>
              <a:spcBef>
                <a:spcPct val="20000"/>
              </a:spcBef>
              <a:buBlip>
                <a:blip r:embed="rId3"/>
              </a:buBlip>
              <a:defRPr/>
            </a:pPr>
            <a:r>
              <a:rPr lang="en-US" sz="2000" kern="0" dirty="0">
                <a:solidFill>
                  <a:srgbClr val="003366"/>
                </a:solidFill>
                <a:latin typeface="+mn-lt"/>
              </a:rPr>
              <a:t> Invoices issued to Partners in 2019 (credit notes and non-remunerated expert     taken into account)</a:t>
            </a: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endParaRPr lang="en-US" sz="2800" kern="0" dirty="0">
              <a:solidFill>
                <a:srgbClr val="003366"/>
              </a:solidFill>
              <a:latin typeface="+mn-lt"/>
            </a:endParaRPr>
          </a:p>
          <a:p>
            <a:pPr marL="342900" indent="-342900">
              <a:lnSpc>
                <a:spcPct val="90000"/>
              </a:lnSpc>
              <a:spcBef>
                <a:spcPct val="20000"/>
              </a:spcBef>
              <a:buBlip>
                <a:blip r:embed="rId3"/>
              </a:buBlip>
              <a:defRPr/>
            </a:pPr>
            <a:r>
              <a:rPr lang="en-US" sz="2800" kern="0" dirty="0">
                <a:solidFill>
                  <a:srgbClr val="003366"/>
                </a:solidFill>
                <a:latin typeface="+mn-lt"/>
              </a:rPr>
              <a:t> </a:t>
            </a:r>
            <a:r>
              <a:rPr lang="en-US" sz="2000" kern="0" dirty="0">
                <a:solidFill>
                  <a:srgbClr val="003366"/>
                </a:solidFill>
                <a:latin typeface="+mn-lt"/>
              </a:rPr>
              <a:t>Payments received</a:t>
            </a:r>
          </a:p>
          <a:p>
            <a:pPr marL="342900" indent="-342900">
              <a:lnSpc>
                <a:spcPct val="90000"/>
              </a:lnSpc>
              <a:spcBef>
                <a:spcPct val="20000"/>
              </a:spcBef>
              <a:buBlip>
                <a:blip r:embed="rId3"/>
              </a:buBlip>
              <a:defRPr/>
            </a:pPr>
            <a:endParaRPr lang="en-US" sz="2000" kern="0" dirty="0">
              <a:latin typeface="+mj-lt"/>
            </a:endParaRPr>
          </a:p>
          <a:p>
            <a:pPr marL="342900" indent="-342900">
              <a:lnSpc>
                <a:spcPct val="90000"/>
              </a:lnSpc>
              <a:spcBef>
                <a:spcPct val="20000"/>
              </a:spcBef>
              <a:defRPr/>
            </a:pPr>
            <a:r>
              <a:rPr lang="en-US" sz="2800" kern="0" dirty="0">
                <a:latin typeface="+mn-lt"/>
              </a:rPr>
              <a:t>  </a:t>
            </a:r>
          </a:p>
          <a:p>
            <a:pPr marL="342900" indent="-342900">
              <a:lnSpc>
                <a:spcPct val="90000"/>
              </a:lnSpc>
              <a:spcBef>
                <a:spcPct val="20000"/>
              </a:spcBef>
              <a:defRPr/>
            </a:pPr>
            <a:r>
              <a:rPr lang="en-US" sz="2800" kern="0" dirty="0">
                <a:latin typeface="+mn-lt"/>
              </a:rPr>
              <a:t> </a:t>
            </a:r>
            <a:endParaRPr lang="en-US" sz="2800" u="sng" kern="0" dirty="0">
              <a:latin typeface="+mn-lt"/>
            </a:endParaRPr>
          </a:p>
        </p:txBody>
      </p:sp>
      <p:graphicFrame>
        <p:nvGraphicFramePr>
          <p:cNvPr id="2" name="Object 1">
            <a:extLst>
              <a:ext uri="{FF2B5EF4-FFF2-40B4-BE49-F238E27FC236}">
                <a16:creationId xmlns:a16="http://schemas.microsoft.com/office/drawing/2014/main" id="{97E66081-4CDC-43A4-95B9-7CC548293DF0}"/>
              </a:ext>
            </a:extLst>
          </p:cNvPr>
          <p:cNvGraphicFramePr>
            <a:graphicFrameLocks noChangeAspect="1"/>
          </p:cNvGraphicFramePr>
          <p:nvPr>
            <p:extLst>
              <p:ext uri="{D42A27DB-BD31-4B8C-83A1-F6EECF244321}">
                <p14:modId xmlns:p14="http://schemas.microsoft.com/office/powerpoint/2010/main" val="1928791061"/>
              </p:ext>
            </p:extLst>
          </p:nvPr>
        </p:nvGraphicFramePr>
        <p:xfrm>
          <a:off x="2630727" y="1626560"/>
          <a:ext cx="5353050" cy="1914525"/>
        </p:xfrm>
        <a:graphic>
          <a:graphicData uri="http://schemas.openxmlformats.org/presentationml/2006/ole">
            <mc:AlternateContent xmlns:mc="http://schemas.openxmlformats.org/markup-compatibility/2006">
              <mc:Choice xmlns:v="urn:schemas-microsoft-com:vml" Requires="v">
                <p:oleObj spid="_x0000_s1165" name="Worksheet" r:id="rId4" imgW="5353115" imgH="1914621" progId="Excel.Sheet.12">
                  <p:embed/>
                </p:oleObj>
              </mc:Choice>
              <mc:Fallback>
                <p:oleObj name="Worksheet" r:id="rId4" imgW="5353115" imgH="1914621" progId="Excel.Sheet.12">
                  <p:embed/>
                  <p:pic>
                    <p:nvPicPr>
                      <p:cNvPr id="0" name=""/>
                      <p:cNvPicPr/>
                      <p:nvPr/>
                    </p:nvPicPr>
                    <p:blipFill>
                      <a:blip r:embed="rId5"/>
                      <a:stretch>
                        <a:fillRect/>
                      </a:stretch>
                    </p:blipFill>
                    <p:spPr>
                      <a:xfrm>
                        <a:off x="2630727" y="1626560"/>
                        <a:ext cx="5353050" cy="1914525"/>
                      </a:xfrm>
                      <a:prstGeom prst="rect">
                        <a:avLst/>
                      </a:prstGeom>
                    </p:spPr>
                  </p:pic>
                </p:oleObj>
              </mc:Fallback>
            </mc:AlternateContent>
          </a:graphicData>
        </a:graphic>
      </p:graphicFrame>
      <p:graphicFrame>
        <p:nvGraphicFramePr>
          <p:cNvPr id="7" name="Table 6">
            <a:extLst>
              <a:ext uri="{FF2B5EF4-FFF2-40B4-BE49-F238E27FC236}">
                <a16:creationId xmlns:a16="http://schemas.microsoft.com/office/drawing/2014/main" id="{594957DC-11E4-4798-B5A4-024C920757D1}"/>
              </a:ext>
            </a:extLst>
          </p:cNvPr>
          <p:cNvGraphicFramePr>
            <a:graphicFrameLocks noGrp="1"/>
          </p:cNvGraphicFramePr>
          <p:nvPr>
            <p:extLst>
              <p:ext uri="{D42A27DB-BD31-4B8C-83A1-F6EECF244321}">
                <p14:modId xmlns:p14="http://schemas.microsoft.com/office/powerpoint/2010/main" val="4143284904"/>
              </p:ext>
            </p:extLst>
          </p:nvPr>
        </p:nvGraphicFramePr>
        <p:xfrm>
          <a:off x="2550669" y="4005587"/>
          <a:ext cx="6388100" cy="1851660"/>
        </p:xfrm>
        <a:graphic>
          <a:graphicData uri="http://schemas.openxmlformats.org/drawingml/2006/table">
            <a:tbl>
              <a:tblPr/>
              <a:tblGrid>
                <a:gridCol w="1539988">
                  <a:extLst>
                    <a:ext uri="{9D8B030D-6E8A-4147-A177-3AD203B41FA5}">
                      <a16:colId xmlns:a16="http://schemas.microsoft.com/office/drawing/2014/main" val="3821094533"/>
                    </a:ext>
                  </a:extLst>
                </a:gridCol>
                <a:gridCol w="1977269">
                  <a:extLst>
                    <a:ext uri="{9D8B030D-6E8A-4147-A177-3AD203B41FA5}">
                      <a16:colId xmlns:a16="http://schemas.microsoft.com/office/drawing/2014/main" val="2994560497"/>
                    </a:ext>
                  </a:extLst>
                </a:gridCol>
                <a:gridCol w="2119861">
                  <a:extLst>
                    <a:ext uri="{9D8B030D-6E8A-4147-A177-3AD203B41FA5}">
                      <a16:colId xmlns:a16="http://schemas.microsoft.com/office/drawing/2014/main" val="144938868"/>
                    </a:ext>
                  </a:extLst>
                </a:gridCol>
                <a:gridCol w="750982">
                  <a:extLst>
                    <a:ext uri="{9D8B030D-6E8A-4147-A177-3AD203B41FA5}">
                      <a16:colId xmlns:a16="http://schemas.microsoft.com/office/drawing/2014/main" val="957219713"/>
                    </a:ext>
                  </a:extLst>
                </a:gridCol>
              </a:tblGrid>
              <a:tr h="182880">
                <a:tc gridSpan="4">
                  <a:txBody>
                    <a:bodyPr/>
                    <a:lstStyle/>
                    <a:p>
                      <a:pPr algn="ctr" fontAlgn="b"/>
                      <a:endParaRPr lang="en-GB" sz="1100" b="1"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w="635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156129927"/>
                  </a:ext>
                </a:extLst>
              </a:tr>
              <a:tr h="190500">
                <a:tc>
                  <a:txBody>
                    <a:bodyPr/>
                    <a:lstStyle/>
                    <a:p>
                      <a:pPr algn="l" fontAlgn="b"/>
                      <a:r>
                        <a:rPr lang="en-GB" sz="1100" b="1" i="0" u="none" strike="noStrike">
                          <a:solidFill>
                            <a:srgbClr val="000000"/>
                          </a:solidFill>
                          <a:effectLst/>
                          <a:latin typeface="Calibri" panose="020F0502020204030204" pitchFamily="34" charset="0"/>
                        </a:rPr>
                        <a:t>Partner</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1" i="0" u="none" strike="noStrike">
                          <a:solidFill>
                            <a:srgbClr val="000000"/>
                          </a:solidFill>
                          <a:effectLst/>
                          <a:latin typeface="Calibri" panose="020F0502020204030204" pitchFamily="34" charset="0"/>
                        </a:rPr>
                        <a:t>Amount paid (in kEUR) </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1" i="0" u="none" strike="noStrike" dirty="0">
                          <a:solidFill>
                            <a:srgbClr val="000000"/>
                          </a:solidFill>
                          <a:effectLst/>
                          <a:latin typeface="Calibri" panose="020F0502020204030204" pitchFamily="34" charset="0"/>
                        </a:rPr>
                        <a:t>Date</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GB" sz="1100" b="1" i="0" u="none" strike="noStrike">
                          <a:solidFill>
                            <a:srgbClr val="000000"/>
                          </a:solidFill>
                          <a:effectLst/>
                          <a:latin typeface="Calibri" panose="020F0502020204030204" pitchFamily="34" charset="0"/>
                        </a:rPr>
                        <a:t>Pending</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45578836"/>
                  </a:ext>
                </a:extLst>
              </a:tr>
              <a:tr h="190500">
                <a:tc>
                  <a:txBody>
                    <a:bodyPr/>
                    <a:lstStyle/>
                    <a:p>
                      <a:pPr algn="l" fontAlgn="b"/>
                      <a:r>
                        <a:rPr lang="en-GB" sz="1100" b="1" i="0" u="none" strike="noStrike">
                          <a:solidFill>
                            <a:srgbClr val="000000"/>
                          </a:solidFill>
                          <a:effectLst/>
                          <a:latin typeface="Calibri" panose="020F0502020204030204" pitchFamily="34" charset="0"/>
                        </a:rPr>
                        <a:t>ARIB</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ctr"/>
                      <a:r>
                        <a:rPr lang="en-GB" sz="1000" b="0" i="0" u="none" strike="noStrike">
                          <a:solidFill>
                            <a:srgbClr val="000000"/>
                          </a:solidFill>
                          <a:effectLst/>
                          <a:latin typeface="Segoe UI" panose="020B0502040204020203" pitchFamily="34" charset="0"/>
                        </a:rPr>
                        <a:t>369,867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ctr"/>
                      <a:r>
                        <a:rPr lang="en-GB" sz="1000" b="0" i="0" u="none" strike="noStrike">
                          <a:solidFill>
                            <a:srgbClr val="000000"/>
                          </a:solidFill>
                          <a:effectLst/>
                          <a:latin typeface="Segoe UI" panose="020B0502040204020203" pitchFamily="34" charset="0"/>
                        </a:rPr>
                        <a:t>24/052019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CECE"/>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81139349"/>
                  </a:ext>
                </a:extLst>
              </a:tr>
              <a:tr h="182880">
                <a:tc>
                  <a:txBody>
                    <a:bodyPr/>
                    <a:lstStyle/>
                    <a:p>
                      <a:pPr algn="l" fontAlgn="b"/>
                      <a:r>
                        <a:rPr lang="en-GB" sz="1100" b="1" i="0" u="none" strike="noStrike">
                          <a:solidFill>
                            <a:srgbClr val="000000"/>
                          </a:solidFill>
                          <a:effectLst/>
                          <a:latin typeface="Calibri" panose="020F0502020204030204" pitchFamily="34" charset="0"/>
                        </a:rPr>
                        <a:t>CCSA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947,944</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24/07/2019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69864374"/>
                  </a:ext>
                </a:extLst>
              </a:tr>
              <a:tr h="182880">
                <a:tc>
                  <a:txBody>
                    <a:bodyPr/>
                    <a:lstStyle/>
                    <a:p>
                      <a:pPr algn="l" fontAlgn="b"/>
                      <a:r>
                        <a:rPr lang="en-GB" sz="1100" b="1" i="0" u="none" strike="noStrike">
                          <a:solidFill>
                            <a:srgbClr val="000000"/>
                          </a:solidFill>
                          <a:effectLst/>
                          <a:latin typeface="Calibri" panose="020F0502020204030204" pitchFamily="34" charset="0"/>
                        </a:rPr>
                        <a:t>ETSI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3157,942</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dirty="0">
                          <a:solidFill>
                            <a:srgbClr val="000000"/>
                          </a:solidFill>
                          <a:effectLst/>
                          <a:latin typeface="Calibri" panose="020F0502020204030204" pitchFamily="34" charset="0"/>
                        </a:rPr>
                        <a:t>25/03/2019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09784450"/>
                  </a:ext>
                </a:extLst>
              </a:tr>
              <a:tr h="182880">
                <a:tc>
                  <a:txBody>
                    <a:bodyPr/>
                    <a:lstStyle/>
                    <a:p>
                      <a:pPr algn="l" fontAlgn="b"/>
                      <a:r>
                        <a:rPr lang="en-GB" sz="1100" b="1" i="0" u="none" strike="noStrike">
                          <a:solidFill>
                            <a:srgbClr val="000000"/>
                          </a:solidFill>
                          <a:effectLst/>
                          <a:latin typeface="Calibri" panose="020F0502020204030204" pitchFamily="34" charset="0"/>
                        </a:rPr>
                        <a:t>ATIS</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900" b="0" i="0" u="none" strike="noStrike">
                          <a:solidFill>
                            <a:srgbClr val="000000"/>
                          </a:solidFill>
                          <a:effectLst/>
                          <a:latin typeface="Arial" panose="020B0604020202020204" pitchFamily="34" charset="0"/>
                        </a:rPr>
                        <a:t>519,908</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18/04/2019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4362503"/>
                  </a:ext>
                </a:extLst>
              </a:tr>
              <a:tr h="190500">
                <a:tc>
                  <a:txBody>
                    <a:bodyPr/>
                    <a:lstStyle/>
                    <a:p>
                      <a:pPr algn="l" fontAlgn="b"/>
                      <a:r>
                        <a:rPr lang="en-GB" sz="1100" b="1" i="0" u="none" strike="noStrike">
                          <a:solidFill>
                            <a:srgbClr val="000000"/>
                          </a:solidFill>
                          <a:effectLst/>
                          <a:latin typeface="Calibri" panose="020F0502020204030204" pitchFamily="34" charset="0"/>
                        </a:rPr>
                        <a:t>TTA</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ctr"/>
                      <a:r>
                        <a:rPr lang="en-GB" sz="1000" b="0" i="0" u="none" strike="noStrike">
                          <a:solidFill>
                            <a:srgbClr val="000000"/>
                          </a:solidFill>
                          <a:effectLst/>
                          <a:latin typeface="Segoe UI" panose="020B0502040204020203" pitchFamily="34" charset="0"/>
                        </a:rPr>
                        <a:t>196,504</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02/08/2019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701034395"/>
                  </a:ext>
                </a:extLst>
              </a:tr>
              <a:tr h="182880">
                <a:tc>
                  <a:txBody>
                    <a:bodyPr/>
                    <a:lstStyle/>
                    <a:p>
                      <a:pPr algn="l" fontAlgn="b"/>
                      <a:r>
                        <a:rPr lang="en-GB" sz="1100" b="1" i="0" u="none" strike="noStrike">
                          <a:solidFill>
                            <a:srgbClr val="000000"/>
                          </a:solidFill>
                          <a:effectLst/>
                          <a:latin typeface="Calibri" panose="020F0502020204030204" pitchFamily="34" charset="0"/>
                        </a:rPr>
                        <a:t>TTC</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242,985</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09/08/2019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a:solidFill>
                            <a:srgbClr val="000000"/>
                          </a:solidFill>
                          <a:effectLst/>
                          <a:latin typeface="Calibri" panose="020F0502020204030204" pitchFamily="34" charset="0"/>
                        </a:rPr>
                        <a:t>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79866543"/>
                  </a:ext>
                </a:extLst>
              </a:tr>
              <a:tr h="182880">
                <a:tc>
                  <a:txBody>
                    <a:bodyPr/>
                    <a:lstStyle/>
                    <a:p>
                      <a:pPr algn="l" fontAlgn="b"/>
                      <a:r>
                        <a:rPr lang="en-GB" sz="1100" b="1" i="0" u="none" strike="noStrike">
                          <a:solidFill>
                            <a:srgbClr val="000000"/>
                          </a:solidFill>
                          <a:effectLst/>
                          <a:latin typeface="Calibri" panose="020F0502020204030204" pitchFamily="34" charset="0"/>
                        </a:rPr>
                        <a:t>TSDSI</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302,510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30/01/2020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tc>
                  <a:txBody>
                    <a:bodyPr/>
                    <a:lstStyle/>
                    <a:p>
                      <a:pPr algn="r" fontAlgn="b"/>
                      <a:r>
                        <a:rPr lang="en-GB" sz="1100" b="0" i="0" u="none" strike="noStrike">
                          <a:solidFill>
                            <a:srgbClr val="000000"/>
                          </a:solidFill>
                          <a:effectLst/>
                          <a:latin typeface="Calibri" panose="020F0502020204030204" pitchFamily="34" charset="0"/>
                        </a:rPr>
                        <a:t>7,649</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937989237"/>
                  </a:ext>
                </a:extLst>
              </a:tr>
              <a:tr h="182880">
                <a:tc>
                  <a:txBody>
                    <a:bodyPr/>
                    <a:lstStyle/>
                    <a:p>
                      <a:pPr algn="l" fontAlgn="b"/>
                      <a:r>
                        <a:rPr lang="en-GB" sz="1100" b="1" i="0" u="none" strike="noStrike">
                          <a:solidFill>
                            <a:srgbClr val="000000"/>
                          </a:solidFill>
                          <a:effectLst/>
                          <a:latin typeface="Calibri" panose="020F0502020204030204" pitchFamily="34" charset="0"/>
                        </a:rPr>
                        <a:t>TOTAL</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1" i="0" u="none" strike="noStrike">
                          <a:solidFill>
                            <a:srgbClr val="000000"/>
                          </a:solidFill>
                          <a:effectLst/>
                          <a:latin typeface="Calibri" panose="020F0502020204030204" pitchFamily="34" charset="0"/>
                        </a:rPr>
                        <a:t>5737,660</a:t>
                      </a: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endParaRPr lang="en-GB" sz="1100" b="0" i="0" u="none" strike="noStrike" dirty="0">
                        <a:solidFill>
                          <a:srgbClr val="000000"/>
                        </a:solidFill>
                        <a:effectLst/>
                        <a:latin typeface="Calibri" panose="020F0502020204030204" pitchFamily="34" charset="0"/>
                      </a:endParaRPr>
                    </a:p>
                  </a:txBody>
                  <a:tcPr marL="9525" marR="9525" marT="952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92619106"/>
                  </a:ext>
                </a:extLst>
              </a:tr>
            </a:tbl>
          </a:graphicData>
        </a:graphic>
      </p:graphicFrame>
      <p:sp>
        <p:nvSpPr>
          <p:cNvPr id="9" name="Slide Number Placeholder 3">
            <a:extLst>
              <a:ext uri="{FF2B5EF4-FFF2-40B4-BE49-F238E27FC236}">
                <a16:creationId xmlns:a16="http://schemas.microsoft.com/office/drawing/2014/main" id="{ADF67E70-90DD-4EEF-B17A-5B77ECB68873}"/>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15</a:t>
            </a:fld>
            <a:endParaRPr lang="en-GB" altLang="en-US" sz="1100" b="1" dirty="0"/>
          </a:p>
        </p:txBody>
      </p:sp>
    </p:spTree>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1524000" y="171450"/>
            <a:ext cx="8229600" cy="1143000"/>
          </a:xfrm>
          <a:noFill/>
        </p:spPr>
        <p:txBody>
          <a:bodyPr/>
          <a:lstStyle/>
          <a:p>
            <a:r>
              <a:rPr lang="en-US" altLang="en-US" sz="2400" b="1" dirty="0">
                <a:solidFill>
                  <a:srgbClr val="FF3300"/>
                </a:solidFill>
              </a:rPr>
              <a:t>Other Income Sources</a:t>
            </a:r>
          </a:p>
        </p:txBody>
      </p:sp>
      <p:sp>
        <p:nvSpPr>
          <p:cNvPr id="4" name="Content Placeholder 4"/>
          <p:cNvSpPr txBox="1">
            <a:spLocks/>
          </p:cNvSpPr>
          <p:nvPr/>
        </p:nvSpPr>
        <p:spPr bwMode="auto">
          <a:xfrm>
            <a:off x="1070919" y="1482726"/>
            <a:ext cx="10058400" cy="4830763"/>
          </a:xfrm>
          <a:prstGeom prst="rect">
            <a:avLst/>
          </a:prstGeom>
          <a:noFill/>
          <a:ln w="9525">
            <a:noFill/>
            <a:miter lim="800000"/>
            <a:headEnd/>
            <a:tailEnd/>
          </a:ln>
        </p:spPr>
        <p:txBody>
          <a:bodyPr/>
          <a:lstStyle/>
          <a:p>
            <a:pPr marL="342900" indent="-342900">
              <a:spcBef>
                <a:spcPct val="20000"/>
              </a:spcBef>
              <a:buBlip>
                <a:blip r:embed="rId2"/>
              </a:buBlip>
              <a:defRPr/>
            </a:pPr>
            <a:r>
              <a:rPr lang="en-GB" sz="1800" kern="0" dirty="0">
                <a:latin typeface="+mn-lt"/>
              </a:rPr>
              <a:t> Voluntary resources from Partners:</a:t>
            </a:r>
          </a:p>
          <a:p>
            <a:pPr marL="800100" lvl="2" indent="-342900">
              <a:spcBef>
                <a:spcPct val="20000"/>
              </a:spcBef>
              <a:buFont typeface="Arial" panose="020B0604020202020204" pitchFamily="34" charset="0"/>
              <a:buChar char="•"/>
              <a:defRPr/>
            </a:pPr>
            <a:r>
              <a:rPr lang="en-GB" sz="1800" kern="0" dirty="0">
                <a:latin typeface="+mn-lt"/>
              </a:rPr>
              <a:t>136,200 </a:t>
            </a:r>
            <a:r>
              <a:rPr lang="en-GB" sz="1800" kern="0" dirty="0" err="1">
                <a:latin typeface="+mn-lt"/>
              </a:rPr>
              <a:t>kEUR</a:t>
            </a:r>
            <a:r>
              <a:rPr lang="en-GB" sz="1800" kern="0" dirty="0">
                <a:latin typeface="+mn-lt"/>
              </a:rPr>
              <a:t> (value of the voluntary expert provided by TTA in lieu of payment).</a:t>
            </a:r>
          </a:p>
          <a:p>
            <a:pPr marL="800100" lvl="2" indent="-342900">
              <a:spcBef>
                <a:spcPct val="20000"/>
              </a:spcBef>
              <a:buFont typeface="Arial" panose="020B0604020202020204" pitchFamily="34" charset="0"/>
              <a:buChar char="•"/>
              <a:defRPr/>
            </a:pPr>
            <a:r>
              <a:rPr lang="en-GB" sz="1800" kern="0" dirty="0">
                <a:latin typeface="+mn-lt"/>
              </a:rPr>
              <a:t>28,375 </a:t>
            </a:r>
            <a:r>
              <a:rPr lang="en-GB" sz="1800" kern="0" dirty="0" err="1">
                <a:latin typeface="+mn-lt"/>
              </a:rPr>
              <a:t>kEUR</a:t>
            </a:r>
            <a:r>
              <a:rPr lang="en-GB" sz="1800" kern="0" dirty="0">
                <a:latin typeface="+mn-lt"/>
              </a:rPr>
              <a:t> (value of </a:t>
            </a:r>
            <a:r>
              <a:rPr lang="en-GB" sz="1800" kern="0" dirty="0"/>
              <a:t>the voluntary expert provided by CCSA)</a:t>
            </a:r>
            <a:endParaRPr lang="en-GB" sz="1800" kern="0" dirty="0">
              <a:latin typeface="+mn-lt"/>
            </a:endParaRPr>
          </a:p>
          <a:p>
            <a:pPr marL="342900" indent="-342900">
              <a:spcBef>
                <a:spcPct val="20000"/>
              </a:spcBef>
              <a:defRPr/>
            </a:pPr>
            <a:r>
              <a:rPr lang="en-GB" sz="1800" kern="0" dirty="0">
                <a:latin typeface="+mn-lt"/>
              </a:rPr>
              <a:t> </a:t>
            </a:r>
          </a:p>
          <a:p>
            <a:pPr marL="342900" indent="-342900">
              <a:spcBef>
                <a:spcPct val="20000"/>
              </a:spcBef>
              <a:buBlip>
                <a:blip r:embed="rId2"/>
              </a:buBlip>
              <a:defRPr/>
            </a:pPr>
            <a:r>
              <a:rPr lang="en-GB" sz="1800" kern="0" dirty="0">
                <a:latin typeface="+mn-lt"/>
              </a:rPr>
              <a:t>Other payments:  </a:t>
            </a:r>
          </a:p>
          <a:p>
            <a:pPr marL="342900" indent="-342900">
              <a:spcBef>
                <a:spcPct val="20000"/>
              </a:spcBef>
              <a:buBlip>
                <a:blip r:embed="rId2"/>
              </a:buBlip>
              <a:defRPr/>
            </a:pPr>
            <a:endParaRPr lang="en-GB" sz="1800" kern="0" dirty="0">
              <a:latin typeface="+mn-lt"/>
            </a:endParaRPr>
          </a:p>
          <a:p>
            <a:pPr marL="800100" lvl="1" indent="-342900">
              <a:spcBef>
                <a:spcPct val="20000"/>
              </a:spcBef>
              <a:buFont typeface="Arial" panose="020B0604020202020204" pitchFamily="34" charset="0"/>
              <a:buChar char="•"/>
              <a:defRPr/>
            </a:pPr>
            <a:r>
              <a:rPr lang="en-GB" sz="1800" kern="0" dirty="0">
                <a:latin typeface="+mn-lt"/>
              </a:rPr>
              <a:t>156,000 </a:t>
            </a:r>
            <a:r>
              <a:rPr lang="en-GB" sz="1800" kern="0" dirty="0" err="1">
                <a:latin typeface="+mn-lt"/>
              </a:rPr>
              <a:t>kEUR</a:t>
            </a:r>
            <a:r>
              <a:rPr lang="en-GB" sz="1800" kern="0" dirty="0">
                <a:latin typeface="+mn-lt"/>
              </a:rPr>
              <a:t> funding from </a:t>
            </a:r>
            <a:r>
              <a:rPr lang="en-US" sz="1800" dirty="0">
                <a:latin typeface="+mn-lt"/>
              </a:rPr>
              <a:t>CTIA/PTCRB </a:t>
            </a:r>
            <a:r>
              <a:rPr lang="en-GB" sz="1800" kern="0" dirty="0">
                <a:latin typeface="+mn-lt"/>
              </a:rPr>
              <a:t>for STF 160P</a:t>
            </a:r>
          </a:p>
          <a:p>
            <a:pPr marL="800100" lvl="1" indent="-342900">
              <a:spcBef>
                <a:spcPct val="20000"/>
              </a:spcBef>
              <a:buFont typeface="Arial" panose="020B0604020202020204" pitchFamily="34" charset="0"/>
              <a:buChar char="•"/>
              <a:defRPr/>
            </a:pPr>
            <a:r>
              <a:rPr lang="en-GB" sz="1800" kern="0" dirty="0">
                <a:latin typeface="+mn-lt"/>
              </a:rPr>
              <a:t>156,000 </a:t>
            </a:r>
            <a:r>
              <a:rPr lang="en-GB" sz="1800" kern="0" dirty="0" err="1">
                <a:latin typeface="+mn-lt"/>
              </a:rPr>
              <a:t>kEUR</a:t>
            </a:r>
            <a:r>
              <a:rPr lang="en-GB" sz="1800" kern="0" dirty="0">
                <a:latin typeface="+mn-lt"/>
              </a:rPr>
              <a:t> funding from GCF for STF 160G</a:t>
            </a:r>
          </a:p>
          <a:p>
            <a:pPr marL="800100" lvl="1" indent="-342900">
              <a:spcBef>
                <a:spcPct val="20000"/>
              </a:spcBef>
              <a:buFont typeface="Arial" panose="020B0604020202020204" pitchFamily="34" charset="0"/>
              <a:buChar char="•"/>
              <a:defRPr/>
            </a:pPr>
            <a:endParaRPr lang="en-US" sz="1800" dirty="0">
              <a:latin typeface="+mn-lt"/>
            </a:endParaRPr>
          </a:p>
          <a:p>
            <a:pPr lvl="1">
              <a:spcBef>
                <a:spcPct val="20000"/>
              </a:spcBef>
              <a:defRPr/>
            </a:pPr>
            <a:endParaRPr lang="en-US" sz="1800" kern="0" dirty="0">
              <a:latin typeface="+mn-lt"/>
            </a:endParaRPr>
          </a:p>
          <a:p>
            <a:pPr marL="342900" indent="-342900">
              <a:spcBef>
                <a:spcPct val="20000"/>
              </a:spcBef>
              <a:buBlip>
                <a:blip r:embed="rId2"/>
              </a:buBlip>
              <a:defRPr/>
            </a:pPr>
            <a:endParaRPr lang="en-GB" sz="1800" kern="0" dirty="0">
              <a:latin typeface="+mn-lt"/>
            </a:endParaRPr>
          </a:p>
          <a:p>
            <a:pPr marL="800100" lvl="2" indent="-342900">
              <a:spcBef>
                <a:spcPct val="20000"/>
              </a:spcBef>
              <a:defRPr/>
            </a:pPr>
            <a:endParaRPr lang="en-GB" sz="1800" kern="0" dirty="0">
              <a:latin typeface="Arial" charset="0"/>
            </a:endParaRPr>
          </a:p>
          <a:p>
            <a:pPr marL="800100" lvl="1" indent="-342900">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defRPr/>
            </a:pPr>
            <a:endParaRPr lang="en-GB" sz="2000" kern="0" dirty="0">
              <a:latin typeface="+mn-lt"/>
            </a:endParaRPr>
          </a:p>
          <a:p>
            <a:pPr marL="342900" indent="-342900">
              <a:spcBef>
                <a:spcPct val="20000"/>
              </a:spcBef>
              <a:buBlip>
                <a:blip r:embed="rId2"/>
              </a:buBlip>
              <a:defRPr/>
            </a:pPr>
            <a:endParaRPr lang="en-GB" sz="2000" kern="0" dirty="0">
              <a:latin typeface="+mn-lt"/>
            </a:endParaRPr>
          </a:p>
          <a:p>
            <a:pPr marL="342900" indent="-342900">
              <a:spcBef>
                <a:spcPct val="20000"/>
              </a:spcBef>
              <a:buBlip>
                <a:blip r:embed="rId2"/>
              </a:buBlip>
              <a:defRPr/>
            </a:pPr>
            <a:endParaRPr lang="en-GB" sz="2000" kern="0" dirty="0">
              <a:latin typeface="+mn-lt"/>
            </a:endParaRPr>
          </a:p>
        </p:txBody>
      </p:sp>
      <p:sp>
        <p:nvSpPr>
          <p:cNvPr id="5" name="Slide Number Placeholder 3">
            <a:extLst>
              <a:ext uri="{FF2B5EF4-FFF2-40B4-BE49-F238E27FC236}">
                <a16:creationId xmlns:a16="http://schemas.microsoft.com/office/drawing/2014/main" id="{5D236FE5-03FD-4835-A98C-94BFD20E5DFC}"/>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16</a:t>
            </a:fld>
            <a:endParaRPr lang="en-GB" altLang="en-US" sz="1100" b="1" dirty="0"/>
          </a:p>
        </p:txBody>
      </p:sp>
    </p:spTree>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972999" y="168275"/>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28675" name="Rectangle 3"/>
          <p:cNvSpPr>
            <a:spLocks noChangeArrowheads="1"/>
          </p:cNvSpPr>
          <p:nvPr/>
        </p:nvSpPr>
        <p:spPr bwMode="auto">
          <a:xfrm>
            <a:off x="1946275" y="168275"/>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4" name="Rectangle 3"/>
          <p:cNvSpPr txBox="1">
            <a:spLocks noChangeArrowheads="1"/>
          </p:cNvSpPr>
          <p:nvPr/>
        </p:nvSpPr>
        <p:spPr>
          <a:xfrm>
            <a:off x="2006600" y="503238"/>
            <a:ext cx="6834188" cy="647700"/>
          </a:xfrm>
          <a:prstGeom prst="rect">
            <a:avLst/>
          </a:prstGeom>
        </p:spPr>
        <p:txBody>
          <a:bodyPr>
            <a:normAutofit fontScale="97500"/>
          </a:bodyPr>
          <a:lstStyle/>
          <a:p>
            <a:pPr algn="ctr">
              <a:defRPr/>
            </a:pPr>
            <a:r>
              <a:rPr lang="en-GB" sz="2400" b="1" kern="0" dirty="0">
                <a:solidFill>
                  <a:srgbClr val="FF3300"/>
                </a:solidFill>
                <a:latin typeface="+mj-lt"/>
                <a:ea typeface="+mj-ea"/>
                <a:cs typeface="+mj-cs"/>
              </a:rPr>
              <a:t>Conclusions</a:t>
            </a:r>
          </a:p>
        </p:txBody>
      </p:sp>
      <p:sp>
        <p:nvSpPr>
          <p:cNvPr id="6" name="Content Placeholder 4"/>
          <p:cNvSpPr txBox="1">
            <a:spLocks/>
          </p:cNvSpPr>
          <p:nvPr/>
        </p:nvSpPr>
        <p:spPr bwMode="auto">
          <a:xfrm>
            <a:off x="1062681" y="1482726"/>
            <a:ext cx="10091351" cy="4830763"/>
          </a:xfrm>
          <a:prstGeom prst="rect">
            <a:avLst/>
          </a:prstGeom>
          <a:noFill/>
          <a:ln w="9525">
            <a:noFill/>
            <a:miter lim="800000"/>
            <a:headEnd/>
            <a:tailEnd/>
          </a:ln>
        </p:spPr>
        <p:txBody>
          <a:bodyPr/>
          <a:lstStyle/>
          <a:p>
            <a:pPr marL="342900" indent="-342900">
              <a:spcBef>
                <a:spcPct val="20000"/>
              </a:spcBef>
              <a:buBlip>
                <a:blip r:embed="rId2"/>
              </a:buBlip>
              <a:defRPr/>
            </a:pPr>
            <a:r>
              <a:rPr lang="en-GB" sz="2400" kern="0" dirty="0">
                <a:latin typeface="+mn-lt"/>
              </a:rPr>
              <a:t> </a:t>
            </a:r>
            <a:r>
              <a:rPr lang="en-GB" sz="2000" kern="0" dirty="0">
                <a:latin typeface="+mn-lt"/>
              </a:rPr>
              <a:t>Income: most payments were received from Partners by end of August. The only pending payment is 7,649 </a:t>
            </a:r>
            <a:r>
              <a:rPr lang="en-GB" sz="2000" kern="0" dirty="0" err="1">
                <a:latin typeface="+mn-lt"/>
              </a:rPr>
              <a:t>kEUR</a:t>
            </a:r>
            <a:r>
              <a:rPr lang="en-GB" sz="2000" kern="0" dirty="0">
                <a:latin typeface="+mn-lt"/>
              </a:rPr>
              <a:t> from TSDSI.  (This amount will be deducted from the 2019 credit note)</a:t>
            </a:r>
          </a:p>
          <a:p>
            <a:pPr marL="342900" indent="-342900">
              <a:spcBef>
                <a:spcPct val="20000"/>
              </a:spcBef>
              <a:buBlip>
                <a:blip r:embed="rId2"/>
              </a:buBlip>
              <a:defRPr/>
            </a:pPr>
            <a:r>
              <a:rPr lang="en-GB" sz="2000" kern="0" dirty="0">
                <a:latin typeface="+mn-lt"/>
              </a:rPr>
              <a:t>Expenditure: most budget lines were respected through the year with some slight variations in specific cases.  At the year end 5971,416 </a:t>
            </a:r>
            <a:r>
              <a:rPr lang="en-GB" sz="2000" kern="0" dirty="0" err="1">
                <a:latin typeface="+mn-lt"/>
              </a:rPr>
              <a:t>kEUR</a:t>
            </a:r>
            <a:r>
              <a:rPr lang="en-GB" sz="2000" kern="0" dirty="0">
                <a:latin typeface="+mn-lt"/>
              </a:rPr>
              <a:t> has been spent from a budget of 6301,000 </a:t>
            </a:r>
            <a:r>
              <a:rPr lang="en-GB" sz="2000" kern="0" dirty="0" err="1">
                <a:latin typeface="+mn-lt"/>
              </a:rPr>
              <a:t>kEUR</a:t>
            </a:r>
            <a:r>
              <a:rPr lang="en-GB" sz="2000" kern="0" dirty="0">
                <a:latin typeface="+mn-lt"/>
              </a:rPr>
              <a:t>.  The calculation of the amounts to be returned to Partners can be found in document OP43(20)06   </a:t>
            </a:r>
          </a:p>
          <a:p>
            <a:pPr marL="342900" indent="-342900">
              <a:spcBef>
                <a:spcPct val="20000"/>
              </a:spcBef>
              <a:defRPr/>
            </a:pPr>
            <a:endParaRPr lang="en-GB" sz="2400" kern="0" dirty="0">
              <a:latin typeface="+mn-lt"/>
            </a:endParaRPr>
          </a:p>
          <a:p>
            <a:pPr marL="342900" indent="-342900">
              <a:spcBef>
                <a:spcPct val="20000"/>
              </a:spcBef>
              <a:buBlip>
                <a:blip r:embed="rId2"/>
              </a:buBlip>
              <a:defRPr/>
            </a:pPr>
            <a:endParaRPr lang="en-GB" sz="2000" kern="0" dirty="0">
              <a:highlight>
                <a:srgbClr val="FFFF00"/>
              </a:highlight>
              <a:latin typeface="+mn-lt"/>
            </a:endParaRPr>
          </a:p>
          <a:p>
            <a:pPr>
              <a:spcBef>
                <a:spcPct val="20000"/>
              </a:spcBef>
              <a:defRPr/>
            </a:pPr>
            <a:endParaRPr lang="en-GB" sz="2000" kern="0" dirty="0">
              <a:latin typeface="+mn-lt"/>
            </a:endParaRPr>
          </a:p>
        </p:txBody>
      </p:sp>
      <p:sp>
        <p:nvSpPr>
          <p:cNvPr id="7" name="Slide Number Placeholder 3">
            <a:extLst>
              <a:ext uri="{FF2B5EF4-FFF2-40B4-BE49-F238E27FC236}">
                <a16:creationId xmlns:a16="http://schemas.microsoft.com/office/drawing/2014/main" id="{8954E6DC-DDB3-42B2-9F4D-F92689706907}"/>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17</a:t>
            </a:fld>
            <a:endParaRPr lang="en-GB" altLang="en-US" sz="1100" b="1" dirty="0"/>
          </a:p>
        </p:txBody>
      </p:sp>
    </p:spTree>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4294967295"/>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fld id="{776D2540-CE7D-471A-B982-5ECDB02C319E}" type="slidenum">
              <a:rPr lang="en-GB" altLang="en-US" sz="1100" b="1"/>
              <a:pPr/>
              <a:t>2</a:t>
            </a:fld>
            <a:endParaRPr lang="en-GB" altLang="en-US" sz="1100" b="1" dirty="0"/>
          </a:p>
        </p:txBody>
      </p:sp>
      <p:sp>
        <p:nvSpPr>
          <p:cNvPr id="317442" name="Rectangle 2"/>
          <p:cNvSpPr>
            <a:spLocks noGrp="1" noChangeArrowheads="1"/>
          </p:cNvSpPr>
          <p:nvPr>
            <p:ph type="title"/>
          </p:nvPr>
        </p:nvSpPr>
        <p:spPr>
          <a:xfrm>
            <a:off x="2006600" y="503238"/>
            <a:ext cx="6834188" cy="647700"/>
          </a:xfrm>
        </p:spPr>
        <p:txBody>
          <a:bodyPr rtlCol="0">
            <a:normAutofit fontScale="90000"/>
          </a:bodyPr>
          <a:lstStyle/>
          <a:p>
            <a:pPr>
              <a:defRPr/>
            </a:pPr>
            <a:r>
              <a:rPr lang="en-US" sz="4000" b="1" dirty="0">
                <a:solidFill>
                  <a:srgbClr val="FF3300"/>
                </a:solidFill>
              </a:rPr>
              <a:t>Contents</a:t>
            </a:r>
            <a:endParaRPr lang="en-GB" sz="4000" b="1" dirty="0">
              <a:solidFill>
                <a:srgbClr val="FF3300"/>
              </a:solidFill>
            </a:endParaRPr>
          </a:p>
        </p:txBody>
      </p:sp>
      <p:sp>
        <p:nvSpPr>
          <p:cNvPr id="18436" name="Rectangle 3"/>
          <p:cNvSpPr>
            <a:spLocks noGrp="1"/>
          </p:cNvSpPr>
          <p:nvPr>
            <p:ph type="body" idx="4294967295"/>
          </p:nvPr>
        </p:nvSpPr>
        <p:spPr>
          <a:xfrm>
            <a:off x="2006600" y="1236664"/>
            <a:ext cx="8388350" cy="5026025"/>
          </a:xfrm>
        </p:spPr>
        <p:txBody>
          <a:bodyPr/>
          <a:lstStyle/>
          <a:p>
            <a:pPr>
              <a:lnSpc>
                <a:spcPct val="90000"/>
              </a:lnSpc>
            </a:pPr>
            <a:r>
              <a:rPr lang="en-US" altLang="en-US" sz="1800" dirty="0">
                <a:solidFill>
                  <a:srgbClr val="003366"/>
                </a:solidFill>
              </a:rPr>
              <a:t>  </a:t>
            </a:r>
            <a:r>
              <a:rPr lang="en-US" altLang="en-US" sz="1800" dirty="0"/>
              <a:t>Manpower expenditure (MCC staff)</a:t>
            </a:r>
          </a:p>
          <a:p>
            <a:pPr>
              <a:lnSpc>
                <a:spcPct val="90000"/>
              </a:lnSpc>
            </a:pPr>
            <a:r>
              <a:rPr lang="en-US" altLang="en-US" sz="1800" dirty="0"/>
              <a:t>  Manpower expenditure (MCC contractors)</a:t>
            </a:r>
          </a:p>
          <a:p>
            <a:pPr>
              <a:lnSpc>
                <a:spcPct val="90000"/>
              </a:lnSpc>
            </a:pPr>
            <a:r>
              <a:rPr lang="en-US" altLang="en-US" sz="1800" dirty="0"/>
              <a:t>  Manpower expenditure (IT support)</a:t>
            </a:r>
          </a:p>
          <a:p>
            <a:pPr>
              <a:lnSpc>
                <a:spcPct val="90000"/>
              </a:lnSpc>
            </a:pPr>
            <a:r>
              <a:rPr lang="en-US" altLang="en-US" sz="1800" dirty="0"/>
              <a:t>  Manpower expenditure (Additional IT support)</a:t>
            </a:r>
          </a:p>
          <a:p>
            <a:pPr>
              <a:lnSpc>
                <a:spcPct val="90000"/>
              </a:lnSpc>
            </a:pPr>
            <a:r>
              <a:rPr lang="en-US" altLang="en-US" sz="1800" dirty="0"/>
              <a:t>  Manpower expenditure (TTCN support)</a:t>
            </a:r>
          </a:p>
          <a:p>
            <a:pPr>
              <a:lnSpc>
                <a:spcPct val="90000"/>
              </a:lnSpc>
            </a:pPr>
            <a:r>
              <a:rPr lang="en-US" altLang="en-US" sz="1800" dirty="0"/>
              <a:t>  Manpower expenditure (TTCN STF 160)</a:t>
            </a:r>
          </a:p>
          <a:p>
            <a:pPr>
              <a:lnSpc>
                <a:spcPct val="90000"/>
              </a:lnSpc>
            </a:pPr>
            <a:r>
              <a:rPr lang="en-US" altLang="en-US" sz="1800" dirty="0"/>
              <a:t>  Manpower expenditure (TTCN STF 160P, 160G &amp; 160V)</a:t>
            </a:r>
          </a:p>
          <a:p>
            <a:pPr>
              <a:lnSpc>
                <a:spcPct val="90000"/>
              </a:lnSpc>
            </a:pPr>
            <a:r>
              <a:rPr lang="en-US" altLang="en-US" sz="1800" dirty="0"/>
              <a:t>  Travel expenditure</a:t>
            </a:r>
          </a:p>
          <a:p>
            <a:pPr>
              <a:lnSpc>
                <a:spcPct val="90000"/>
              </a:lnSpc>
            </a:pPr>
            <a:r>
              <a:rPr lang="en-US" altLang="en-US" sz="1800" dirty="0"/>
              <a:t>  Promotion and Marketing Materials</a:t>
            </a:r>
          </a:p>
          <a:p>
            <a:pPr>
              <a:lnSpc>
                <a:spcPct val="90000"/>
              </a:lnSpc>
            </a:pPr>
            <a:r>
              <a:rPr lang="en-US" altLang="en-US" sz="1800" dirty="0"/>
              <a:t>  Training</a:t>
            </a:r>
          </a:p>
          <a:p>
            <a:pPr>
              <a:lnSpc>
                <a:spcPct val="90000"/>
              </a:lnSpc>
            </a:pPr>
            <a:r>
              <a:rPr lang="en-US" altLang="en-US" sz="1800" dirty="0"/>
              <a:t>  </a:t>
            </a:r>
            <a:r>
              <a:rPr lang="en-GB" altLang="en-US" sz="1800" dirty="0"/>
              <a:t>Overheads</a:t>
            </a:r>
          </a:p>
          <a:p>
            <a:pPr>
              <a:lnSpc>
                <a:spcPct val="90000"/>
              </a:lnSpc>
            </a:pPr>
            <a:r>
              <a:rPr lang="en-GB" altLang="en-US" sz="1800" dirty="0"/>
              <a:t>  Contingency</a:t>
            </a:r>
          </a:p>
          <a:p>
            <a:pPr>
              <a:lnSpc>
                <a:spcPct val="90000"/>
              </a:lnSpc>
            </a:pPr>
            <a:r>
              <a:rPr lang="en-GB" altLang="en-US" sz="1800" dirty="0"/>
              <a:t>  Income from Partners</a:t>
            </a:r>
          </a:p>
          <a:p>
            <a:pPr>
              <a:lnSpc>
                <a:spcPct val="90000"/>
              </a:lnSpc>
            </a:pPr>
            <a:r>
              <a:rPr lang="en-GB" altLang="en-US" sz="1800" dirty="0"/>
              <a:t>  Other income sources</a:t>
            </a:r>
          </a:p>
          <a:p>
            <a:pPr>
              <a:lnSpc>
                <a:spcPct val="90000"/>
              </a:lnSpc>
            </a:pPr>
            <a:r>
              <a:rPr lang="en-GB" altLang="en-US" sz="1800" dirty="0"/>
              <a:t>  Conclusions</a:t>
            </a:r>
            <a:endParaRPr lang="en-US" altLang="en-US" sz="1800" dirty="0"/>
          </a:p>
        </p:txBody>
      </p:sp>
    </p:spTree>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(MCC Staff)</a:t>
            </a:r>
          </a:p>
        </p:txBody>
      </p:sp>
      <p:sp>
        <p:nvSpPr>
          <p:cNvPr id="6" name="Subtitle 6"/>
          <p:cNvSpPr txBox="1">
            <a:spLocks/>
          </p:cNvSpPr>
          <p:nvPr/>
        </p:nvSpPr>
        <p:spPr bwMode="auto">
          <a:xfrm>
            <a:off x="1905699" y="1684441"/>
            <a:ext cx="8857376" cy="2039893"/>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There were a number of staff changes throughout 2019 which led to fluctuation in expenditure.</a:t>
            </a:r>
          </a:p>
          <a:p>
            <a:pPr marL="800100" lvl="1" indent="-342900">
              <a:spcBef>
                <a:spcPct val="20000"/>
              </a:spcBef>
              <a:buFont typeface="Arial" pitchFamily="34" charset="0"/>
              <a:buChar char="•"/>
              <a:defRPr/>
            </a:pPr>
            <a:r>
              <a:rPr lang="en-GB" sz="1800" kern="0" dirty="0">
                <a:latin typeface="+mn-lt"/>
              </a:rPr>
              <a:t>At the year end, the Expenditure for MCC Staff was slightly lower than budgeted.</a:t>
            </a:r>
          </a:p>
          <a:p>
            <a:pPr marL="800100" lvl="1" indent="-342900">
              <a:spcBef>
                <a:spcPct val="20000"/>
              </a:spcBef>
              <a:buFont typeface="Arial" pitchFamily="34" charset="0"/>
              <a:buChar char="•"/>
              <a:defRPr/>
            </a:pPr>
            <a:r>
              <a:rPr lang="en-GB" sz="1800" kern="0" dirty="0">
                <a:latin typeface="+mn-lt"/>
              </a:rPr>
              <a:t>Expenditure was 2243,745 </a:t>
            </a:r>
            <a:r>
              <a:rPr lang="en-GB" sz="1800" kern="0" dirty="0" err="1">
                <a:latin typeface="+mn-lt"/>
              </a:rPr>
              <a:t>kEUR</a:t>
            </a:r>
            <a:r>
              <a:rPr lang="en-GB" sz="1800" kern="0" dirty="0">
                <a:latin typeface="+mn-lt"/>
              </a:rPr>
              <a:t> out of an annual budget of 2300 </a:t>
            </a:r>
            <a:r>
              <a:rPr lang="en-GB" sz="1800" kern="0" dirty="0" err="1">
                <a:latin typeface="+mn-lt"/>
              </a:rPr>
              <a:t>kEUR</a:t>
            </a:r>
            <a:endParaRPr lang="en-GB" sz="1800" kern="0" dirty="0">
              <a:latin typeface="+mn-lt"/>
            </a:endParaRPr>
          </a:p>
          <a:p>
            <a:pPr marL="800100" lvl="1" indent="-342900">
              <a:spcBef>
                <a:spcPct val="20000"/>
              </a:spcBef>
              <a:buFont typeface="Arial" pitchFamily="34" charset="0"/>
              <a:buChar char="•"/>
              <a:defRPr/>
            </a:pPr>
            <a:endParaRPr lang="en-GB" sz="1800" kern="0" dirty="0"/>
          </a:p>
          <a:p>
            <a:pPr marL="800100" lvl="1" indent="-342900">
              <a:spcBef>
                <a:spcPct val="20000"/>
              </a:spcBef>
              <a:buFont typeface="Arial" pitchFamily="34" charset="0"/>
              <a:buChar char="•"/>
              <a:defRPr/>
            </a:pPr>
            <a:endParaRPr lang="en-GB" sz="1800" kern="0" dirty="0">
              <a:latin typeface="+mn-lt"/>
            </a:endParaRPr>
          </a:p>
          <a:p>
            <a:pPr marL="800100" lvl="1" indent="-342900">
              <a:spcBef>
                <a:spcPct val="20000"/>
              </a:spcBef>
              <a:buFont typeface="Arial" pitchFamily="34" charset="0"/>
              <a:buChar char="•"/>
              <a:defRPr/>
            </a:pPr>
            <a:endParaRPr lang="en-GB" sz="1800" kern="0" dirty="0">
              <a:highlight>
                <a:srgbClr val="FFFF00"/>
              </a:highlight>
              <a:latin typeface="+mn-lt"/>
            </a:endParaRPr>
          </a:p>
          <a:p>
            <a:pPr lvl="1">
              <a:spcBef>
                <a:spcPct val="20000"/>
              </a:spcBef>
              <a:defRPr/>
            </a:pPr>
            <a:endParaRPr lang="en-GB" sz="1800" kern="0" dirty="0">
              <a:highlight>
                <a:srgbClr val="FFFF00"/>
              </a:highlight>
              <a:latin typeface="+mn-lt"/>
            </a:endParaRPr>
          </a:p>
          <a:p>
            <a:pPr lvl="1">
              <a:spcBef>
                <a:spcPct val="20000"/>
              </a:spcBef>
              <a:defRPr/>
            </a:pPr>
            <a:endParaRPr lang="en-GB" sz="1800" kern="0" dirty="0">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p:txBody>
      </p:sp>
      <p:sp>
        <p:nvSpPr>
          <p:cNvPr id="7" name="Slide Number Placeholder 3">
            <a:extLst>
              <a:ext uri="{FF2B5EF4-FFF2-40B4-BE49-F238E27FC236}">
                <a16:creationId xmlns:a16="http://schemas.microsoft.com/office/drawing/2014/main" id="{DCF30FFB-1AAB-4FD3-8D2E-BB5921DFEBD6}"/>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3</a:t>
            </a:fld>
            <a:endParaRPr lang="en-GB" altLang="en-US" sz="1100" b="1" dirty="0"/>
          </a:p>
        </p:txBody>
      </p:sp>
    </p:spTree>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(MCC Contractors)</a:t>
            </a:r>
          </a:p>
        </p:txBody>
      </p:sp>
      <p:sp>
        <p:nvSpPr>
          <p:cNvPr id="6" name="Subtitle 6"/>
          <p:cNvSpPr txBox="1">
            <a:spLocks/>
          </p:cNvSpPr>
          <p:nvPr/>
        </p:nvSpPr>
        <p:spPr bwMode="auto">
          <a:xfrm>
            <a:off x="1356380" y="1179513"/>
            <a:ext cx="8790265" cy="4976417"/>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The contractors expenditure during 2019 amounts to 237,600 </a:t>
            </a:r>
            <a:r>
              <a:rPr lang="en-GB" sz="1800" kern="0" dirty="0" err="1">
                <a:latin typeface="+mn-lt"/>
              </a:rPr>
              <a:t>kEUR</a:t>
            </a:r>
            <a:r>
              <a:rPr lang="en-GB" sz="1800" kern="0" dirty="0">
                <a:latin typeface="+mn-lt"/>
              </a:rPr>
              <a:t> from an annual budget 218,800 </a:t>
            </a:r>
            <a:r>
              <a:rPr lang="en-GB" sz="1800" kern="0" dirty="0" err="1">
                <a:latin typeface="+mn-lt"/>
              </a:rPr>
              <a:t>kEUR</a:t>
            </a:r>
            <a:r>
              <a:rPr lang="en-GB" sz="1800" kern="0" dirty="0">
                <a:latin typeface="+mn-lt"/>
              </a:rPr>
              <a:t>. The slight overspend is due to the fact that one contract (Toufik) was increased from 0,8 to 0,9 years and this not being included in the original forecast.</a:t>
            </a:r>
          </a:p>
          <a:p>
            <a:pPr marL="800100" lvl="1" indent="-342900">
              <a:spcBef>
                <a:spcPct val="20000"/>
              </a:spcBef>
              <a:buFont typeface="Arial" pitchFamily="34" charset="0"/>
              <a:buChar char="•"/>
              <a:defRPr/>
            </a:pPr>
            <a:r>
              <a:rPr lang="en-GB" sz="1800" kern="0" dirty="0">
                <a:latin typeface="+mn-lt"/>
              </a:rPr>
              <a:t>It should be noted that the 2019 expenditure does not include the non-remunerated expert provided by TTA in lieu of payment (whose annual value is 136,200 </a:t>
            </a:r>
            <a:r>
              <a:rPr lang="en-GB" sz="1800" kern="0" dirty="0" err="1">
                <a:latin typeface="+mn-lt"/>
              </a:rPr>
              <a:t>kEUR</a:t>
            </a:r>
            <a:r>
              <a:rPr lang="en-GB" sz="1800" kern="0" dirty="0">
                <a:latin typeface="+mn-lt"/>
              </a:rPr>
              <a:t>).</a:t>
            </a:r>
          </a:p>
          <a:p>
            <a:pPr marL="800100" lvl="1" indent="-342900">
              <a:spcBef>
                <a:spcPct val="20000"/>
              </a:spcBef>
              <a:buFont typeface="Arial" pitchFamily="34" charset="0"/>
              <a:buChar char="•"/>
              <a:defRPr/>
            </a:pPr>
            <a:r>
              <a:rPr lang="en-GB" sz="1800" kern="0" dirty="0">
                <a:latin typeface="+mn-lt"/>
              </a:rPr>
              <a:t>In addition, a non remunerated expert was provided by CCSA that was not anticipated in the 2019 budget. This expert worked from August to December (5 months) but, as this was not included in the original budget, it was agreed to compensate for this expert at half rate (2,5 months),  The amount of compensation is therefore 2.5 x 13 = 28,375 </a:t>
            </a:r>
            <a:r>
              <a:rPr lang="en-GB" sz="1800" kern="0" dirty="0" err="1">
                <a:latin typeface="+mn-lt"/>
              </a:rPr>
              <a:t>kEUR</a:t>
            </a:r>
            <a:r>
              <a:rPr lang="en-GB" sz="1800" kern="0" dirty="0">
                <a:latin typeface="+mn-lt"/>
              </a:rPr>
              <a:t>.</a:t>
            </a:r>
          </a:p>
          <a:p>
            <a:pPr marL="800100" lvl="1" indent="-342900">
              <a:spcBef>
                <a:spcPct val="20000"/>
              </a:spcBef>
              <a:buFont typeface="Arial" pitchFamily="34" charset="0"/>
              <a:buChar char="•"/>
              <a:defRPr/>
            </a:pPr>
            <a:r>
              <a:rPr lang="en-GB" sz="1800" kern="0" dirty="0">
                <a:latin typeface="+mn-lt"/>
              </a:rPr>
              <a:t>A further non-remunerated expert was expected from TSDSI but, due to delay in obtaining a work permit, this expert did not arrive until January 2020.  There is therefore no impact on the 2019 budget.</a:t>
            </a:r>
          </a:p>
        </p:txBody>
      </p:sp>
      <p:sp>
        <p:nvSpPr>
          <p:cNvPr id="7" name="Slide Number Placeholder 3">
            <a:extLst>
              <a:ext uri="{FF2B5EF4-FFF2-40B4-BE49-F238E27FC236}">
                <a16:creationId xmlns:a16="http://schemas.microsoft.com/office/drawing/2014/main" id="{ACD57C59-61B8-48BE-8A78-EAE5F9DE8F70}"/>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4</a:t>
            </a:fld>
            <a:endParaRPr lang="en-GB" altLang="en-US" sz="1100" b="1" dirty="0"/>
          </a:p>
        </p:txBody>
      </p:sp>
    </p:spTree>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(IT Support)</a:t>
            </a:r>
          </a:p>
        </p:txBody>
      </p:sp>
      <p:sp>
        <p:nvSpPr>
          <p:cNvPr id="6" name="Subtitle 6"/>
          <p:cNvSpPr txBox="1">
            <a:spLocks/>
          </p:cNvSpPr>
          <p:nvPr/>
        </p:nvSpPr>
        <p:spPr bwMode="auto">
          <a:xfrm>
            <a:off x="1343025" y="1248214"/>
            <a:ext cx="8210550" cy="1981548"/>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The cost of the IT support expert (Barbance) was 19,684 </a:t>
            </a:r>
            <a:r>
              <a:rPr lang="en-GB" sz="1800" kern="0" dirty="0" err="1">
                <a:latin typeface="+mn-lt"/>
              </a:rPr>
              <a:t>kEUR</a:t>
            </a:r>
            <a:r>
              <a:rPr lang="en-GB" sz="1800" kern="0" dirty="0">
                <a:latin typeface="+mn-lt"/>
              </a:rPr>
              <a:t> from an annual budget of 40 </a:t>
            </a:r>
            <a:r>
              <a:rPr lang="en-GB" sz="1800" kern="0" dirty="0" err="1">
                <a:latin typeface="+mn-lt"/>
              </a:rPr>
              <a:t>kEUR</a:t>
            </a:r>
            <a:r>
              <a:rPr lang="en-GB" sz="1800" kern="0" dirty="0">
                <a:latin typeface="+mn-lt"/>
              </a:rPr>
              <a:t> (45% of one officer dedicated to this task). </a:t>
            </a:r>
          </a:p>
          <a:p>
            <a:pPr marL="800100" lvl="1" indent="-342900">
              <a:spcBef>
                <a:spcPct val="20000"/>
              </a:spcBef>
              <a:buFont typeface="Arial" pitchFamily="34" charset="0"/>
              <a:buChar char="•"/>
              <a:defRPr/>
            </a:pPr>
            <a:r>
              <a:rPr lang="en-GB" sz="1800" kern="0" dirty="0">
                <a:latin typeface="+mn-lt"/>
              </a:rPr>
              <a:t>The support expert left ETSI in May 2019 with other officers backfilling this vacancy. A new support model was implemented and integrated into the 2020 budget (</a:t>
            </a:r>
            <a:r>
              <a:rPr lang="en-GB" sz="1800" i="1" kern="0" dirty="0">
                <a:latin typeface="+mn-lt"/>
              </a:rPr>
              <a:t>cf</a:t>
            </a:r>
            <a:r>
              <a:rPr lang="en-GB" sz="1800" kern="0" dirty="0">
                <a:latin typeface="+mn-lt"/>
              </a:rPr>
              <a:t>. Additional IT support table on next slide).</a:t>
            </a:r>
          </a:p>
          <a:p>
            <a:pPr marL="800100" lvl="1" indent="-342900">
              <a:spcBef>
                <a:spcPct val="20000"/>
              </a:spcBef>
              <a:buFont typeface="Arial" pitchFamily="34" charset="0"/>
              <a:buChar char="•"/>
              <a:defRPr/>
            </a:pPr>
            <a:endParaRPr lang="en-GB" sz="1800" kern="0" dirty="0">
              <a:highlight>
                <a:srgbClr val="FFFF00"/>
              </a:highlight>
              <a:latin typeface="+mn-lt"/>
            </a:endParaRP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lide Number Placeholder 3">
            <a:extLst>
              <a:ext uri="{FF2B5EF4-FFF2-40B4-BE49-F238E27FC236}">
                <a16:creationId xmlns:a16="http://schemas.microsoft.com/office/drawing/2014/main" id="{D18DE3C9-BAB6-47E5-A883-24785CC2412F}"/>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5</a:t>
            </a:fld>
            <a:endParaRPr lang="en-GB" altLang="en-US" sz="1100" b="1" dirty="0"/>
          </a:p>
        </p:txBody>
      </p:sp>
    </p:spTree>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title"/>
          </p:nvPr>
        </p:nvSpPr>
        <p:spPr>
          <a:xfrm>
            <a:off x="1889126" y="236538"/>
            <a:ext cx="6926263" cy="1143000"/>
          </a:xfrm>
        </p:spPr>
        <p:txBody>
          <a:bodyPr/>
          <a:lstStyle/>
          <a:p>
            <a:r>
              <a:rPr lang="en-GB" altLang="en-US" sz="2400" b="1" dirty="0"/>
              <a:t>3GPP Manpower Expenditure (Additional IT Support) </a:t>
            </a:r>
            <a:endParaRPr lang="en-GB" altLang="en-US" sz="2400" b="1" dirty="0">
              <a:solidFill>
                <a:srgbClr val="FF3300"/>
              </a:solidFill>
            </a:endParaRPr>
          </a:p>
        </p:txBody>
      </p:sp>
      <p:sp>
        <p:nvSpPr>
          <p:cNvPr id="23555" name="Subtitle 6"/>
          <p:cNvSpPr txBox="1">
            <a:spLocks/>
          </p:cNvSpPr>
          <p:nvPr/>
        </p:nvSpPr>
        <p:spPr bwMode="auto">
          <a:xfrm>
            <a:off x="1981200" y="1181101"/>
            <a:ext cx="8210550" cy="1341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panose="020B0604020202020204" pitchFamily="34" charset="0"/>
              </a:defRPr>
            </a:lvl1pPr>
            <a:lvl2pPr marL="800100" indent="-34290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endParaRPr lang="en-US" altLang="en-US" sz="1800" dirty="0"/>
          </a:p>
        </p:txBody>
      </p:sp>
      <p:sp>
        <p:nvSpPr>
          <p:cNvPr id="5" name="Subtitle 6">
            <a:extLst>
              <a:ext uri="{FF2B5EF4-FFF2-40B4-BE49-F238E27FC236}">
                <a16:creationId xmlns:a16="http://schemas.microsoft.com/office/drawing/2014/main" id="{0E0D7C0F-95E5-408F-95AB-E8C0DAB5B813}"/>
              </a:ext>
            </a:extLst>
          </p:cNvPr>
          <p:cNvSpPr txBox="1">
            <a:spLocks/>
          </p:cNvSpPr>
          <p:nvPr/>
        </p:nvSpPr>
        <p:spPr bwMode="auto">
          <a:xfrm>
            <a:off x="1246982" y="1176456"/>
            <a:ext cx="8210550" cy="1254605"/>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The cost of providing additional IT support is 79,500 </a:t>
            </a:r>
            <a:r>
              <a:rPr lang="en-GB" sz="1800" kern="0" dirty="0" err="1">
                <a:latin typeface="+mn-lt"/>
              </a:rPr>
              <a:t>kEUR</a:t>
            </a:r>
            <a:r>
              <a:rPr lang="en-GB" sz="1800" kern="0" dirty="0">
                <a:latin typeface="+mn-lt"/>
              </a:rPr>
              <a:t> from an annual budget of 70 </a:t>
            </a:r>
            <a:r>
              <a:rPr lang="en-GB" sz="1800" kern="0" dirty="0" err="1">
                <a:latin typeface="+mn-lt"/>
              </a:rPr>
              <a:t>kEUR</a:t>
            </a:r>
            <a:r>
              <a:rPr lang="en-GB" sz="1800" kern="0" dirty="0">
                <a:latin typeface="+mn-lt"/>
              </a:rPr>
              <a:t>. </a:t>
            </a: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6" name="Slide Number Placeholder 3">
            <a:extLst>
              <a:ext uri="{FF2B5EF4-FFF2-40B4-BE49-F238E27FC236}">
                <a16:creationId xmlns:a16="http://schemas.microsoft.com/office/drawing/2014/main" id="{1667F96D-6A41-43FC-B885-4A66B412B138}"/>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6</a:t>
            </a:fld>
            <a:endParaRPr lang="en-GB" altLang="en-US" sz="1100" b="1" dirty="0"/>
          </a:p>
        </p:txBody>
      </p:sp>
      <p:graphicFrame>
        <p:nvGraphicFramePr>
          <p:cNvPr id="2" name="Table 1">
            <a:extLst>
              <a:ext uri="{FF2B5EF4-FFF2-40B4-BE49-F238E27FC236}">
                <a16:creationId xmlns:a16="http://schemas.microsoft.com/office/drawing/2014/main" id="{61D54E29-9872-4C1E-8A35-A8812A242B39}"/>
              </a:ext>
            </a:extLst>
          </p:cNvPr>
          <p:cNvGraphicFramePr>
            <a:graphicFrameLocks noGrp="1"/>
          </p:cNvGraphicFramePr>
          <p:nvPr>
            <p:extLst>
              <p:ext uri="{D42A27DB-BD31-4B8C-83A1-F6EECF244321}">
                <p14:modId xmlns:p14="http://schemas.microsoft.com/office/powerpoint/2010/main" val="3953682784"/>
              </p:ext>
            </p:extLst>
          </p:nvPr>
        </p:nvGraphicFramePr>
        <p:xfrm>
          <a:off x="503237" y="2522538"/>
          <a:ext cx="11185525" cy="3473732"/>
        </p:xfrm>
        <a:graphic>
          <a:graphicData uri="http://schemas.openxmlformats.org/drawingml/2006/table">
            <a:tbl>
              <a:tblPr/>
              <a:tblGrid>
                <a:gridCol w="2827320">
                  <a:extLst>
                    <a:ext uri="{9D8B030D-6E8A-4147-A177-3AD203B41FA5}">
                      <a16:colId xmlns:a16="http://schemas.microsoft.com/office/drawing/2014/main" val="3254051081"/>
                    </a:ext>
                  </a:extLst>
                </a:gridCol>
                <a:gridCol w="2522693">
                  <a:extLst>
                    <a:ext uri="{9D8B030D-6E8A-4147-A177-3AD203B41FA5}">
                      <a16:colId xmlns:a16="http://schemas.microsoft.com/office/drawing/2014/main" val="4127380501"/>
                    </a:ext>
                  </a:extLst>
                </a:gridCol>
                <a:gridCol w="1675449">
                  <a:extLst>
                    <a:ext uri="{9D8B030D-6E8A-4147-A177-3AD203B41FA5}">
                      <a16:colId xmlns:a16="http://schemas.microsoft.com/office/drawing/2014/main" val="2002132487"/>
                    </a:ext>
                  </a:extLst>
                </a:gridCol>
                <a:gridCol w="1237548">
                  <a:extLst>
                    <a:ext uri="{9D8B030D-6E8A-4147-A177-3AD203B41FA5}">
                      <a16:colId xmlns:a16="http://schemas.microsoft.com/office/drawing/2014/main" val="1010091626"/>
                    </a:ext>
                  </a:extLst>
                </a:gridCol>
                <a:gridCol w="1237548">
                  <a:extLst>
                    <a:ext uri="{9D8B030D-6E8A-4147-A177-3AD203B41FA5}">
                      <a16:colId xmlns:a16="http://schemas.microsoft.com/office/drawing/2014/main" val="3866461984"/>
                    </a:ext>
                  </a:extLst>
                </a:gridCol>
                <a:gridCol w="904361">
                  <a:extLst>
                    <a:ext uri="{9D8B030D-6E8A-4147-A177-3AD203B41FA5}">
                      <a16:colId xmlns:a16="http://schemas.microsoft.com/office/drawing/2014/main" val="3825004828"/>
                    </a:ext>
                  </a:extLst>
                </a:gridCol>
                <a:gridCol w="780606">
                  <a:extLst>
                    <a:ext uri="{9D8B030D-6E8A-4147-A177-3AD203B41FA5}">
                      <a16:colId xmlns:a16="http://schemas.microsoft.com/office/drawing/2014/main" val="1613564876"/>
                    </a:ext>
                  </a:extLst>
                </a:gridCol>
              </a:tblGrid>
              <a:tr h="182828">
                <a:tc gridSpan="7">
                  <a:txBody>
                    <a:bodyPr/>
                    <a:lstStyle/>
                    <a:p>
                      <a:pPr algn="ctr" fontAlgn="b"/>
                      <a:r>
                        <a:rPr lang="en-GB" sz="1100" b="1" i="0" u="none" strike="noStrike">
                          <a:solidFill>
                            <a:srgbClr val="FFFFFF"/>
                          </a:solidFill>
                          <a:effectLst/>
                          <a:latin typeface="Calibri" panose="020F0502020204030204" pitchFamily="34" charset="0"/>
                        </a:rPr>
                        <a:t>Additional IT Support</a:t>
                      </a:r>
                    </a:p>
                  </a:txBody>
                  <a:tcPr marL="7618" marR="7618" marT="7618" marB="0" anchor="b">
                    <a:lnL>
                      <a:noFill/>
                    </a:lnL>
                    <a:lnR>
                      <a:noFill/>
                    </a:lnR>
                    <a:lnT>
                      <a:noFill/>
                    </a:lnT>
                    <a:lnB w="6350" cap="flat" cmpd="sng" algn="ctr">
                      <a:solidFill>
                        <a:srgbClr val="000000"/>
                      </a:solidFill>
                      <a:prstDash val="solid"/>
                      <a:round/>
                      <a:headEnd type="none" w="med" len="med"/>
                      <a:tailEnd type="none" w="med" len="med"/>
                    </a:lnB>
                    <a:solidFill>
                      <a:srgbClr val="000000"/>
                    </a:solidFill>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772762599"/>
                  </a:ext>
                </a:extLst>
              </a:tr>
              <a:tr h="182828">
                <a:tc>
                  <a:txBody>
                    <a:bodyPr/>
                    <a:lstStyle/>
                    <a:p>
                      <a:pPr algn="ctr" fontAlgn="b"/>
                      <a:r>
                        <a:rPr lang="en-GB" sz="1100" b="1" i="0" u="none" strike="noStrike">
                          <a:solidFill>
                            <a:srgbClr val="000000"/>
                          </a:solidFill>
                          <a:effectLst/>
                          <a:latin typeface="Calibri" panose="020F0502020204030204" pitchFamily="34" charset="0"/>
                        </a:rPr>
                        <a:t>Place</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1" i="0" u="none" strike="noStrike">
                          <a:solidFill>
                            <a:srgbClr val="000000"/>
                          </a:solidFill>
                          <a:effectLst/>
                          <a:latin typeface="Calibri" panose="020F0502020204030204" pitchFamily="34" charset="0"/>
                        </a:rPr>
                        <a:t>IT Support</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1" i="0" u="none" strike="noStrike">
                          <a:solidFill>
                            <a:srgbClr val="000000"/>
                          </a:solidFill>
                          <a:effectLst/>
                          <a:latin typeface="Calibri" panose="020F0502020204030204" pitchFamily="34" charset="0"/>
                        </a:rPr>
                        <a:t>Prepa Days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1" i="0" u="none" strike="noStrike">
                          <a:solidFill>
                            <a:srgbClr val="000000"/>
                          </a:solidFill>
                          <a:effectLst/>
                          <a:latin typeface="Calibri" panose="020F0502020204030204" pitchFamily="34" charset="0"/>
                        </a:rPr>
                        <a:t>Travel days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1" i="0" u="none" strike="noStrike">
                          <a:solidFill>
                            <a:srgbClr val="000000"/>
                          </a:solidFill>
                          <a:effectLst/>
                          <a:latin typeface="Calibri" panose="020F0502020204030204" pitchFamily="34" charset="0"/>
                        </a:rPr>
                        <a:t>On-site Days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1" i="0" u="none" strike="noStrike">
                          <a:solidFill>
                            <a:srgbClr val="000000"/>
                          </a:solidFill>
                          <a:effectLst/>
                          <a:latin typeface="Calibri" panose="020F0502020204030204" pitchFamily="34" charset="0"/>
                        </a:rPr>
                        <a:t>TOTAL days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1" i="0" u="none" strike="noStrike">
                          <a:solidFill>
                            <a:srgbClr val="000000"/>
                          </a:solidFill>
                          <a:effectLst/>
                          <a:latin typeface="Calibri" panose="020F0502020204030204" pitchFamily="34" charset="0"/>
                        </a:rPr>
                        <a:t>TOTAL cost</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7881091"/>
                  </a:ext>
                </a:extLst>
              </a:tr>
              <a:tr h="182828">
                <a:tc>
                  <a:txBody>
                    <a:bodyPr/>
                    <a:lstStyle/>
                    <a:p>
                      <a:pPr algn="ctr" fontAlgn="b"/>
                      <a:r>
                        <a:rPr lang="en-GB" sz="1100" b="0" i="0" u="none" strike="noStrike">
                          <a:solidFill>
                            <a:srgbClr val="000000"/>
                          </a:solidFill>
                          <a:effectLst/>
                          <a:latin typeface="Calibri" panose="020F0502020204030204" pitchFamily="34" charset="0"/>
                        </a:rPr>
                        <a:t>Kochi, India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M. Mangion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2</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0110602"/>
                  </a:ext>
                </a:extLst>
              </a:tr>
              <a:tr h="182828">
                <a:tc>
                  <a:txBody>
                    <a:bodyPr/>
                    <a:lstStyle/>
                    <a:p>
                      <a:pPr algn="ctr" fontAlgn="b"/>
                      <a:r>
                        <a:rPr lang="en-GB" sz="1100" b="0" i="0" u="none" strike="noStrike">
                          <a:solidFill>
                            <a:srgbClr val="000000"/>
                          </a:solidFill>
                          <a:effectLst/>
                          <a:latin typeface="Calibri" panose="020F0502020204030204" pitchFamily="34" charset="0"/>
                        </a:rPr>
                        <a:t>Santa Cruz, Tenerife</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JBD (Syage)</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1,5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15019862"/>
                  </a:ext>
                </a:extLst>
              </a:tr>
              <a:tr h="182828">
                <a:tc>
                  <a:txBody>
                    <a:bodyPr/>
                    <a:lstStyle/>
                    <a:p>
                      <a:pPr algn="ctr" fontAlgn="b"/>
                      <a:r>
                        <a:rPr lang="en-GB" sz="1100" b="0" i="0" u="none" strike="noStrike">
                          <a:solidFill>
                            <a:srgbClr val="000000"/>
                          </a:solidFill>
                          <a:effectLst/>
                          <a:latin typeface="Calibri" panose="020F0502020204030204" pitchFamily="34" charset="0"/>
                        </a:rPr>
                        <a:t>Montreal, Canada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A. Schiavon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2</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7</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0984298"/>
                  </a:ext>
                </a:extLst>
              </a:tr>
              <a:tr h="182828">
                <a:tc>
                  <a:txBody>
                    <a:bodyPr/>
                    <a:lstStyle/>
                    <a:p>
                      <a:pPr algn="ctr" fontAlgn="b"/>
                      <a:r>
                        <a:rPr lang="en-GB" sz="1100" b="0" i="0" u="none" strike="noStrike">
                          <a:solidFill>
                            <a:srgbClr val="000000"/>
                          </a:solidFill>
                          <a:effectLst/>
                          <a:latin typeface="Calibri" panose="020F0502020204030204" pitchFamily="34" charset="0"/>
                        </a:rPr>
                        <a:t> Shenzhen, China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M. Mangion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3,5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8788895"/>
                  </a:ext>
                </a:extLst>
              </a:tr>
              <a:tr h="182828">
                <a:tc>
                  <a:txBody>
                    <a:bodyPr/>
                    <a:lstStyle/>
                    <a:p>
                      <a:pPr algn="ctr" fontAlgn="b"/>
                      <a:r>
                        <a:rPr lang="en-GB" sz="1100" b="0" i="0" u="none" strike="noStrike">
                          <a:solidFill>
                            <a:srgbClr val="000000"/>
                          </a:solidFill>
                          <a:effectLst/>
                          <a:latin typeface="Calibri" panose="020F0502020204030204" pitchFamily="34" charset="0"/>
                        </a:rPr>
                        <a:t>Xi'an, China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M. Mangion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3,5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7,5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6814749"/>
                  </a:ext>
                </a:extLst>
              </a:tr>
              <a:tr h="182828">
                <a:tc>
                  <a:txBody>
                    <a:bodyPr/>
                    <a:lstStyle/>
                    <a:p>
                      <a:pPr algn="ctr" fontAlgn="b"/>
                      <a:r>
                        <a:rPr lang="en-GB" sz="1100" b="0" i="0" u="none" strike="noStrike">
                          <a:solidFill>
                            <a:srgbClr val="000000"/>
                          </a:solidFill>
                          <a:effectLst/>
                          <a:latin typeface="Calibri" panose="020F0502020204030204" pitchFamily="34" charset="0"/>
                        </a:rPr>
                        <a:t>Xi'an, China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BAR (Syage)</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3</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7,5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1728380"/>
                  </a:ext>
                </a:extLst>
              </a:tr>
              <a:tr h="182828">
                <a:tc>
                  <a:txBody>
                    <a:bodyPr/>
                    <a:lstStyle/>
                    <a:p>
                      <a:pPr algn="ctr" fontAlgn="b"/>
                      <a:r>
                        <a:rPr lang="en-GB" sz="1100" b="0" i="0" u="none" strike="noStrike">
                          <a:solidFill>
                            <a:srgbClr val="000000"/>
                          </a:solidFill>
                          <a:effectLst/>
                          <a:latin typeface="Calibri" panose="020F0502020204030204" pitchFamily="34" charset="0"/>
                        </a:rPr>
                        <a:t>Sapporo, Japan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JM Singer</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2</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7</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52956924"/>
                  </a:ext>
                </a:extLst>
              </a:tr>
              <a:tr h="182828">
                <a:tc>
                  <a:txBody>
                    <a:bodyPr/>
                    <a:lstStyle/>
                    <a:p>
                      <a:pPr algn="ctr" fontAlgn="b"/>
                      <a:r>
                        <a:rPr lang="en-GB" sz="1100" b="0" i="0" u="none" strike="noStrike">
                          <a:solidFill>
                            <a:srgbClr val="000000"/>
                          </a:solidFill>
                          <a:effectLst/>
                          <a:latin typeface="Calibri" panose="020F0502020204030204" pitchFamily="34" charset="0"/>
                        </a:rPr>
                        <a:t>Prague, CZ</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C.Volnay + T.Meredith  (3days)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1</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8633799"/>
                  </a:ext>
                </a:extLst>
              </a:tr>
              <a:tr h="182828">
                <a:tc>
                  <a:txBody>
                    <a:bodyPr/>
                    <a:lstStyle/>
                    <a:p>
                      <a:pPr algn="ctr" fontAlgn="b"/>
                      <a:r>
                        <a:rPr lang="en-GB" sz="1100" b="0" i="0" u="none" strike="noStrike">
                          <a:solidFill>
                            <a:srgbClr val="000000"/>
                          </a:solidFill>
                          <a:effectLst/>
                          <a:latin typeface="Calibri" panose="020F0502020204030204" pitchFamily="34" charset="0"/>
                        </a:rPr>
                        <a:t>Ljubljana, Slovenia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A. Schiavon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90389840"/>
                  </a:ext>
                </a:extLst>
              </a:tr>
              <a:tr h="182828">
                <a:tc>
                  <a:txBody>
                    <a:bodyPr/>
                    <a:lstStyle/>
                    <a:p>
                      <a:pPr algn="ctr" fontAlgn="b"/>
                      <a:r>
                        <a:rPr lang="en-GB" sz="1100" b="0" i="0" u="none" strike="noStrike">
                          <a:solidFill>
                            <a:srgbClr val="000000"/>
                          </a:solidFill>
                          <a:effectLst/>
                          <a:latin typeface="Calibri" panose="020F0502020204030204" pitchFamily="34" charset="0"/>
                        </a:rPr>
                        <a:t>Wroclaw, Poland</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BAR (Syage)</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1,5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5,5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721980"/>
                  </a:ext>
                </a:extLst>
              </a:tr>
              <a:tr h="182828">
                <a:tc>
                  <a:txBody>
                    <a:bodyPr/>
                    <a:lstStyle/>
                    <a:p>
                      <a:pPr algn="ctr" fontAlgn="b"/>
                      <a:r>
                        <a:rPr lang="en-GB" sz="1100" b="0" i="0" u="none" strike="noStrike">
                          <a:solidFill>
                            <a:srgbClr val="000000"/>
                          </a:solidFill>
                          <a:effectLst/>
                          <a:latin typeface="Calibri" panose="020F0502020204030204" pitchFamily="34" charset="0"/>
                        </a:rPr>
                        <a:t>Portoroz, Slovenia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C. Volnay + N. Laborie (3Days)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1</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5,5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7301716"/>
                  </a:ext>
                </a:extLst>
              </a:tr>
              <a:tr h="182828">
                <a:tc>
                  <a:txBody>
                    <a:bodyPr/>
                    <a:lstStyle/>
                    <a:p>
                      <a:pPr algn="ctr" fontAlgn="b"/>
                      <a:r>
                        <a:rPr lang="en-GB" sz="1100" b="0" i="0" u="none" strike="noStrike">
                          <a:solidFill>
                            <a:srgbClr val="000000"/>
                          </a:solidFill>
                          <a:effectLst/>
                          <a:latin typeface="Calibri" panose="020F0502020204030204" pitchFamily="34" charset="0"/>
                        </a:rPr>
                        <a:t>Split, Croatia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JBD (Syage)</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1,5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5,5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2680568"/>
                  </a:ext>
                </a:extLst>
              </a:tr>
              <a:tr h="182828">
                <a:tc>
                  <a:txBody>
                    <a:bodyPr/>
                    <a:lstStyle/>
                    <a:p>
                      <a:pPr algn="ctr" fontAlgn="b"/>
                      <a:r>
                        <a:rPr lang="en-GB" sz="1100" b="0" i="0" u="none" strike="noStrike">
                          <a:solidFill>
                            <a:srgbClr val="000000"/>
                          </a:solidFill>
                          <a:effectLst/>
                          <a:latin typeface="Calibri" panose="020F0502020204030204" pitchFamily="34" charset="0"/>
                        </a:rPr>
                        <a:t>Chongqinq, China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JM Singer</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2</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2036017"/>
                  </a:ext>
                </a:extLst>
              </a:tr>
              <a:tr h="182828">
                <a:tc>
                  <a:txBody>
                    <a:bodyPr/>
                    <a:lstStyle/>
                    <a:p>
                      <a:pPr algn="ctr" fontAlgn="b"/>
                      <a:r>
                        <a:rPr lang="en-GB" sz="1100" b="0" i="0" u="none" strike="noStrike">
                          <a:solidFill>
                            <a:srgbClr val="000000"/>
                          </a:solidFill>
                          <a:effectLst/>
                          <a:latin typeface="Calibri" panose="020F0502020204030204" pitchFamily="34" charset="0"/>
                        </a:rPr>
                        <a:t>Chongqinq, China</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NMD(Syage)</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2</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9323107"/>
                  </a:ext>
                </a:extLst>
              </a:tr>
              <a:tr h="182828">
                <a:tc>
                  <a:txBody>
                    <a:bodyPr/>
                    <a:lstStyle/>
                    <a:p>
                      <a:pPr algn="ctr" fontAlgn="b"/>
                      <a:r>
                        <a:rPr lang="en-GB" sz="1100" b="0" i="0" u="none" strike="noStrike">
                          <a:solidFill>
                            <a:srgbClr val="000000"/>
                          </a:solidFill>
                          <a:effectLst/>
                          <a:latin typeface="Calibri" panose="020F0502020204030204" pitchFamily="34" charset="0"/>
                        </a:rPr>
                        <a:t>Reno, US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M. Mangion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1</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1355724"/>
                  </a:ext>
                </a:extLst>
              </a:tr>
              <a:tr h="182828">
                <a:tc>
                  <a:txBody>
                    <a:bodyPr/>
                    <a:lstStyle/>
                    <a:p>
                      <a:pPr algn="ctr" fontAlgn="b"/>
                      <a:r>
                        <a:rPr lang="en-GB" sz="1100" b="0" i="0" u="none" strike="noStrike">
                          <a:solidFill>
                            <a:srgbClr val="000000"/>
                          </a:solidFill>
                          <a:effectLst/>
                          <a:latin typeface="Calibri" panose="020F0502020204030204" pitchFamily="34" charset="0"/>
                        </a:rPr>
                        <a:t>Reno, US</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M. Mangion</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0,5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1,5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2,5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1"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5919652"/>
                  </a:ext>
                </a:extLst>
              </a:tr>
              <a:tr h="182828">
                <a:tc>
                  <a:txBody>
                    <a:bodyPr/>
                    <a:lstStyle/>
                    <a:p>
                      <a:pPr algn="ctr" fontAlgn="b"/>
                      <a:r>
                        <a:rPr lang="en-GB" sz="1100" b="0" i="0" u="none" strike="noStrike">
                          <a:solidFill>
                            <a:srgbClr val="000000"/>
                          </a:solidFill>
                          <a:effectLst/>
                          <a:latin typeface="Calibri" panose="020F0502020204030204" pitchFamily="34" charset="0"/>
                        </a:rPr>
                        <a:t>TOTAL</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b"/>
                      <a:r>
                        <a:rPr lang="en-GB" sz="1100" b="0" i="0" u="none" strike="noStrike">
                          <a:solidFill>
                            <a:srgbClr val="000000"/>
                          </a:solidFill>
                          <a:effectLst/>
                          <a:latin typeface="Calibri" panose="020F0502020204030204" pitchFamily="34" charset="0"/>
                        </a:rPr>
                        <a:t> </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0" i="0" u="none" strike="noStrike">
                          <a:solidFill>
                            <a:srgbClr val="000000"/>
                          </a:solidFill>
                          <a:effectLst/>
                          <a:latin typeface="Calibri" panose="020F0502020204030204" pitchFamily="34" charset="0"/>
                        </a:rPr>
                        <a:t>7</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0" i="0" u="none" strike="noStrike">
                          <a:solidFill>
                            <a:srgbClr val="000000"/>
                          </a:solidFill>
                          <a:effectLst/>
                          <a:latin typeface="Calibri" panose="020F0502020204030204" pitchFamily="34" charset="0"/>
                        </a:rPr>
                        <a:t>29,5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0" i="0" u="none" strike="noStrike">
                          <a:solidFill>
                            <a:srgbClr val="000000"/>
                          </a:solidFill>
                          <a:effectLst/>
                          <a:latin typeface="Calibri" panose="020F0502020204030204" pitchFamily="34" charset="0"/>
                        </a:rPr>
                        <a:t>96</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GB" sz="1100" b="1" i="0" u="none" strike="noStrike">
                          <a:solidFill>
                            <a:srgbClr val="000000"/>
                          </a:solidFill>
                          <a:effectLst/>
                          <a:latin typeface="Calibri" panose="020F0502020204030204" pitchFamily="34" charset="0"/>
                        </a:rPr>
                        <a:t>132,5</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en-GB" sz="1100" b="0" i="0" u="none" strike="noStrike" dirty="0">
                          <a:solidFill>
                            <a:srgbClr val="000000"/>
                          </a:solidFill>
                          <a:effectLst/>
                          <a:latin typeface="Calibri" panose="020F0502020204030204" pitchFamily="34" charset="0"/>
                        </a:rPr>
                        <a:t>79,50</a:t>
                      </a:r>
                    </a:p>
                  </a:txBody>
                  <a:tcPr marL="7618" marR="7618" marT="7618"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79385489"/>
                  </a:ext>
                </a:extLst>
              </a:tr>
            </a:tbl>
          </a:graphicData>
        </a:graphic>
      </p:graphicFrame>
    </p:spTree>
    <p:extLst>
      <p:ext uri="{BB962C8B-B14F-4D97-AF65-F5344CB8AC3E}">
        <p14:creationId xmlns:p14="http://schemas.microsoft.com/office/powerpoint/2010/main" val="2779036069"/>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89"/>
          <p:cNvSpPr>
            <a:spLocks noChangeArrowheads="1"/>
          </p:cNvSpPr>
          <p:nvPr/>
        </p:nvSpPr>
        <p:spPr bwMode="auto">
          <a:xfrm>
            <a:off x="1765301" y="531813"/>
            <a:ext cx="7972425"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sp>
        <p:nvSpPr>
          <p:cNvPr id="3" name="Rectangle 3"/>
          <p:cNvSpPr txBox="1">
            <a:spLocks noChangeArrowheads="1"/>
          </p:cNvSpPr>
          <p:nvPr/>
        </p:nvSpPr>
        <p:spPr>
          <a:xfrm>
            <a:off x="1676400" y="503238"/>
            <a:ext cx="7543800" cy="647700"/>
          </a:xfrm>
          <a:prstGeom prst="rect">
            <a:avLst/>
          </a:prstGeom>
        </p:spPr>
        <p:txBody>
          <a:bodyPr/>
          <a:lstStyle/>
          <a:p>
            <a:pPr algn="ctr">
              <a:defRPr/>
            </a:pPr>
            <a:r>
              <a:rPr lang="en-GB" sz="2400" b="1" kern="0" dirty="0">
                <a:solidFill>
                  <a:srgbClr val="FF3300"/>
                </a:solidFill>
                <a:latin typeface="+mj-lt"/>
                <a:ea typeface="+mj-ea"/>
                <a:cs typeface="+mj-cs"/>
              </a:rPr>
              <a:t>3GPP Manpower Expenditure (TTCN Support)</a:t>
            </a:r>
          </a:p>
        </p:txBody>
      </p:sp>
      <p:sp>
        <p:nvSpPr>
          <p:cNvPr id="6" name="Subtitle 6"/>
          <p:cNvSpPr txBox="1">
            <a:spLocks/>
          </p:cNvSpPr>
          <p:nvPr/>
        </p:nvSpPr>
        <p:spPr bwMode="auto">
          <a:xfrm>
            <a:off x="1087395" y="1181102"/>
            <a:ext cx="10033686" cy="1397342"/>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The cost of the TTCN support expert was 139,448 </a:t>
            </a:r>
            <a:r>
              <a:rPr lang="en-GB" sz="1800" kern="0" dirty="0" err="1">
                <a:latin typeface="+mn-lt"/>
              </a:rPr>
              <a:t>kEUR</a:t>
            </a:r>
            <a:r>
              <a:rPr lang="en-GB" sz="1800" kern="0" dirty="0">
                <a:latin typeface="+mn-lt"/>
              </a:rPr>
              <a:t> from an annual budget of 135 </a:t>
            </a:r>
            <a:r>
              <a:rPr lang="en-GB" sz="1800" kern="0" dirty="0" err="1">
                <a:latin typeface="+mn-lt"/>
              </a:rPr>
              <a:t>kEUR</a:t>
            </a:r>
            <a:r>
              <a:rPr lang="en-GB" sz="1800" kern="0" dirty="0">
                <a:latin typeface="+mn-lt"/>
              </a:rPr>
              <a:t> (one officer dedicated full time to this task) </a:t>
            </a:r>
          </a:p>
          <a:p>
            <a:pPr marL="800100" lvl="1" indent="-342900">
              <a:spcBef>
                <a:spcPct val="20000"/>
              </a:spcBef>
              <a:buFont typeface="Arial" pitchFamily="34" charset="0"/>
              <a:buChar char="•"/>
              <a:defRPr/>
            </a:pPr>
            <a:r>
              <a:rPr lang="en-GB" sz="1800" kern="0" dirty="0">
                <a:latin typeface="+mn-lt"/>
              </a:rPr>
              <a:t>The slight overspend is due to performance and seniority related bonuses </a:t>
            </a: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solidFill>
                <a:srgbClr val="FF0000"/>
              </a:solidFill>
              <a:latin typeface="+mn-lt"/>
            </a:endParaRPr>
          </a:p>
          <a:p>
            <a:pPr marL="800100" lvl="1" indent="-342900">
              <a:spcBef>
                <a:spcPct val="20000"/>
              </a:spcBef>
              <a:defRPr/>
            </a:pPr>
            <a:r>
              <a:rPr lang="en-GB" sz="1800" kern="0" dirty="0">
                <a:latin typeface="+mn-lt"/>
              </a:rPr>
              <a:t> </a:t>
            </a:r>
            <a:endParaRPr lang="en-GB" sz="1800" kern="0" dirty="0">
              <a:solidFill>
                <a:srgbClr val="FF0000"/>
              </a:solidFill>
              <a:latin typeface="+mn-lt"/>
            </a:endParaRPr>
          </a:p>
        </p:txBody>
      </p:sp>
      <p:sp>
        <p:nvSpPr>
          <p:cNvPr id="22533" name="Slide Number Placeholder 6"/>
          <p:cNvSpPr>
            <a:spLocks noGrp="1"/>
          </p:cNvSpPr>
          <p:nvPr>
            <p:ph type="sldNum" sz="quarter" idx="4294967295"/>
          </p:nvPr>
        </p:nvSpPr>
        <p:spPr bwMode="auto">
          <a:xfrm>
            <a:off x="11410952" y="6483350"/>
            <a:ext cx="527049" cy="222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br>
              <a:rPr lang="en-GB" altLang="en-US" sz="1100">
                <a:solidFill>
                  <a:schemeClr val="bg1"/>
                </a:solidFill>
              </a:rPr>
            </a:br>
            <a:endParaRPr lang="en-GB" altLang="en-US" sz="1100">
              <a:solidFill>
                <a:schemeClr val="bg1"/>
              </a:solidFill>
            </a:endParaRPr>
          </a:p>
        </p:txBody>
      </p:sp>
      <p:sp>
        <p:nvSpPr>
          <p:cNvPr id="7" name="Slide Number Placeholder 3">
            <a:extLst>
              <a:ext uri="{FF2B5EF4-FFF2-40B4-BE49-F238E27FC236}">
                <a16:creationId xmlns:a16="http://schemas.microsoft.com/office/drawing/2014/main" id="{29CBFE8A-0B5E-4F61-B232-B81D5EAC95ED}"/>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7</a:t>
            </a:fld>
            <a:endParaRPr lang="en-GB" altLang="en-US" sz="1100" b="1" dirty="0"/>
          </a:p>
        </p:txBody>
      </p:sp>
    </p:spTree>
    <p:extLst>
      <p:ext uri="{BB962C8B-B14F-4D97-AF65-F5344CB8AC3E}">
        <p14:creationId xmlns:p14="http://schemas.microsoft.com/office/powerpoint/2010/main" val="1404096004"/>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rPr>
              <a:t>3GPP Manpower Expenditure (</a:t>
            </a:r>
            <a:r>
              <a:rPr lang="en-GB" sz="2400" b="1" kern="0" dirty="0">
                <a:solidFill>
                  <a:srgbClr val="FF3300"/>
                </a:solidFill>
                <a:latin typeface="+mj-lt"/>
                <a:ea typeface="+mj-ea"/>
                <a:cs typeface="+mj-cs"/>
              </a:rPr>
              <a:t>STF 160)</a:t>
            </a:r>
          </a:p>
        </p:txBody>
      </p:sp>
      <p:sp>
        <p:nvSpPr>
          <p:cNvPr id="8" name="Subtitle 6"/>
          <p:cNvSpPr txBox="1">
            <a:spLocks/>
          </p:cNvSpPr>
          <p:nvPr/>
        </p:nvSpPr>
        <p:spPr bwMode="auto">
          <a:xfrm>
            <a:off x="1079157" y="1181101"/>
            <a:ext cx="10066638" cy="1784521"/>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Contracts to the value of 817,200 </a:t>
            </a:r>
            <a:r>
              <a:rPr lang="en-GB" sz="1800" kern="0" dirty="0" err="1">
                <a:latin typeface="+mn-lt"/>
              </a:rPr>
              <a:t>kEUR</a:t>
            </a:r>
            <a:r>
              <a:rPr lang="en-GB" sz="1800" kern="0" dirty="0">
                <a:latin typeface="+mn-lt"/>
              </a:rPr>
              <a:t> were established for STF160 out of the annual budget of 844 </a:t>
            </a:r>
            <a:r>
              <a:rPr lang="en-GB" sz="1800" kern="0" dirty="0" err="1">
                <a:latin typeface="+mn-lt"/>
              </a:rPr>
              <a:t>kEUR</a:t>
            </a:r>
            <a:r>
              <a:rPr lang="en-GB" sz="1800" kern="0" dirty="0">
                <a:latin typeface="+mn-lt"/>
              </a:rPr>
              <a:t> .  </a:t>
            </a:r>
          </a:p>
          <a:p>
            <a:pPr marL="800100" lvl="1" indent="-342900">
              <a:spcBef>
                <a:spcPct val="20000"/>
              </a:spcBef>
              <a:buFont typeface="Arial" pitchFamily="34" charset="0"/>
              <a:buChar char="•"/>
              <a:defRPr/>
            </a:pPr>
            <a:r>
              <a:rPr lang="en-GB" sz="1800" kern="0" dirty="0">
                <a:latin typeface="+mn-lt"/>
              </a:rPr>
              <a:t>The instability of base standards have led to delays in the start of TTCN development.</a:t>
            </a:r>
          </a:p>
          <a:p>
            <a:pPr marL="800100" lvl="1" indent="-342900">
              <a:spcBef>
                <a:spcPct val="20000"/>
              </a:spcBef>
              <a:buFont typeface="Arial" pitchFamily="34" charset="0"/>
              <a:buChar char="•"/>
              <a:defRPr/>
            </a:pPr>
            <a:endParaRPr lang="en-GB" sz="1800" kern="0" dirty="0">
              <a:latin typeface="+mn-lt"/>
            </a:endParaRPr>
          </a:p>
          <a:p>
            <a:pPr lvl="1">
              <a:spcBef>
                <a:spcPct val="20000"/>
              </a:spcBef>
              <a:defRPr/>
            </a:pPr>
            <a:endParaRPr lang="en-GB" sz="1800" kern="0" dirty="0">
              <a:latin typeface="+mn-lt"/>
            </a:endParaRPr>
          </a:p>
          <a:p>
            <a:pPr lvl="1">
              <a:spcBef>
                <a:spcPct val="20000"/>
              </a:spcBef>
              <a:defRPr/>
            </a:pPr>
            <a:endParaRPr lang="en-GB" sz="1800" kern="0" dirty="0">
              <a:latin typeface="+mn-lt"/>
            </a:endParaRPr>
          </a:p>
          <a:p>
            <a:pPr marL="800100" lvl="1" indent="-342900">
              <a:spcBef>
                <a:spcPct val="20000"/>
              </a:spcBef>
              <a:defRPr/>
            </a:pPr>
            <a:endParaRPr lang="en-GB" sz="1800" kern="0" dirty="0">
              <a:latin typeface="+mn-lt"/>
            </a:endParaRPr>
          </a:p>
          <a:p>
            <a:pPr marL="342900" indent="-342900">
              <a:spcBef>
                <a:spcPct val="20000"/>
              </a:spcBef>
              <a:defRPr/>
            </a:pPr>
            <a:r>
              <a:rPr lang="en-GB" sz="1200" kern="0" dirty="0">
                <a:latin typeface="Arial" charset="0"/>
              </a:rPr>
              <a:t>	</a:t>
            </a:r>
            <a:br>
              <a:rPr lang="en-GB" sz="1200" kern="0" dirty="0">
                <a:latin typeface="Arial" charset="0"/>
              </a:rPr>
            </a:br>
            <a:endParaRPr lang="en-GB" sz="1200" kern="0" dirty="0">
              <a:latin typeface="Arial" charset="0"/>
            </a:endParaRPr>
          </a:p>
          <a:p>
            <a:pPr marL="342900" indent="-342900">
              <a:spcBef>
                <a:spcPct val="20000"/>
              </a:spcBef>
              <a:defRPr/>
            </a:pPr>
            <a:endParaRPr lang="en-GB" sz="2400" kern="0" dirty="0">
              <a:latin typeface="+mn-lt"/>
            </a:endParaRPr>
          </a:p>
          <a:p>
            <a:pPr marL="342900" indent="-342900">
              <a:spcBef>
                <a:spcPct val="20000"/>
              </a:spcBef>
              <a:defRPr/>
            </a:pPr>
            <a:endParaRPr lang="en-GB" sz="1200" kern="0" dirty="0">
              <a:latin typeface="+mn-lt"/>
            </a:endParaRPr>
          </a:p>
          <a:p>
            <a:pPr marL="342900" indent="-342900">
              <a:spcBef>
                <a:spcPct val="20000"/>
              </a:spcBef>
              <a:defRPr/>
            </a:pPr>
            <a:endParaRPr lang="en-GB" sz="2400" kern="0" dirty="0">
              <a:latin typeface="+mn-lt"/>
            </a:endParaRPr>
          </a:p>
          <a:p>
            <a:pPr marL="342900" indent="-342900">
              <a:spcBef>
                <a:spcPct val="20000"/>
              </a:spcBef>
              <a:defRPr/>
            </a:pPr>
            <a:r>
              <a:rPr lang="en-GB" sz="2000" kern="0" dirty="0">
                <a:latin typeface="+mn-lt"/>
              </a:rPr>
              <a:t>	</a:t>
            </a:r>
            <a:endParaRPr lang="en-GB" sz="1200" kern="0" dirty="0"/>
          </a:p>
          <a:p>
            <a:pPr marL="342900" indent="-342900">
              <a:spcBef>
                <a:spcPct val="20000"/>
              </a:spcBef>
              <a:defRPr/>
            </a:pPr>
            <a:br>
              <a:rPr lang="en-GB" sz="1200" kern="0" dirty="0">
                <a:latin typeface="+mn-lt"/>
              </a:rPr>
            </a:br>
            <a:endParaRPr lang="en-GB" sz="1200" kern="0" dirty="0">
              <a:latin typeface="+mn-lt"/>
            </a:endParaRPr>
          </a:p>
        </p:txBody>
      </p:sp>
      <p:sp>
        <p:nvSpPr>
          <p:cNvPr id="9" name="Slide Number Placeholder 3">
            <a:extLst>
              <a:ext uri="{FF2B5EF4-FFF2-40B4-BE49-F238E27FC236}">
                <a16:creationId xmlns:a16="http://schemas.microsoft.com/office/drawing/2014/main" id="{8D5C6EC3-A069-47F9-8B30-8509B2888757}"/>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8</a:t>
            </a:fld>
            <a:endParaRPr lang="en-GB" altLang="en-US" sz="1100" b="1" dirty="0"/>
          </a:p>
        </p:txBody>
      </p:sp>
    </p:spTree>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ChangeArrowheads="1"/>
          </p:cNvSpPr>
          <p:nvPr/>
        </p:nvSpPr>
        <p:spPr bwMode="auto">
          <a:xfrm>
            <a:off x="1990725" y="522288"/>
            <a:ext cx="6477000"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nchor="ct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2900">
              <a:solidFill>
                <a:srgbClr val="FF0000"/>
              </a:solidFill>
              <a:latin typeface="Calibri" panose="020F0502020204030204" pitchFamily="34" charset="0"/>
            </a:endParaRPr>
          </a:p>
        </p:txBody>
      </p:sp>
      <p:sp>
        <p:nvSpPr>
          <p:cNvPr id="1028" name="Rectangle 3"/>
          <p:cNvSpPr>
            <a:spLocks noChangeArrowheads="1"/>
          </p:cNvSpPr>
          <p:nvPr/>
        </p:nvSpPr>
        <p:spPr bwMode="auto">
          <a:xfrm>
            <a:off x="1936750" y="247650"/>
            <a:ext cx="8229600"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defRPr>
            </a:lvl1pPr>
            <a:lvl2pPr marL="742950" indent="-285750">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algn="ctr"/>
            <a:endParaRPr lang="en-US" altLang="en-US" sz="4000">
              <a:solidFill>
                <a:srgbClr val="FF3300"/>
              </a:solidFill>
              <a:latin typeface="Calibri" panose="020F0502020204030204" pitchFamily="34" charset="0"/>
            </a:endParaRPr>
          </a:p>
        </p:txBody>
      </p:sp>
      <p:graphicFrame>
        <p:nvGraphicFramePr>
          <p:cNvPr id="321541" name="Group 5"/>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321547" name="Group 11"/>
          <p:cNvGraphicFramePr>
            <a:graphicFrameLocks noGrp="1"/>
          </p:cNvGraphicFramePr>
          <p:nvPr/>
        </p:nvGraphicFramePr>
        <p:xfrm>
          <a:off x="5759450" y="3232150"/>
          <a:ext cx="673100" cy="457200"/>
        </p:xfrm>
        <a:graphic>
          <a:graphicData uri="http://schemas.openxmlformats.org/drawingml/2006/table">
            <a:tbl>
              <a:tblPr/>
              <a:tblGrid>
                <a:gridCol w="673100">
                  <a:extLst>
                    <a:ext uri="{9D8B030D-6E8A-4147-A177-3AD203B41FA5}">
                      <a16:colId xmlns:a16="http://schemas.microsoft.com/office/drawing/2014/main" val="20000"/>
                    </a:ext>
                  </a:extLst>
                </a:gridCol>
              </a:tblGrid>
              <a:tr h="1428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2400" b="0" i="0" u="none" strike="noStrike" cap="none" normalizeH="0" baseline="0" dirty="0">
                        <a:ln>
                          <a:noFill/>
                        </a:ln>
                        <a:solidFill>
                          <a:schemeClr val="tx1"/>
                        </a:solidFill>
                        <a:effectLst/>
                        <a:latin typeface="Calibri" pitchFamily="34" charset="0"/>
                      </a:endParaRPr>
                    </a:p>
                  </a:txBody>
                  <a:tcPr anchor="b" horzOverflow="overflow">
                    <a:lnL cap="flat">
                      <a:noFill/>
                    </a:lnL>
                    <a:lnR cap="flat">
                      <a:noFill/>
                    </a:lnR>
                    <a:lnT cap="flat">
                      <a:noFill/>
                    </a:lnT>
                    <a:lnB cap="flat">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6" name="Rectangle 3"/>
          <p:cNvSpPr txBox="1">
            <a:spLocks noChangeArrowheads="1"/>
          </p:cNvSpPr>
          <p:nvPr/>
        </p:nvSpPr>
        <p:spPr>
          <a:xfrm>
            <a:off x="1334530" y="503238"/>
            <a:ext cx="8023654" cy="647700"/>
          </a:xfrm>
          <a:prstGeom prst="rect">
            <a:avLst/>
          </a:prstGeom>
        </p:spPr>
        <p:txBody>
          <a:bodyPr>
            <a:normAutofit fontScale="97500"/>
          </a:bodyPr>
          <a:lstStyle/>
          <a:p>
            <a:pPr algn="ctr">
              <a:defRPr/>
            </a:pPr>
            <a:r>
              <a:rPr lang="en-GB" sz="2400" b="1" kern="0" dirty="0">
                <a:solidFill>
                  <a:srgbClr val="FF3300"/>
                </a:solidFill>
              </a:rPr>
              <a:t>3GPP Manpower Expenditure (</a:t>
            </a:r>
            <a:r>
              <a:rPr lang="en-GB" sz="2400" b="1" kern="0" dirty="0">
                <a:solidFill>
                  <a:srgbClr val="FF3300"/>
                </a:solidFill>
                <a:latin typeface="+mj-lt"/>
                <a:ea typeface="+mj-ea"/>
                <a:cs typeface="+mj-cs"/>
              </a:rPr>
              <a:t>160P, 160G and 160V)</a:t>
            </a:r>
          </a:p>
        </p:txBody>
      </p:sp>
      <p:sp>
        <p:nvSpPr>
          <p:cNvPr id="9" name="Subtitle 6">
            <a:extLst>
              <a:ext uri="{FF2B5EF4-FFF2-40B4-BE49-F238E27FC236}">
                <a16:creationId xmlns:a16="http://schemas.microsoft.com/office/drawing/2014/main" id="{23B69B4A-047A-4AB0-A549-01C3624E337C}"/>
              </a:ext>
            </a:extLst>
          </p:cNvPr>
          <p:cNvSpPr txBox="1">
            <a:spLocks/>
          </p:cNvSpPr>
          <p:nvPr/>
        </p:nvSpPr>
        <p:spPr bwMode="auto">
          <a:xfrm>
            <a:off x="578825" y="1235765"/>
            <a:ext cx="10066638" cy="1600199"/>
          </a:xfrm>
          <a:prstGeom prst="rect">
            <a:avLst/>
          </a:prstGeom>
          <a:noFill/>
          <a:ln w="9525">
            <a:noFill/>
            <a:miter lim="800000"/>
            <a:headEnd/>
            <a:tailEnd/>
          </a:ln>
        </p:spPr>
        <p:txBody>
          <a:bodyPr/>
          <a:lstStyle/>
          <a:p>
            <a:pPr marL="342900" indent="-342900">
              <a:spcBef>
                <a:spcPct val="20000"/>
              </a:spcBef>
              <a:buBlip>
                <a:blip r:embed="rId2"/>
              </a:buBlip>
              <a:defRPr/>
            </a:pPr>
            <a:r>
              <a:rPr lang="en-GB" sz="2000" kern="0" dirty="0">
                <a:latin typeface="+mn-lt"/>
              </a:rPr>
              <a:t>End of 2019 situation:</a:t>
            </a:r>
          </a:p>
          <a:p>
            <a:pPr marL="800100" lvl="1" indent="-342900">
              <a:spcBef>
                <a:spcPct val="20000"/>
              </a:spcBef>
              <a:buFont typeface="Arial" pitchFamily="34" charset="0"/>
              <a:buChar char="•"/>
              <a:defRPr/>
            </a:pPr>
            <a:r>
              <a:rPr lang="en-GB" sz="1800" kern="0" dirty="0">
                <a:latin typeface="+mn-lt"/>
              </a:rPr>
              <a:t>156 </a:t>
            </a:r>
            <a:r>
              <a:rPr lang="en-GB" sz="1800" kern="0" dirty="0" err="1">
                <a:latin typeface="+mn-lt"/>
              </a:rPr>
              <a:t>kEUR</a:t>
            </a:r>
            <a:r>
              <a:rPr lang="en-GB" sz="1800" kern="0" dirty="0">
                <a:latin typeface="+mn-lt"/>
              </a:rPr>
              <a:t> has been spent for TTCN development requested by PTCRB/CTIA corresponding exactly to the funding received from them (STF160P) </a:t>
            </a:r>
          </a:p>
          <a:p>
            <a:pPr marL="800100" lvl="1" indent="-342900">
              <a:spcBef>
                <a:spcPct val="20000"/>
              </a:spcBef>
              <a:buFont typeface="Arial" pitchFamily="34" charset="0"/>
              <a:buChar char="•"/>
              <a:defRPr/>
            </a:pPr>
            <a:r>
              <a:rPr lang="en-GB" sz="1800" kern="0" dirty="0">
                <a:latin typeface="+mn-lt"/>
              </a:rPr>
              <a:t>156 </a:t>
            </a:r>
            <a:r>
              <a:rPr lang="en-GB" sz="1800" kern="0" dirty="0" err="1">
                <a:latin typeface="+mn-lt"/>
              </a:rPr>
              <a:t>kEUR</a:t>
            </a:r>
            <a:r>
              <a:rPr lang="en-GB" sz="1800" kern="0" dirty="0">
                <a:latin typeface="+mn-lt"/>
              </a:rPr>
              <a:t> has been spent for TTCN development requested by GCF corresponding exactly to the funding received from them (STF160G)</a:t>
            </a:r>
          </a:p>
          <a:p>
            <a:pPr marL="800100" lvl="1" indent="-342900">
              <a:spcBef>
                <a:spcPct val="20000"/>
              </a:spcBef>
              <a:buFont typeface="Arial" pitchFamily="34" charset="0"/>
              <a:buChar char="•"/>
              <a:defRPr/>
            </a:pPr>
            <a:r>
              <a:rPr lang="en-GB" sz="1800" kern="0" dirty="0">
                <a:latin typeface="+mn-lt"/>
              </a:rPr>
              <a:t>In additional to funded work, 424 man days voluntary effort have been provided by members for TTCN development (STF160V).  </a:t>
            </a:r>
            <a:endParaRPr lang="en-GB" sz="1200" kern="0" dirty="0">
              <a:latin typeface="+mn-lt"/>
            </a:endParaRPr>
          </a:p>
        </p:txBody>
      </p:sp>
      <p:sp>
        <p:nvSpPr>
          <p:cNvPr id="10" name="Slide Number Placeholder 3">
            <a:extLst>
              <a:ext uri="{FF2B5EF4-FFF2-40B4-BE49-F238E27FC236}">
                <a16:creationId xmlns:a16="http://schemas.microsoft.com/office/drawing/2014/main" id="{1500E6CB-3C73-497A-AA7F-722737A7AA2C}"/>
              </a:ext>
            </a:extLst>
          </p:cNvPr>
          <p:cNvSpPr txBox="1">
            <a:spLocks/>
          </p:cNvSpPr>
          <p:nvPr/>
        </p:nvSpPr>
        <p:spPr bwMode="auto">
          <a:xfrm>
            <a:off x="11400182" y="6380922"/>
            <a:ext cx="357809" cy="28823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1pPr>
            <a:lvl2pPr marL="742950" indent="-28575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2pPr>
            <a:lvl3pPr marL="11430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3pPr>
            <a:lvl4pPr marL="16002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4pPr>
            <a:lvl5pPr marL="2057400" indent="-228600" algn="l" rtl="0" eaLnBrk="0" fontAlgn="base" hangingPunct="0">
              <a:spcBef>
                <a:spcPct val="0"/>
              </a:spcBef>
              <a:spcAft>
                <a:spcPct val="0"/>
              </a:spcAft>
              <a:defRPr sz="1000" kern="1200">
                <a:solidFill>
                  <a:schemeClr val="tx1"/>
                </a:solidFill>
                <a:latin typeface="Arial" panose="020B0604020202020204" pitchFamily="34" charset="0"/>
                <a:ea typeface="+mn-ea"/>
                <a:cs typeface="+mn-cs"/>
              </a:defRPr>
            </a:lvl5pPr>
            <a:lvl6pPr marL="25146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6pPr>
            <a:lvl7pPr marL="29718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7pPr>
            <a:lvl8pPr marL="34290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8pPr>
            <a:lvl9pPr marL="3886200" indent="-228600" algn="l" defTabSz="914400" rtl="0" eaLnBrk="0" fontAlgn="base" latinLnBrk="0" hangingPunct="0">
              <a:spcBef>
                <a:spcPct val="0"/>
              </a:spcBef>
              <a:spcAft>
                <a:spcPct val="0"/>
              </a:spcAft>
              <a:defRPr sz="1000" kern="1200">
                <a:solidFill>
                  <a:schemeClr val="tx1"/>
                </a:solidFill>
                <a:latin typeface="Arial" panose="020B0604020202020204" pitchFamily="34" charset="0"/>
                <a:ea typeface="+mn-ea"/>
                <a:cs typeface="+mn-cs"/>
              </a:defRPr>
            </a:lvl9pPr>
          </a:lstStyle>
          <a:p>
            <a:fld id="{776D2540-CE7D-471A-B982-5ECDB02C319E}" type="slidenum">
              <a:rPr lang="en-GB" altLang="en-US" sz="1100" b="1" smtClean="0"/>
              <a:pPr/>
              <a:t>9</a:t>
            </a:fld>
            <a:endParaRPr lang="en-GB" altLang="en-US" sz="1100" b="1" dirty="0"/>
          </a:p>
        </p:txBody>
      </p:sp>
    </p:spTree>
    <p:extLst>
      <p:ext uri="{BB962C8B-B14F-4D97-AF65-F5344CB8AC3E}">
        <p14:creationId xmlns:p14="http://schemas.microsoft.com/office/powerpoint/2010/main" val="4253359787"/>
      </p:ext>
    </p:extLst>
  </p:cSld>
  <p:clrMapOvr>
    <a:masterClrMapping/>
  </p:clrMapOvr>
  <p:transition spd="slow">
    <p:wipe dir="r"/>
  </p:transition>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27684</TotalTime>
  <Words>1377</Words>
  <Application>Microsoft Office PowerPoint</Application>
  <PresentationFormat>Widescreen</PresentationFormat>
  <Paragraphs>355</Paragraphs>
  <Slides>17</Slides>
  <Notes>1</Notes>
  <HiddenSlides>0</HiddenSlides>
  <MMClips>0</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23" baseType="lpstr">
      <vt:lpstr>Arial</vt:lpstr>
      <vt:lpstr>Calibri</vt:lpstr>
      <vt:lpstr>Segoe UI</vt:lpstr>
      <vt:lpstr>Times New Roman</vt:lpstr>
      <vt:lpstr>Office Theme</vt:lpstr>
      <vt:lpstr>Worksheet</vt:lpstr>
      <vt:lpstr>  Summary of 2019 Income and Expenditure </vt:lpstr>
      <vt:lpstr>Contents</vt:lpstr>
      <vt:lpstr>PowerPoint Presentation</vt:lpstr>
      <vt:lpstr>PowerPoint Presentation</vt:lpstr>
      <vt:lpstr>PowerPoint Presentation</vt:lpstr>
      <vt:lpstr>3GPP Manpower Expenditure (Additional IT Support) </vt:lpstr>
      <vt:lpstr>PowerPoint Presentation</vt:lpstr>
      <vt:lpstr>PowerPoint Presentation</vt:lpstr>
      <vt:lpstr>PowerPoint Presentation</vt:lpstr>
      <vt:lpstr>3GPP Travel Expenditure</vt:lpstr>
      <vt:lpstr>Promotion and Marketing Materials</vt:lpstr>
      <vt:lpstr>Training</vt:lpstr>
      <vt:lpstr>Overheads</vt:lpstr>
      <vt:lpstr>Contingency</vt:lpstr>
      <vt:lpstr>PowerPoint Presentation</vt:lpstr>
      <vt:lpstr>Other Income Sources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1014</cp:revision>
  <cp:lastPrinted>2018-02-20T09:54:35Z</cp:lastPrinted>
  <dcterms:created xsi:type="dcterms:W3CDTF">2008-08-30T09:32:10Z</dcterms:created>
  <dcterms:modified xsi:type="dcterms:W3CDTF">2020-03-19T10:27:52Z</dcterms:modified>
</cp:coreProperties>
</file>