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2"/>
  </p:notesMasterIdLst>
  <p:handoutMasterIdLst>
    <p:handoutMasterId r:id="rId23"/>
  </p:handoutMasterIdLst>
  <p:sldIdLst>
    <p:sldId id="303" r:id="rId2"/>
    <p:sldId id="535" r:id="rId3"/>
    <p:sldId id="538" r:id="rId4"/>
    <p:sldId id="553" r:id="rId5"/>
    <p:sldId id="561" r:id="rId6"/>
    <p:sldId id="560" r:id="rId7"/>
    <p:sldId id="562" r:id="rId8"/>
    <p:sldId id="556" r:id="rId9"/>
    <p:sldId id="563" r:id="rId10"/>
    <p:sldId id="554" r:id="rId11"/>
    <p:sldId id="564" r:id="rId12"/>
    <p:sldId id="542" r:id="rId13"/>
    <p:sldId id="551" r:id="rId14"/>
    <p:sldId id="565" r:id="rId15"/>
    <p:sldId id="541" r:id="rId16"/>
    <p:sldId id="557" r:id="rId17"/>
    <p:sldId id="540" r:id="rId18"/>
    <p:sldId id="552" r:id="rId19"/>
    <p:sldId id="566" r:id="rId20"/>
    <p:sldId id="558" r:id="rId21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A22E9A"/>
    <a:srgbClr val="72AF2F"/>
    <a:srgbClr val="2A6EA8"/>
    <a:srgbClr val="F8F6A8"/>
    <a:srgbClr val="E8E824"/>
    <a:srgbClr val="72732F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96" autoAdjust="0"/>
    <p:restoredTop sz="94625" autoAdjust="0"/>
  </p:normalViewPr>
  <p:slideViewPr>
    <p:cSldViewPr snapToGrid="0">
      <p:cViewPr varScale="1">
        <p:scale>
          <a:sx n="116" d="100"/>
          <a:sy n="116" d="100"/>
        </p:scale>
        <p:origin x="10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72" y="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crase\Documents\3GPP\Funding%20and%20Finance%20Group\FFG%2344%20Gold%20Coast\follow-up-table-2018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crase\Documents\3GPP\Funding%20and%20Finance%20Group\FFG%2344%20Gold%20Coast\follow-up-table-2018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b="1"/>
              <a:t>3GPP Staff</a:t>
            </a:r>
            <a:r>
              <a:rPr lang="en-GB" b="1" baseline="0"/>
              <a:t> expenditure 2018 </a:t>
            </a:r>
          </a:p>
          <a:p>
            <a:pPr>
              <a:defRPr/>
            </a:pPr>
            <a:endParaRPr lang="en-GB" b="1" baseline="0"/>
          </a:p>
          <a:p>
            <a:pPr>
              <a:defRPr/>
            </a:pPr>
            <a:r>
              <a:rPr lang="en-GB" b="1" baseline="0"/>
              <a:t>Budget: 2226 kEUR</a:t>
            </a:r>
            <a:endParaRPr lang="en-GB" b="1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'2018 - Manpower spend'!$B$4</c:f>
              <c:strCache>
                <c:ptCount val="1"/>
                <c:pt idx="0">
                  <c:v>3GPP staff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'2018 - Manpower spend'!$C$3:$O$3</c:f>
              <c:strCache>
                <c:ptCount val="13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  <c:pt idx="12">
                  <c:v>Budget</c:v>
                </c:pt>
              </c:strCache>
            </c:strRef>
          </c:cat>
          <c:val>
            <c:numRef>
              <c:f>'2018 - Manpower spend'!$C$4:$O$4</c:f>
              <c:numCache>
                <c:formatCode>#,##0.000_ ;\-#,##0.000\ </c:formatCode>
                <c:ptCount val="13"/>
                <c:pt idx="0">
                  <c:v>169.45500000000001</c:v>
                </c:pt>
                <c:pt idx="1">
                  <c:v>184.89099999999999</c:v>
                </c:pt>
                <c:pt idx="2">
                  <c:v>192.40199999999999</c:v>
                </c:pt>
                <c:pt idx="3">
                  <c:v>182.11500000000001</c:v>
                </c:pt>
                <c:pt idx="4">
                  <c:v>214.95599999999999</c:v>
                </c:pt>
                <c:pt idx="5">
                  <c:v>281.74900000000002</c:v>
                </c:pt>
                <c:pt idx="12" formatCode="General">
                  <c:v>2226</c:v>
                </c:pt>
              </c:numCache>
            </c:numRef>
          </c:val>
        </c:ser>
        <c:ser>
          <c:idx val="1"/>
          <c:order val="1"/>
          <c:tx>
            <c:strRef>
              <c:f>'2018 - Manpower spend'!$B$5</c:f>
              <c:strCache>
                <c:ptCount val="1"/>
                <c:pt idx="0">
                  <c:v>Linear spend to staff budget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'2018 - Manpower spend'!$C$3:$O$3</c:f>
              <c:strCache>
                <c:ptCount val="13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  <c:pt idx="12">
                  <c:v>Budget</c:v>
                </c:pt>
              </c:strCache>
            </c:strRef>
          </c:cat>
          <c:val>
            <c:numRef>
              <c:f>'2018 - Manpower spend'!$C$5:$O$5</c:f>
              <c:numCache>
                <c:formatCode>0.000</c:formatCode>
                <c:ptCount val="13"/>
                <c:pt idx="0">
                  <c:v>185.5</c:v>
                </c:pt>
                <c:pt idx="1">
                  <c:v>371</c:v>
                </c:pt>
                <c:pt idx="2">
                  <c:v>556.5</c:v>
                </c:pt>
                <c:pt idx="3">
                  <c:v>742</c:v>
                </c:pt>
                <c:pt idx="4">
                  <c:v>927.5</c:v>
                </c:pt>
                <c:pt idx="5">
                  <c:v>1113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6248272"/>
        <c:axId val="196248656"/>
      </c:barChart>
      <c:lineChart>
        <c:grouping val="standard"/>
        <c:varyColors val="0"/>
        <c:ser>
          <c:idx val="2"/>
          <c:order val="2"/>
          <c:tx>
            <c:strRef>
              <c:f>'2018 - Manpower spend'!$B$6</c:f>
              <c:strCache>
                <c:ptCount val="1"/>
                <c:pt idx="0">
                  <c:v>3GPP staff cumulative spend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7.5022266697364805E-3"/>
                  <c:y val="-2.64222573189782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'2018 - Manpower spend'!$C$3:$O$3</c:f>
              <c:strCache>
                <c:ptCount val="13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  <c:pt idx="12">
                  <c:v>Budget</c:v>
                </c:pt>
              </c:strCache>
            </c:strRef>
          </c:cat>
          <c:val>
            <c:numRef>
              <c:f>'2018 - Manpower spend'!$C$6:$O$6</c:f>
              <c:numCache>
                <c:formatCode>0.000</c:formatCode>
                <c:ptCount val="13"/>
                <c:pt idx="0">
                  <c:v>169.45500000000001</c:v>
                </c:pt>
                <c:pt idx="1">
                  <c:v>354.346</c:v>
                </c:pt>
                <c:pt idx="2">
                  <c:v>546.74800000000005</c:v>
                </c:pt>
                <c:pt idx="3">
                  <c:v>728.86300000000006</c:v>
                </c:pt>
                <c:pt idx="4">
                  <c:v>943.81900000000007</c:v>
                </c:pt>
                <c:pt idx="5">
                  <c:v>1225.5680000000002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6248272"/>
        <c:axId val="196248656"/>
      </c:lineChart>
      <c:catAx>
        <c:axId val="196248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248656"/>
        <c:crosses val="autoZero"/>
        <c:auto val="1"/>
        <c:lblAlgn val="ctr"/>
        <c:lblOffset val="100"/>
        <c:noMultiLvlLbl val="0"/>
      </c:catAx>
      <c:valAx>
        <c:axId val="196248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0_ ;\-#,##0.00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248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b="1"/>
              <a:t>3GPP Travel expenditure 2018 H1</a:t>
            </a:r>
          </a:p>
          <a:p>
            <a:pPr>
              <a:defRPr/>
            </a:pPr>
            <a:endParaRPr lang="en-GB" b="1"/>
          </a:p>
          <a:p>
            <a:pPr>
              <a:defRPr/>
            </a:pPr>
            <a:r>
              <a:rPr lang="en-GB" b="1"/>
              <a:t>Budget: 525 kEUR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'2018 - Travel expenditure'!$B$4</c:f>
              <c:strCache>
                <c:ptCount val="1"/>
                <c:pt idx="0">
                  <c:v>Cost per month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'2018 - Travel expenditure'!$C$3:$O$3</c:f>
              <c:strCache>
                <c:ptCount val="13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  <c:pt idx="12">
                  <c:v>Budget</c:v>
                </c:pt>
              </c:strCache>
            </c:strRef>
          </c:cat>
          <c:val>
            <c:numRef>
              <c:f>'2018 - Travel expenditure'!$C$4:$O$4</c:f>
              <c:numCache>
                <c:formatCode>#,##0.000_ ;\-#,##0.000\ </c:formatCode>
                <c:ptCount val="13"/>
                <c:pt idx="0">
                  <c:v>25.975000000000001</c:v>
                </c:pt>
                <c:pt idx="1">
                  <c:v>119.443</c:v>
                </c:pt>
                <c:pt idx="2">
                  <c:v>34.085999999999999</c:v>
                </c:pt>
                <c:pt idx="3">
                  <c:v>43.692</c:v>
                </c:pt>
                <c:pt idx="4">
                  <c:v>37.475999999999999</c:v>
                </c:pt>
                <c:pt idx="5">
                  <c:v>82.046999999999997</c:v>
                </c:pt>
                <c:pt idx="12" formatCode="General">
                  <c:v>525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6367776"/>
        <c:axId val="196368168"/>
      </c:barChart>
      <c:lineChart>
        <c:grouping val="standard"/>
        <c:varyColors val="0"/>
        <c:ser>
          <c:idx val="1"/>
          <c:order val="1"/>
          <c:tx>
            <c:strRef>
              <c:f>'2018 - Travel expenditure'!$B$5</c:f>
              <c:strCache>
                <c:ptCount val="1"/>
                <c:pt idx="0">
                  <c:v>Cumulative spend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4.6799104240410332E-2"/>
                  <c:y val="-3.9714781346959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'2018 - Travel expenditure'!$C$3:$O$3</c:f>
              <c:strCache>
                <c:ptCount val="13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August</c:v>
                </c:pt>
                <c:pt idx="8">
                  <c:v>September</c:v>
                </c:pt>
                <c:pt idx="9">
                  <c:v>October</c:v>
                </c:pt>
                <c:pt idx="10">
                  <c:v>November</c:v>
                </c:pt>
                <c:pt idx="11">
                  <c:v>December</c:v>
                </c:pt>
                <c:pt idx="12">
                  <c:v>Budget</c:v>
                </c:pt>
              </c:strCache>
            </c:strRef>
          </c:cat>
          <c:val>
            <c:numRef>
              <c:f>'2018 - Travel expenditure'!$C$5:$O$5</c:f>
              <c:numCache>
                <c:formatCode>General</c:formatCode>
                <c:ptCount val="13"/>
                <c:pt idx="0" formatCode="#,##0.000_ ;\-#,##0.000\ ">
                  <c:v>25.975000000000001</c:v>
                </c:pt>
                <c:pt idx="1">
                  <c:v>145.41800000000001</c:v>
                </c:pt>
                <c:pt idx="2">
                  <c:v>179.50400000000002</c:v>
                </c:pt>
                <c:pt idx="3">
                  <c:v>223.19600000000003</c:v>
                </c:pt>
                <c:pt idx="4">
                  <c:v>260.67200000000003</c:v>
                </c:pt>
                <c:pt idx="5">
                  <c:v>342.71900000000005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6367776"/>
        <c:axId val="196368168"/>
      </c:lineChart>
      <c:catAx>
        <c:axId val="196367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368168"/>
        <c:crosses val="autoZero"/>
        <c:auto val="1"/>
        <c:lblAlgn val="ctr"/>
        <c:lblOffset val="100"/>
        <c:noMultiLvlLbl val="0"/>
      </c:catAx>
      <c:valAx>
        <c:axId val="196368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0_ ;\-#,##0.00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367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>
            <a:lvl1pPr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>
            <a:lvl1pPr algn="r"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018F465-2233-4F89-929B-AFA385D6B167}" type="datetime1">
              <a:rPr lang="en-US"/>
              <a:pPr>
                <a:defRPr/>
              </a:pPr>
              <a:t>9/12/2018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b" anchorCtr="0" compatLnSpc="1">
            <a:prstTxWarp prst="textNoShape">
              <a:avLst/>
            </a:prstTxWarp>
          </a:bodyPr>
          <a:lstStyle>
            <a:lvl1pPr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b" anchorCtr="0" compatLnSpc="1">
            <a:prstTxWarp prst="textNoShape">
              <a:avLst/>
            </a:prstTxWarp>
          </a:bodyPr>
          <a:lstStyle>
            <a:lvl1pPr algn="r" defTabSz="92868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30CD76D-010F-4EFF-9FB1-A64CA3B2D9E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7601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>
            <a:lvl1pPr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>
            <a:lvl1pPr algn="r"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16A20DB-298E-49CF-ABEA-E7E2C73203FB}" type="datetime1">
              <a:rPr lang="en-US"/>
              <a:pPr>
                <a:defRPr/>
              </a:pPr>
              <a:t>9/12/2018</a:t>
            </a:fld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2950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b" anchorCtr="0" compatLnSpc="1">
            <a:prstTxWarp prst="textNoShape">
              <a:avLst/>
            </a:prstTxWarp>
          </a:bodyPr>
          <a:lstStyle>
            <a:lvl1pPr defTabSz="930087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0" tIns="46421" rIns="92840" bIns="46421" numCol="1" anchor="b" anchorCtr="0" compatLnSpc="1">
            <a:prstTxWarp prst="textNoShape">
              <a:avLst/>
            </a:prstTxWarp>
          </a:bodyPr>
          <a:lstStyle>
            <a:lvl1pPr algn="r" defTabSz="92868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028F3B6A-D932-4E5A-9F4F-FCE746C0A2D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754396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2787884-53E2-41CD-BAEA-4CD35174536A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2950"/>
            <a:ext cx="6618287" cy="3724275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6463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71421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992853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063389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36051" y="228601"/>
            <a:ext cx="2796116" cy="60563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3467" y="228601"/>
            <a:ext cx="8189384" cy="60563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197051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228600"/>
            <a:ext cx="911225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47700" y="1454151"/>
            <a:ext cx="11184467" cy="4830763"/>
          </a:xfrm>
        </p:spPr>
        <p:txBody>
          <a:bodyPr/>
          <a:lstStyle/>
          <a:p>
            <a:pPr lvl="0"/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78117622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466207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805685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1" y="1454151"/>
            <a:ext cx="5490633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1534" y="1454151"/>
            <a:ext cx="5490633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2151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327053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8613288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7562131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6567558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42251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072967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smtClean="0"/>
          </a:p>
        </p:txBody>
      </p:sp>
      <p:pic>
        <p:nvPicPr>
          <p:cNvPr id="4099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1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643467" y="228600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pic>
        <p:nvPicPr>
          <p:cNvPr id="4102" name="Picture 6" descr="3GPP_TM_RD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618" y="188913"/>
            <a:ext cx="1991783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fld id="{767FC387-EAFA-4200-B944-D7AB16EBBA81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4104" name="Picture 7" descr="green2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1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6" descr="3GPP_TM_RD.jp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4618" y="188913"/>
            <a:ext cx="1991783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 Box 15"/>
          <p:cNvSpPr txBox="1">
            <a:spLocks noChangeArrowheads="1"/>
          </p:cNvSpPr>
          <p:nvPr userDrawn="1"/>
        </p:nvSpPr>
        <p:spPr bwMode="auto">
          <a:xfrm>
            <a:off x="829734" y="6427789"/>
            <a:ext cx="7723717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000" dirty="0" smtClean="0">
                <a:solidFill>
                  <a:schemeClr val="bg1"/>
                </a:solidFill>
              </a:rPr>
              <a:t>FFG#44 Gold Coast 11 September 2018</a:t>
            </a: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11489837" y="6459379"/>
            <a:ext cx="34176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A60640DE-BE48-4DBF-BEB4-C21B760C7217}" type="slidenum">
              <a:rPr lang="en-GB" altLang="en-US" b="1" smtClean="0">
                <a:solidFill>
                  <a:schemeClr val="bg1"/>
                </a:solidFill>
              </a:rPr>
              <a:pPr/>
              <a:t>‹#›</a:t>
            </a:fld>
            <a:endParaRPr lang="en-GB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30" r:id="rId1"/>
    <p:sldLayoutId id="2147486131" r:id="rId2"/>
    <p:sldLayoutId id="2147486132" r:id="rId3"/>
    <p:sldLayoutId id="2147486133" r:id="rId4"/>
    <p:sldLayoutId id="2147486134" r:id="rId5"/>
    <p:sldLayoutId id="2147486135" r:id="rId6"/>
    <p:sldLayoutId id="2147486136" r:id="rId7"/>
    <p:sldLayoutId id="2147486137" r:id="rId8"/>
    <p:sldLayoutId id="2147486138" r:id="rId9"/>
    <p:sldLayoutId id="2147486139" r:id="rId10"/>
    <p:sldLayoutId id="2147486140" r:id="rId11"/>
    <p:sldLayoutId id="2147486141" r:id="rId12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317751" y="1363663"/>
            <a:ext cx="7813675" cy="4100512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000" b="1" dirty="0" smtClean="0"/>
              <a:t>Summary of 2018 H1 Income and Expenditure and Year End Forecast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2" name="Subtitle 6"/>
          <p:cNvSpPr>
            <a:spLocks noGrp="1"/>
          </p:cNvSpPr>
          <p:nvPr>
            <p:ph type="subTitle" idx="4294967295"/>
          </p:nvPr>
        </p:nvSpPr>
        <p:spPr>
          <a:xfrm>
            <a:off x="2941639" y="3894139"/>
            <a:ext cx="6524625" cy="1870075"/>
          </a:xfrm>
        </p:spPr>
        <p:txBody>
          <a:bodyPr/>
          <a:lstStyle/>
          <a:p>
            <a:pPr marL="0" indent="0" algn="ctr">
              <a:buNone/>
            </a:pPr>
            <a:r>
              <a:rPr lang="en-GB" altLang="en-US" smtClean="0"/>
              <a:t>Source</a:t>
            </a:r>
          </a:p>
          <a:p>
            <a:pPr marL="0" indent="0" algn="ctr">
              <a:buNone/>
            </a:pPr>
            <a:r>
              <a:rPr lang="en-GB" altLang="en-US" smtClean="0"/>
              <a:t>3GPP Funding and Finance Group</a:t>
            </a:r>
          </a:p>
        </p:txBody>
      </p:sp>
      <p:sp>
        <p:nvSpPr>
          <p:cNvPr id="17413" name="Rectangle 66"/>
          <p:cNvSpPr>
            <a:spLocks noChangeArrowheads="1"/>
          </p:cNvSpPr>
          <p:nvPr/>
        </p:nvSpPr>
        <p:spPr bwMode="auto">
          <a:xfrm>
            <a:off x="1752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800" b="1">
                <a:latin typeface="Calibri" panose="020F0502020204030204" pitchFamily="34" charset="0"/>
              </a:rPr>
              <a:t/>
            </a:r>
            <a:br>
              <a:rPr lang="en-GB" altLang="en-US" sz="1800" b="1">
                <a:latin typeface="Calibri" panose="020F0502020204030204" pitchFamily="34" charset="0"/>
              </a:rPr>
            </a:br>
            <a:r>
              <a:rPr lang="en-GB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  <a:t/>
            </a:r>
            <a:br>
              <a:rPr lang="en-GB" altLang="en-US" sz="1800" b="1">
                <a:solidFill>
                  <a:srgbClr val="FF0000"/>
                </a:solidFill>
                <a:latin typeface="Calibri" panose="020F0502020204030204" pitchFamily="34" charset="0"/>
              </a:rPr>
            </a:br>
            <a:endParaRPr lang="en-GB" altLang="en-US" sz="1800" b="1">
              <a:latin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56735" y="304800"/>
            <a:ext cx="1606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OP40(18)05</a:t>
            </a:r>
            <a:endParaRPr lang="en-GB" sz="1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1990725" y="522288"/>
            <a:ext cx="64770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29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1936750" y="247650"/>
            <a:ext cx="82296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321541" name="Group 5"/>
          <p:cNvGraphicFramePr>
            <a:graphicFrameLocks noGrp="1"/>
          </p:cNvGraphicFramePr>
          <p:nvPr/>
        </p:nvGraphicFramePr>
        <p:xfrm>
          <a:off x="5759450" y="3232150"/>
          <a:ext cx="673100" cy="457200"/>
        </p:xfrm>
        <a:graphic>
          <a:graphicData uri="http://schemas.openxmlformats.org/drawingml/2006/table">
            <a:tbl>
              <a:tblPr/>
              <a:tblGrid>
                <a:gridCol w="673100"/>
              </a:tblGrid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1547" name="Group 11"/>
          <p:cNvGraphicFramePr>
            <a:graphicFrameLocks noGrp="1"/>
          </p:cNvGraphicFramePr>
          <p:nvPr/>
        </p:nvGraphicFramePr>
        <p:xfrm>
          <a:off x="5759450" y="3232150"/>
          <a:ext cx="673100" cy="457200"/>
        </p:xfrm>
        <a:graphic>
          <a:graphicData uri="http://schemas.openxmlformats.org/drawingml/2006/table">
            <a:tbl>
              <a:tblPr/>
              <a:tblGrid>
                <a:gridCol w="673100"/>
              </a:tblGrid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34530" y="503238"/>
            <a:ext cx="8023654" cy="6477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>
              <a:defRPr/>
            </a:pPr>
            <a:r>
              <a:rPr lang="en-GB" sz="2400" b="1" kern="0" dirty="0">
                <a:solidFill>
                  <a:srgbClr val="FF3300"/>
                </a:solidFill>
              </a:rPr>
              <a:t>3GPP Manpower Expenditure </a:t>
            </a:r>
            <a:r>
              <a:rPr lang="en-GB" sz="2400" b="1" kern="0" dirty="0" smtClean="0">
                <a:solidFill>
                  <a:srgbClr val="FF3300"/>
                </a:solidFill>
              </a:rPr>
              <a:t>(</a:t>
            </a:r>
            <a:r>
              <a:rPr lang="en-GB" sz="2400" b="1" kern="0" dirty="0" smtClean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STF 160)</a:t>
            </a:r>
            <a:endParaRPr lang="en-GB" sz="2400" b="1" kern="0" dirty="0">
              <a:solidFill>
                <a:srgbClr val="FF33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Subtitle 6"/>
          <p:cNvSpPr txBox="1">
            <a:spLocks/>
          </p:cNvSpPr>
          <p:nvPr/>
        </p:nvSpPr>
        <p:spPr bwMode="auto">
          <a:xfrm>
            <a:off x="1079157" y="1181101"/>
            <a:ext cx="10066638" cy="1784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 smtClean="0">
                <a:latin typeface="+mn-lt"/>
              </a:rPr>
              <a:t>H1 2018 situation: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 smtClean="0">
                <a:latin typeface="+mn-lt"/>
              </a:rPr>
              <a:t>657 </a:t>
            </a:r>
            <a:r>
              <a:rPr lang="en-GB" sz="1800" kern="0" dirty="0" err="1">
                <a:latin typeface="+mn-lt"/>
              </a:rPr>
              <a:t>kEUR</a:t>
            </a:r>
            <a:r>
              <a:rPr lang="en-GB" sz="1800" kern="0" dirty="0">
                <a:latin typeface="+mn-lt"/>
              </a:rPr>
              <a:t> of contracts have been signed </a:t>
            </a:r>
            <a:r>
              <a:rPr lang="en-GB" sz="1800" kern="0" dirty="0" smtClean="0">
                <a:latin typeface="+mn-lt"/>
              </a:rPr>
              <a:t>for </a:t>
            </a:r>
            <a:r>
              <a:rPr lang="en-GB" sz="1800" kern="0" dirty="0">
                <a:latin typeface="+mn-lt"/>
              </a:rPr>
              <a:t>STF160 out of the annual budget of </a:t>
            </a:r>
            <a:r>
              <a:rPr lang="en-GB" sz="1800" kern="0" dirty="0" smtClean="0">
                <a:latin typeface="+mn-lt"/>
              </a:rPr>
              <a:t>844 </a:t>
            </a:r>
            <a:r>
              <a:rPr lang="en-GB" sz="1800" kern="0" dirty="0" err="1" smtClean="0">
                <a:latin typeface="+mn-lt"/>
              </a:rPr>
              <a:t>kEUR</a:t>
            </a:r>
            <a:r>
              <a:rPr lang="en-GB" sz="1800" kern="0" dirty="0" smtClean="0">
                <a:latin typeface="+mn-lt"/>
              </a:rPr>
              <a:t> 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 smtClean="0">
                <a:latin typeface="+mn-lt"/>
              </a:rPr>
              <a:t>There are delays in TTCN development due to the late completion </a:t>
            </a:r>
            <a:r>
              <a:rPr lang="en-GB" sz="1800" kern="0" dirty="0">
                <a:latin typeface="+mn-lt"/>
              </a:rPr>
              <a:t>of related base </a:t>
            </a:r>
            <a:r>
              <a:rPr lang="en-GB" sz="1800" kern="0" dirty="0" smtClean="0">
                <a:latin typeface="+mn-lt"/>
              </a:rPr>
              <a:t>standards and their lack of maturity</a:t>
            </a: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GB" sz="1200" kern="0" dirty="0">
                <a:latin typeface="Arial" charset="0"/>
              </a:rPr>
              <a:t>	</a:t>
            </a:r>
            <a:br>
              <a:rPr lang="en-GB" sz="1200" kern="0" dirty="0">
                <a:latin typeface="Arial" charset="0"/>
              </a:rPr>
            </a:br>
            <a:endParaRPr lang="en-GB" sz="1200" kern="0" dirty="0">
              <a:latin typeface="Arial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GB" sz="24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GB" sz="12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GB" sz="24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GB" sz="2000" kern="0" dirty="0">
                <a:latin typeface="+mn-lt"/>
              </a:rPr>
              <a:t>	</a:t>
            </a:r>
            <a:endParaRPr lang="en-GB" sz="1200" kern="0" dirty="0"/>
          </a:p>
          <a:p>
            <a:pPr marL="342900" indent="-342900">
              <a:spcBef>
                <a:spcPct val="20000"/>
              </a:spcBef>
              <a:defRPr/>
            </a:pPr>
            <a:r>
              <a:rPr lang="en-GB" sz="1200" kern="0" dirty="0">
                <a:latin typeface="+mn-lt"/>
              </a:rPr>
              <a:t/>
            </a:r>
            <a:br>
              <a:rPr lang="en-GB" sz="1200" kern="0" dirty="0">
                <a:latin typeface="+mn-lt"/>
              </a:rPr>
            </a:br>
            <a:endParaRPr lang="en-GB" sz="1200" kern="0" dirty="0">
              <a:latin typeface="+mn-lt"/>
            </a:endParaRPr>
          </a:p>
        </p:txBody>
      </p:sp>
      <p:sp>
        <p:nvSpPr>
          <p:cNvPr id="10" name="Subtitle 6"/>
          <p:cNvSpPr txBox="1">
            <a:spLocks/>
          </p:cNvSpPr>
          <p:nvPr/>
        </p:nvSpPr>
        <p:spPr bwMode="auto">
          <a:xfrm>
            <a:off x="1079157" y="3116179"/>
            <a:ext cx="10066638" cy="129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 smtClean="0">
                <a:latin typeface="+mn-lt"/>
              </a:rPr>
              <a:t>Year end prediction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It is expected that there will be </a:t>
            </a:r>
            <a:r>
              <a:rPr lang="en-GB" sz="1800" kern="0" dirty="0" smtClean="0">
                <a:latin typeface="+mn-lt"/>
              </a:rPr>
              <a:t>an underspend </a:t>
            </a:r>
            <a:r>
              <a:rPr lang="en-GB" sz="1800" kern="0" dirty="0">
                <a:latin typeface="+mn-lt"/>
              </a:rPr>
              <a:t>for this budget line which should close at approximately </a:t>
            </a:r>
            <a:r>
              <a:rPr lang="en-GB" sz="1800" kern="0" dirty="0" smtClean="0">
                <a:latin typeface="+mn-lt"/>
              </a:rPr>
              <a:t>790 </a:t>
            </a:r>
            <a:r>
              <a:rPr lang="en-GB" sz="1800" kern="0" dirty="0" err="1" smtClean="0">
                <a:latin typeface="+mn-lt"/>
              </a:rPr>
              <a:t>kEUR</a:t>
            </a:r>
            <a:r>
              <a:rPr lang="en-GB" sz="1800" kern="0" dirty="0" smtClean="0">
                <a:latin typeface="+mn-lt"/>
              </a:rPr>
              <a:t>.  (It may still be possible to spend slightly more than this, depending on progress within TSG RAN)</a:t>
            </a: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j-lt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1990725" y="522288"/>
            <a:ext cx="64770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29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1936750" y="247650"/>
            <a:ext cx="82296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321541" name="Group 5"/>
          <p:cNvGraphicFramePr>
            <a:graphicFrameLocks noGrp="1"/>
          </p:cNvGraphicFramePr>
          <p:nvPr/>
        </p:nvGraphicFramePr>
        <p:xfrm>
          <a:off x="5759450" y="3232150"/>
          <a:ext cx="673100" cy="457200"/>
        </p:xfrm>
        <a:graphic>
          <a:graphicData uri="http://schemas.openxmlformats.org/drawingml/2006/table">
            <a:tbl>
              <a:tblPr/>
              <a:tblGrid>
                <a:gridCol w="673100"/>
              </a:tblGrid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1547" name="Group 11"/>
          <p:cNvGraphicFramePr>
            <a:graphicFrameLocks noGrp="1"/>
          </p:cNvGraphicFramePr>
          <p:nvPr/>
        </p:nvGraphicFramePr>
        <p:xfrm>
          <a:off x="5759450" y="3232150"/>
          <a:ext cx="673100" cy="457200"/>
        </p:xfrm>
        <a:graphic>
          <a:graphicData uri="http://schemas.openxmlformats.org/drawingml/2006/table">
            <a:tbl>
              <a:tblPr/>
              <a:tblGrid>
                <a:gridCol w="673100"/>
              </a:tblGrid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34530" y="503238"/>
            <a:ext cx="8023654" cy="6477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>
              <a:defRPr/>
            </a:pPr>
            <a:r>
              <a:rPr lang="en-GB" sz="2400" b="1" kern="0" dirty="0">
                <a:solidFill>
                  <a:srgbClr val="FF3300"/>
                </a:solidFill>
              </a:rPr>
              <a:t>3GPP Manpower Expenditure </a:t>
            </a:r>
            <a:r>
              <a:rPr lang="en-GB" sz="2400" b="1" kern="0" dirty="0" smtClean="0">
                <a:solidFill>
                  <a:srgbClr val="FF3300"/>
                </a:solidFill>
              </a:rPr>
              <a:t>(</a:t>
            </a:r>
            <a:r>
              <a:rPr lang="en-GB" sz="2400" b="1" kern="0" dirty="0" smtClean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160P, 160G </a:t>
            </a:r>
            <a:r>
              <a:rPr lang="en-GB" sz="24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and </a:t>
            </a:r>
            <a:r>
              <a:rPr lang="en-GB" sz="2400" b="1" kern="0" dirty="0" smtClean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160V)</a:t>
            </a:r>
            <a:endParaRPr lang="en-GB" sz="2400" b="1" kern="0" dirty="0">
              <a:solidFill>
                <a:srgbClr val="FF33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Subtitle 6"/>
          <p:cNvSpPr txBox="1">
            <a:spLocks/>
          </p:cNvSpPr>
          <p:nvPr/>
        </p:nvSpPr>
        <p:spPr bwMode="auto">
          <a:xfrm>
            <a:off x="1079157" y="1181101"/>
            <a:ext cx="10058400" cy="510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 smtClean="0">
                <a:latin typeface="+mn-lt"/>
              </a:rPr>
              <a:t>H1 2018 situation: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 smtClean="0">
                <a:latin typeface="+mn-lt"/>
              </a:rPr>
              <a:t>79 </a:t>
            </a:r>
            <a:r>
              <a:rPr lang="en-GB" sz="1800" kern="0" dirty="0" err="1">
                <a:latin typeface="+mn-lt"/>
              </a:rPr>
              <a:t>kEUR</a:t>
            </a:r>
            <a:r>
              <a:rPr lang="en-GB" sz="1800" kern="0" dirty="0">
                <a:latin typeface="+mn-lt"/>
              </a:rPr>
              <a:t> of contracts have been signed for STF 160 P </a:t>
            </a:r>
            <a:r>
              <a:rPr lang="en-GB" sz="1800" kern="0" dirty="0" smtClean="0">
                <a:latin typeface="+mn-lt"/>
              </a:rPr>
              <a:t>out of a budget of 156 </a:t>
            </a:r>
            <a:r>
              <a:rPr lang="en-GB" sz="1800" kern="0" dirty="0" err="1" smtClean="0">
                <a:latin typeface="+mn-lt"/>
              </a:rPr>
              <a:t>kEUR</a:t>
            </a:r>
            <a:r>
              <a:rPr lang="en-GB" sz="1800" kern="0" dirty="0" smtClean="0">
                <a:latin typeface="+mn-lt"/>
              </a:rPr>
              <a:t> (financial </a:t>
            </a:r>
            <a:r>
              <a:rPr lang="en-GB" sz="1800" kern="0" dirty="0">
                <a:latin typeface="+mn-lt"/>
              </a:rPr>
              <a:t>contribution from PTCRB/CTIA</a:t>
            </a:r>
            <a:r>
              <a:rPr lang="en-GB" sz="1800" kern="0" dirty="0" smtClean="0">
                <a:latin typeface="+mn-lt"/>
              </a:rPr>
              <a:t>)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 smtClean="0">
                <a:latin typeface="+mn-lt"/>
              </a:rPr>
              <a:t>No contracts </a:t>
            </a:r>
            <a:r>
              <a:rPr lang="en-GB" sz="1800" kern="0" dirty="0" smtClean="0">
                <a:latin typeface="+mj-lt"/>
              </a:rPr>
              <a:t>have yet been signed for </a:t>
            </a:r>
            <a:r>
              <a:rPr lang="en-GB" sz="1800" kern="0" dirty="0">
                <a:latin typeface="+mj-lt"/>
              </a:rPr>
              <a:t>STF 160 </a:t>
            </a:r>
            <a:r>
              <a:rPr lang="en-GB" sz="1800" kern="0" dirty="0" smtClean="0">
                <a:latin typeface="+mj-lt"/>
              </a:rPr>
              <a:t>G </a:t>
            </a:r>
            <a:r>
              <a:rPr lang="en-GB" sz="1800" kern="0" dirty="0">
                <a:latin typeface="+mj-lt"/>
              </a:rPr>
              <a:t>(financial contribution from </a:t>
            </a:r>
            <a:r>
              <a:rPr lang="en-GB" sz="1800" kern="0" dirty="0" smtClean="0">
                <a:latin typeface="+mj-lt"/>
              </a:rPr>
              <a:t>GCF). This work is delayed due to the instability of 5G specifications.  The 156 </a:t>
            </a:r>
            <a:r>
              <a:rPr lang="en-GB" sz="1800" kern="0" dirty="0" err="1" smtClean="0">
                <a:latin typeface="+mj-lt"/>
              </a:rPr>
              <a:t>kEUR</a:t>
            </a:r>
            <a:r>
              <a:rPr lang="en-GB" sz="1800" kern="0" dirty="0" smtClean="0">
                <a:latin typeface="+mj-lt"/>
              </a:rPr>
              <a:t> pledged will now be spread over 2 years with 52 </a:t>
            </a:r>
            <a:r>
              <a:rPr lang="en-GB" sz="1800" kern="0" dirty="0" err="1" smtClean="0">
                <a:latin typeface="+mj-lt"/>
              </a:rPr>
              <a:t>kEUR</a:t>
            </a:r>
            <a:r>
              <a:rPr lang="en-GB" sz="1800" kern="0" dirty="0" smtClean="0">
                <a:latin typeface="+mj-lt"/>
              </a:rPr>
              <a:t> made available this year and 104 </a:t>
            </a:r>
            <a:r>
              <a:rPr lang="en-GB" sz="1800" kern="0" dirty="0" err="1" smtClean="0">
                <a:latin typeface="+mj-lt"/>
              </a:rPr>
              <a:t>kEUR</a:t>
            </a:r>
            <a:r>
              <a:rPr lang="en-GB" sz="1800" kern="0" dirty="0" smtClean="0">
                <a:latin typeface="+mj-lt"/>
              </a:rPr>
              <a:t> next year</a:t>
            </a:r>
            <a:endParaRPr lang="en-GB" sz="1800" kern="0" dirty="0">
              <a:latin typeface="+mj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 smtClean="0">
                <a:latin typeface="+mn-lt"/>
              </a:rPr>
              <a:t>17,6 </a:t>
            </a:r>
            <a:r>
              <a:rPr lang="en-GB" sz="1800" kern="0" dirty="0">
                <a:latin typeface="+mn-lt"/>
              </a:rPr>
              <a:t>man months of voluntary human resources have been </a:t>
            </a:r>
            <a:r>
              <a:rPr lang="en-GB" sz="1800" kern="0" dirty="0" smtClean="0">
                <a:latin typeface="+mn-lt"/>
              </a:rPr>
              <a:t>pledged </a:t>
            </a:r>
            <a:r>
              <a:rPr lang="en-GB" sz="1800" kern="0" dirty="0">
                <a:latin typeface="+mn-lt"/>
              </a:rPr>
              <a:t>for STF 160V  (as shown in the table below)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GB" sz="1200" kern="0" dirty="0">
                <a:latin typeface="Arial" charset="0"/>
              </a:rPr>
              <a:t>	</a:t>
            </a:r>
            <a:br>
              <a:rPr lang="en-GB" sz="1200" kern="0" dirty="0">
                <a:latin typeface="Arial" charset="0"/>
              </a:rPr>
            </a:br>
            <a:endParaRPr lang="en-GB" sz="1200" kern="0" dirty="0">
              <a:latin typeface="Arial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GB" sz="24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GB" sz="12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GB" sz="24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GB" sz="2000" kern="0" dirty="0">
                <a:latin typeface="+mn-lt"/>
              </a:rPr>
              <a:t>	</a:t>
            </a:r>
            <a:endParaRPr lang="en-GB" sz="1200" kern="0" dirty="0"/>
          </a:p>
          <a:p>
            <a:pPr marL="342900" indent="-342900">
              <a:spcBef>
                <a:spcPct val="20000"/>
              </a:spcBef>
              <a:defRPr/>
            </a:pPr>
            <a:r>
              <a:rPr lang="en-GB" sz="1200" kern="0" dirty="0">
                <a:latin typeface="+mn-lt"/>
              </a:rPr>
              <a:t/>
            </a:r>
            <a:br>
              <a:rPr lang="en-GB" sz="1200" kern="0" dirty="0">
                <a:latin typeface="+mn-lt"/>
              </a:rPr>
            </a:br>
            <a:endParaRPr lang="en-GB" sz="1200" kern="0" dirty="0">
              <a:latin typeface="+mn-lt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630488"/>
              </p:ext>
            </p:extLst>
          </p:nvPr>
        </p:nvGraphicFramePr>
        <p:xfrm>
          <a:off x="2100897" y="3814118"/>
          <a:ext cx="7990205" cy="23634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1695"/>
                <a:gridCol w="883285"/>
                <a:gridCol w="2513965"/>
                <a:gridCol w="1066165"/>
                <a:gridCol w="883285"/>
                <a:gridCol w="1781810"/>
              </a:tblGrid>
              <a:tr h="237548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Funding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TTCN experts free-of-charge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47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Entity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Man.months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Entity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Man.months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4089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3GPP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PCG#39/OP#38 approved (Decision OP38/03)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TDIA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10,6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5GS, eNB-IoT, TD-LTE-A-Pro, LCR TDD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4089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PTCRB / CTIA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CatM1, 5GS, NB-</a:t>
                      </a:r>
                      <a:r>
                        <a:rPr lang="en-GB" sz="1000" dirty="0" err="1">
                          <a:effectLst/>
                        </a:rPr>
                        <a:t>IoT</a:t>
                      </a:r>
                      <a:r>
                        <a:rPr lang="en-GB" sz="1000" dirty="0">
                          <a:effectLst/>
                        </a:rPr>
                        <a:t>, CA, LAA, B71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Adare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TTCN deliveries, LTE-A-Pro, 5GS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4187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GCF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Qualcomm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5GS, eCall, V2V/V2X, eLAA, feMTC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22476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Total: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Rohde&amp;Schwarz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214996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Keysight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5GS, LTE-A-Pro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224768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Total: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17,6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335978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en-US" sz="2400" b="1">
                <a:solidFill>
                  <a:srgbClr val="FF3300"/>
                </a:solidFill>
              </a:rPr>
              <a:t>3GPP Travel Expenditure</a:t>
            </a:r>
          </a:p>
        </p:txBody>
      </p:sp>
      <p:sp>
        <p:nvSpPr>
          <p:cNvPr id="24580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0082214" y="6450014"/>
            <a:ext cx="395287" cy="255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AC7CD9-D197-45ED-B8BA-6E62604F3650}" type="slidenum">
              <a:rPr lang="en-GB" altLang="en-US" sz="1100">
                <a:solidFill>
                  <a:schemeClr val="bg1"/>
                </a:solidFill>
              </a:rPr>
              <a:pPr/>
              <a:t>12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8" name="Subtitle 6"/>
          <p:cNvSpPr txBox="1">
            <a:spLocks/>
          </p:cNvSpPr>
          <p:nvPr/>
        </p:nvSpPr>
        <p:spPr bwMode="auto">
          <a:xfrm>
            <a:off x="1054443" y="1181102"/>
            <a:ext cx="10066637" cy="911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>
                <a:latin typeface="+mj-lt"/>
              </a:rPr>
              <a:t>H1 2018 </a:t>
            </a:r>
            <a:r>
              <a:rPr lang="en-GB" sz="2000" kern="0" dirty="0" smtClean="0">
                <a:latin typeface="+mj-lt"/>
              </a:rPr>
              <a:t>situation</a:t>
            </a:r>
            <a:endParaRPr lang="en-GB" sz="2000" kern="0" dirty="0">
              <a:latin typeface="+mj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>
                <a:latin typeface="+mj-lt"/>
              </a:rPr>
              <a:t>The </a:t>
            </a:r>
            <a:r>
              <a:rPr lang="en-GB" sz="1800" kern="0" dirty="0" smtClean="0">
                <a:latin typeface="+mj-lt"/>
              </a:rPr>
              <a:t>travel and subsistence costs are 343 </a:t>
            </a:r>
            <a:r>
              <a:rPr lang="en-GB" sz="1800" kern="0" dirty="0" err="1" smtClean="0">
                <a:latin typeface="+mj-lt"/>
              </a:rPr>
              <a:t>kEUR</a:t>
            </a:r>
            <a:r>
              <a:rPr lang="en-GB" sz="1800" kern="0" dirty="0" smtClean="0">
                <a:latin typeface="+mj-lt"/>
              </a:rPr>
              <a:t> from an annual budget </a:t>
            </a:r>
            <a:r>
              <a:rPr lang="en-GB" sz="1800" kern="0" dirty="0">
                <a:latin typeface="+mj-lt"/>
              </a:rPr>
              <a:t>of </a:t>
            </a:r>
            <a:r>
              <a:rPr lang="en-GB" sz="1800" kern="0" dirty="0" smtClean="0">
                <a:latin typeface="+mj-lt"/>
              </a:rPr>
              <a:t>525 </a:t>
            </a:r>
            <a:r>
              <a:rPr lang="en-GB" sz="1800" kern="0" dirty="0" err="1">
                <a:latin typeface="+mj-lt"/>
              </a:rPr>
              <a:t>kEUR</a:t>
            </a:r>
            <a:r>
              <a:rPr lang="en-GB" sz="1800" kern="0" dirty="0">
                <a:latin typeface="+mj-lt"/>
              </a:rPr>
              <a:t> </a:t>
            </a:r>
            <a:endParaRPr lang="en-GB" sz="1800" kern="0" dirty="0">
              <a:solidFill>
                <a:srgbClr val="FF0000"/>
              </a:solidFill>
              <a:latin typeface="+mn-lt"/>
            </a:endParaRPr>
          </a:p>
          <a:p>
            <a:pPr marL="800100" lvl="1" indent="-342900"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 </a:t>
            </a:r>
            <a:endParaRPr lang="en-GB" sz="1800" kern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Subtitle 6"/>
          <p:cNvSpPr txBox="1">
            <a:spLocks/>
          </p:cNvSpPr>
          <p:nvPr/>
        </p:nvSpPr>
        <p:spPr bwMode="auto">
          <a:xfrm>
            <a:off x="1054443" y="1969820"/>
            <a:ext cx="10066637" cy="129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 smtClean="0">
                <a:latin typeface="+mn-lt"/>
              </a:rPr>
              <a:t>Year end prediction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It is expected that there will be a slight overspend for this budget line which should close at approximately </a:t>
            </a:r>
            <a:r>
              <a:rPr lang="en-GB" sz="1800" kern="0" dirty="0" smtClean="0">
                <a:latin typeface="+mn-lt"/>
              </a:rPr>
              <a:t>550 </a:t>
            </a:r>
            <a:r>
              <a:rPr lang="en-GB" sz="1800" kern="0" dirty="0" err="1" smtClean="0">
                <a:latin typeface="+mn-lt"/>
              </a:rPr>
              <a:t>kEUR</a:t>
            </a:r>
            <a:r>
              <a:rPr lang="en-GB" sz="1800" kern="0" dirty="0" smtClean="0">
                <a:latin typeface="+mn-lt"/>
              </a:rPr>
              <a:t>.  This is due to forward purchasing for early 2019 where a number of meetings will require intercontinental travel.</a:t>
            </a: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j-lt"/>
            </a:endParaRP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0467856"/>
              </p:ext>
            </p:extLst>
          </p:nvPr>
        </p:nvGraphicFramePr>
        <p:xfrm>
          <a:off x="3384593" y="3450354"/>
          <a:ext cx="5403764" cy="2859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b="1">
                <a:solidFill>
                  <a:srgbClr val="FF3300"/>
                </a:solidFill>
              </a:rPr>
              <a:t>Promotion and Marketing Materials</a:t>
            </a: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1087395" y="1181102"/>
            <a:ext cx="10033686" cy="9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>
                <a:latin typeface="+mn-lt"/>
              </a:rPr>
              <a:t>H1 2018 </a:t>
            </a:r>
            <a:r>
              <a:rPr lang="en-GB" sz="2000" kern="0" dirty="0" smtClean="0">
                <a:latin typeface="+mn-lt"/>
              </a:rPr>
              <a:t>situation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The cost of </a:t>
            </a:r>
            <a:r>
              <a:rPr lang="en-GB" sz="1800" kern="0" dirty="0" smtClean="0">
                <a:latin typeface="+mn-lt"/>
              </a:rPr>
              <a:t>promotion and marketing material has been 12 </a:t>
            </a:r>
            <a:r>
              <a:rPr lang="en-GB" sz="1800" kern="0" dirty="0" err="1" smtClean="0">
                <a:latin typeface="+mn-lt"/>
              </a:rPr>
              <a:t>kEUR</a:t>
            </a:r>
            <a:r>
              <a:rPr lang="en-GB" sz="1800" kern="0" dirty="0" smtClean="0">
                <a:latin typeface="+mn-lt"/>
              </a:rPr>
              <a:t> from an annual </a:t>
            </a:r>
            <a:r>
              <a:rPr lang="en-GB" sz="1800" kern="0" dirty="0">
                <a:latin typeface="+mn-lt"/>
              </a:rPr>
              <a:t>budget of </a:t>
            </a:r>
            <a:r>
              <a:rPr lang="en-GB" sz="1800" kern="0" dirty="0" smtClean="0">
                <a:latin typeface="+mn-lt"/>
              </a:rPr>
              <a:t>60 </a:t>
            </a:r>
            <a:r>
              <a:rPr lang="en-GB" sz="1800" kern="0" dirty="0" err="1">
                <a:latin typeface="+mn-lt"/>
              </a:rPr>
              <a:t>kEUR</a:t>
            </a:r>
            <a:r>
              <a:rPr lang="en-GB" sz="1800" kern="0" dirty="0">
                <a:latin typeface="+mn-lt"/>
              </a:rPr>
              <a:t> </a:t>
            </a: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solidFill>
                <a:srgbClr val="FF0000"/>
              </a:solidFill>
              <a:latin typeface="+mn-lt"/>
            </a:endParaRPr>
          </a:p>
          <a:p>
            <a:pPr marL="800100" lvl="1" indent="-342900"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 </a:t>
            </a:r>
            <a:endParaRPr lang="en-GB" sz="1800" kern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Subtitle 6"/>
          <p:cNvSpPr txBox="1">
            <a:spLocks/>
          </p:cNvSpPr>
          <p:nvPr/>
        </p:nvSpPr>
        <p:spPr bwMode="auto">
          <a:xfrm>
            <a:off x="1087396" y="2333370"/>
            <a:ext cx="10033685" cy="129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 smtClean="0">
                <a:latin typeface="+mn-lt"/>
              </a:rPr>
              <a:t>Year end prediction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It is expected that there will be </a:t>
            </a:r>
            <a:r>
              <a:rPr lang="en-GB" sz="1800" kern="0" dirty="0" smtClean="0">
                <a:latin typeface="+mn-lt"/>
              </a:rPr>
              <a:t>an underspend for </a:t>
            </a:r>
            <a:r>
              <a:rPr lang="en-GB" sz="1800" kern="0" dirty="0">
                <a:latin typeface="+mn-lt"/>
              </a:rPr>
              <a:t>this budget line which should close at approximately </a:t>
            </a:r>
            <a:r>
              <a:rPr lang="en-GB" sz="1800" kern="0" dirty="0" smtClean="0">
                <a:latin typeface="+mn-lt"/>
              </a:rPr>
              <a:t>45 </a:t>
            </a:r>
            <a:r>
              <a:rPr lang="en-GB" sz="1800" kern="0" dirty="0" err="1" smtClean="0">
                <a:latin typeface="+mn-lt"/>
              </a:rPr>
              <a:t>kEUR</a:t>
            </a: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j-lt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33350"/>
            <a:ext cx="8229600" cy="1143000"/>
          </a:xfrm>
          <a:noFill/>
        </p:spPr>
        <p:txBody>
          <a:bodyPr/>
          <a:lstStyle/>
          <a:p>
            <a:r>
              <a:rPr lang="en-US" altLang="en-US" sz="2400" b="1" dirty="0" smtClean="0">
                <a:solidFill>
                  <a:srgbClr val="FF3300"/>
                </a:solidFill>
              </a:rPr>
              <a:t>Training</a:t>
            </a:r>
            <a:endParaRPr lang="en-US" altLang="en-US" sz="2400" b="1" dirty="0">
              <a:solidFill>
                <a:srgbClr val="FF3300"/>
              </a:solidFill>
            </a:endParaRPr>
          </a:p>
        </p:txBody>
      </p:sp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1524001" y="-2232"/>
            <a:ext cx="9348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342900" indent="-3429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74295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en-US" sz="2400">
              <a:latin typeface="Calibri" panose="020F0502020204030204" pitchFamily="34" charset="0"/>
            </a:endParaRPr>
          </a:p>
        </p:txBody>
      </p:sp>
      <p:sp>
        <p:nvSpPr>
          <p:cNvPr id="8" name="Subtitle 6"/>
          <p:cNvSpPr txBox="1">
            <a:spLocks/>
          </p:cNvSpPr>
          <p:nvPr/>
        </p:nvSpPr>
        <p:spPr bwMode="auto">
          <a:xfrm>
            <a:off x="1087395" y="1181102"/>
            <a:ext cx="10033686" cy="13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>
                <a:latin typeface="+mn-lt"/>
              </a:rPr>
              <a:t>H1 2018 </a:t>
            </a:r>
            <a:r>
              <a:rPr lang="en-GB" sz="2000" kern="0" dirty="0" smtClean="0">
                <a:latin typeface="+mn-lt"/>
              </a:rPr>
              <a:t>situation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 smtClean="0">
                <a:latin typeface="+mn-lt"/>
              </a:rPr>
              <a:t>Training costs for the first half year amounted to 14 </a:t>
            </a:r>
            <a:r>
              <a:rPr lang="en-GB" sz="1800" kern="0" dirty="0" err="1" smtClean="0">
                <a:latin typeface="+mn-lt"/>
              </a:rPr>
              <a:t>kEUR</a:t>
            </a:r>
            <a:r>
              <a:rPr lang="en-GB" sz="1800" kern="0" dirty="0" smtClean="0">
                <a:latin typeface="+mn-lt"/>
              </a:rPr>
              <a:t> from an annual </a:t>
            </a:r>
            <a:r>
              <a:rPr lang="en-GB" sz="1800" kern="0" dirty="0">
                <a:latin typeface="+mn-lt"/>
              </a:rPr>
              <a:t>budget of </a:t>
            </a:r>
            <a:r>
              <a:rPr lang="en-GB" sz="1800" kern="0" dirty="0" smtClean="0">
                <a:latin typeface="+mn-lt"/>
              </a:rPr>
              <a:t>20 </a:t>
            </a:r>
            <a:r>
              <a:rPr lang="en-GB" sz="1800" kern="0" dirty="0" err="1" smtClean="0">
                <a:latin typeface="+mn-lt"/>
              </a:rPr>
              <a:t>kEUR</a:t>
            </a: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solidFill>
                <a:srgbClr val="FF0000"/>
              </a:solidFill>
              <a:latin typeface="+mn-lt"/>
            </a:endParaRPr>
          </a:p>
          <a:p>
            <a:pPr marL="800100" lvl="1" indent="-342900"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 </a:t>
            </a:r>
            <a:endParaRPr lang="en-GB" sz="1800" kern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Subtitle 6"/>
          <p:cNvSpPr txBox="1">
            <a:spLocks/>
          </p:cNvSpPr>
          <p:nvPr/>
        </p:nvSpPr>
        <p:spPr bwMode="auto">
          <a:xfrm>
            <a:off x="1087395" y="2605433"/>
            <a:ext cx="10033685" cy="129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 smtClean="0">
                <a:latin typeface="+mn-lt"/>
              </a:rPr>
              <a:t>Year end prediction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It is expected that </a:t>
            </a:r>
            <a:r>
              <a:rPr lang="en-GB" sz="1800" kern="0" dirty="0" smtClean="0">
                <a:latin typeface="+mn-lt"/>
              </a:rPr>
              <a:t>this line item will close within budget</a:t>
            </a: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687239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33350"/>
            <a:ext cx="8229600" cy="1143000"/>
          </a:xfrm>
          <a:noFill/>
        </p:spPr>
        <p:txBody>
          <a:bodyPr/>
          <a:lstStyle/>
          <a:p>
            <a:r>
              <a:rPr lang="en-US" altLang="en-US" sz="2400" b="1">
                <a:solidFill>
                  <a:srgbClr val="FF3300"/>
                </a:solidFill>
              </a:rPr>
              <a:t>Overheads</a:t>
            </a:r>
          </a:p>
        </p:txBody>
      </p:sp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1524001" y="-2232"/>
            <a:ext cx="9348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342900" indent="-3429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74295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en-US" sz="2400">
              <a:latin typeface="Calibri" panose="020F0502020204030204" pitchFamily="34" charset="0"/>
            </a:endParaRPr>
          </a:p>
        </p:txBody>
      </p:sp>
      <p:sp>
        <p:nvSpPr>
          <p:cNvPr id="8" name="Subtitle 6"/>
          <p:cNvSpPr txBox="1">
            <a:spLocks/>
          </p:cNvSpPr>
          <p:nvPr/>
        </p:nvSpPr>
        <p:spPr bwMode="auto">
          <a:xfrm>
            <a:off x="1087395" y="1181102"/>
            <a:ext cx="10033686" cy="13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>
                <a:latin typeface="+mn-lt"/>
              </a:rPr>
              <a:t>H1 2018 </a:t>
            </a:r>
            <a:r>
              <a:rPr lang="en-GB" sz="2000" kern="0" dirty="0" smtClean="0">
                <a:latin typeface="+mn-lt"/>
              </a:rPr>
              <a:t>situation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 smtClean="0">
                <a:latin typeface="+mn-lt"/>
              </a:rPr>
              <a:t>Overheads for the first half year are estimated at 713 </a:t>
            </a:r>
            <a:r>
              <a:rPr lang="en-GB" sz="1800" kern="0" dirty="0" err="1" smtClean="0">
                <a:latin typeface="+mn-lt"/>
              </a:rPr>
              <a:t>kEUR</a:t>
            </a:r>
            <a:r>
              <a:rPr lang="en-GB" sz="1800" kern="0" dirty="0" smtClean="0">
                <a:latin typeface="+mn-lt"/>
              </a:rPr>
              <a:t> from an annual </a:t>
            </a:r>
            <a:r>
              <a:rPr lang="en-GB" sz="1800" kern="0" dirty="0">
                <a:latin typeface="+mn-lt"/>
              </a:rPr>
              <a:t>budget of </a:t>
            </a:r>
            <a:r>
              <a:rPr lang="en-GB" sz="1800" kern="0" dirty="0" smtClean="0">
                <a:latin typeface="+mn-lt"/>
              </a:rPr>
              <a:t>1415 </a:t>
            </a:r>
            <a:r>
              <a:rPr lang="en-GB" sz="1800" kern="0" dirty="0" err="1" smtClean="0">
                <a:latin typeface="+mn-lt"/>
              </a:rPr>
              <a:t>kEUR</a:t>
            </a: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solidFill>
                <a:srgbClr val="FF0000"/>
              </a:solidFill>
              <a:latin typeface="+mn-lt"/>
            </a:endParaRPr>
          </a:p>
          <a:p>
            <a:pPr marL="800100" lvl="1" indent="-342900"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 </a:t>
            </a:r>
            <a:endParaRPr lang="en-GB" sz="1800" kern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Subtitle 6"/>
          <p:cNvSpPr txBox="1">
            <a:spLocks/>
          </p:cNvSpPr>
          <p:nvPr/>
        </p:nvSpPr>
        <p:spPr bwMode="auto">
          <a:xfrm>
            <a:off x="1087395" y="2605433"/>
            <a:ext cx="10033685" cy="129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 smtClean="0">
                <a:latin typeface="+mn-lt"/>
              </a:rPr>
              <a:t>Year end prediction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It is expected that there will be a slight </a:t>
            </a:r>
            <a:r>
              <a:rPr lang="en-GB" sz="1800" kern="0" dirty="0" smtClean="0">
                <a:latin typeface="+mn-lt"/>
              </a:rPr>
              <a:t>underspend </a:t>
            </a:r>
            <a:r>
              <a:rPr lang="en-GB" sz="1800" kern="0" dirty="0">
                <a:latin typeface="+mn-lt"/>
              </a:rPr>
              <a:t>for this budget line which should close at approximately </a:t>
            </a:r>
            <a:r>
              <a:rPr lang="en-GB" sz="1800" kern="0" dirty="0" smtClean="0">
                <a:latin typeface="+mn-lt"/>
              </a:rPr>
              <a:t>1392 </a:t>
            </a:r>
            <a:r>
              <a:rPr lang="en-GB" sz="1800" kern="0" dirty="0" err="1" smtClean="0">
                <a:latin typeface="+mn-lt"/>
              </a:rPr>
              <a:t>kEUR</a:t>
            </a: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j-lt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71450"/>
            <a:ext cx="8229600" cy="1143000"/>
          </a:xfrm>
          <a:noFill/>
        </p:spPr>
        <p:txBody>
          <a:bodyPr/>
          <a:lstStyle/>
          <a:p>
            <a:r>
              <a:rPr lang="en-US" altLang="en-US" sz="2400" b="1">
                <a:solidFill>
                  <a:srgbClr val="FF3300"/>
                </a:solidFill>
              </a:rPr>
              <a:t>Contingency</a:t>
            </a:r>
          </a:p>
        </p:txBody>
      </p:sp>
      <p:sp>
        <p:nvSpPr>
          <p:cNvPr id="5" name="Subtitle 6"/>
          <p:cNvSpPr txBox="1">
            <a:spLocks/>
          </p:cNvSpPr>
          <p:nvPr/>
        </p:nvSpPr>
        <p:spPr bwMode="auto">
          <a:xfrm>
            <a:off x="1046206" y="1400175"/>
            <a:ext cx="9007434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1800" kern="0" dirty="0">
                <a:latin typeface="+mn-lt"/>
              </a:rPr>
              <a:t>A contingency of 100 </a:t>
            </a:r>
            <a:r>
              <a:rPr lang="en-GB" sz="1800" kern="0" dirty="0" err="1">
                <a:latin typeface="+mn-lt"/>
              </a:rPr>
              <a:t>kEUR</a:t>
            </a:r>
            <a:r>
              <a:rPr lang="en-GB" sz="1800" kern="0" dirty="0">
                <a:latin typeface="+mn-lt"/>
              </a:rPr>
              <a:t> had been set aside for </a:t>
            </a:r>
            <a:r>
              <a:rPr lang="en-GB" sz="1800" kern="0" dirty="0" smtClean="0">
                <a:latin typeface="+mn-lt"/>
              </a:rPr>
              <a:t>2018. At this stage there are no demands for which this contingency is </a:t>
            </a:r>
            <a:r>
              <a:rPr lang="en-GB" sz="1800" kern="0" dirty="0" smtClean="0">
                <a:latin typeface="+mn-lt"/>
              </a:rPr>
              <a:t>expected </a:t>
            </a:r>
            <a:r>
              <a:rPr lang="en-GB" sz="1800" kern="0" dirty="0" smtClean="0">
                <a:latin typeface="+mn-lt"/>
              </a:rPr>
              <a:t>to be used </a:t>
            </a:r>
            <a:endParaRPr lang="en-GB" sz="1200" kern="0" dirty="0">
              <a:latin typeface="Arial" charset="0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endParaRPr lang="en-GB" altLang="en-US" sz="2000" b="1" dirty="0">
              <a:solidFill>
                <a:srgbClr val="FF3300"/>
              </a:solidFill>
            </a:endParaRPr>
          </a:p>
          <a:p>
            <a:pPr marL="342900" indent="-342900" algn="ctr">
              <a:spcBef>
                <a:spcPct val="20000"/>
              </a:spcBef>
              <a:defRPr/>
            </a:pPr>
            <a:endParaRPr lang="en-GB" altLang="en-US" sz="2000" b="1" dirty="0">
              <a:solidFill>
                <a:srgbClr val="FF3300"/>
              </a:solidFill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GB" sz="12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GB" sz="1200" kern="0" dirty="0">
              <a:latin typeface="+mn-lt"/>
            </a:endParaRPr>
          </a:p>
          <a:p>
            <a:pPr>
              <a:spcBef>
                <a:spcPct val="20000"/>
              </a:spcBef>
              <a:defRPr/>
            </a:pPr>
            <a:endParaRPr lang="en-GB" sz="24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GB" sz="2000" kern="0" dirty="0">
                <a:latin typeface="+mn-lt"/>
              </a:rPr>
              <a:t>	</a:t>
            </a:r>
            <a:r>
              <a:rPr lang="en-GB" sz="1200" kern="0" dirty="0">
                <a:latin typeface="+mn-lt"/>
              </a:rPr>
              <a:t/>
            </a:r>
            <a:br>
              <a:rPr lang="en-GB" sz="1200" kern="0" dirty="0">
                <a:latin typeface="+mn-lt"/>
              </a:rPr>
            </a:br>
            <a:endParaRPr lang="en-GB" sz="1200" kern="0" dirty="0">
              <a:latin typeface="+mn-lt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1919288" y="457200"/>
            <a:ext cx="64770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29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077" name="Rectangle 3"/>
          <p:cNvSpPr>
            <a:spLocks noChangeArrowheads="1"/>
          </p:cNvSpPr>
          <p:nvPr/>
        </p:nvSpPr>
        <p:spPr bwMode="auto">
          <a:xfrm>
            <a:off x="1946275" y="168275"/>
            <a:ext cx="82296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006600" y="503238"/>
            <a:ext cx="6834188" cy="6477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>
              <a:defRPr/>
            </a:pPr>
            <a:r>
              <a:rPr lang="en-GB" sz="24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3GPP Income from Partners</a:t>
            </a:r>
          </a:p>
        </p:txBody>
      </p:sp>
      <p:sp>
        <p:nvSpPr>
          <p:cNvPr id="5" name="Rectangle 3"/>
          <p:cNvSpPr txBox="1">
            <a:spLocks/>
          </p:cNvSpPr>
          <p:nvPr/>
        </p:nvSpPr>
        <p:spPr>
          <a:xfrm>
            <a:off x="2006600" y="996951"/>
            <a:ext cx="8388350" cy="4924425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sz="2000" kern="0" dirty="0">
                <a:solidFill>
                  <a:srgbClr val="003366"/>
                </a:solidFill>
                <a:latin typeface="+mn-lt"/>
              </a:rPr>
              <a:t> Invoices issued </a:t>
            </a:r>
            <a:r>
              <a:rPr lang="en-US" sz="2000" kern="0" dirty="0" smtClean="0">
                <a:solidFill>
                  <a:srgbClr val="003366"/>
                </a:solidFill>
                <a:latin typeface="+mn-lt"/>
              </a:rPr>
              <a:t>to Partners in 2018</a:t>
            </a:r>
            <a:endParaRPr lang="en-US" sz="2000" kern="0" dirty="0">
              <a:solidFill>
                <a:srgbClr val="003366"/>
              </a:solidFill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endParaRPr lang="en-US" sz="2800" kern="0" dirty="0">
              <a:solidFill>
                <a:srgbClr val="003366"/>
              </a:solidFill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endParaRPr lang="en-US" sz="2800" kern="0" dirty="0">
              <a:solidFill>
                <a:srgbClr val="003366"/>
              </a:solidFill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/>
            </a:pPr>
            <a:endParaRPr lang="en-US" sz="2800" kern="0" dirty="0">
              <a:solidFill>
                <a:srgbClr val="003366"/>
              </a:solidFill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/>
            </a:pPr>
            <a:endParaRPr lang="en-US" sz="2800" kern="0" dirty="0">
              <a:solidFill>
                <a:srgbClr val="003366"/>
              </a:solidFill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sz="2800" kern="0" dirty="0">
                <a:solidFill>
                  <a:srgbClr val="003366"/>
                </a:solidFill>
                <a:latin typeface="+mn-lt"/>
              </a:rPr>
              <a:t> </a:t>
            </a:r>
            <a:r>
              <a:rPr lang="en-US" sz="2000" kern="0" dirty="0">
                <a:solidFill>
                  <a:srgbClr val="003366"/>
                </a:solidFill>
                <a:latin typeface="+mj-lt"/>
              </a:rPr>
              <a:t>Payments received by end of </a:t>
            </a:r>
            <a:r>
              <a:rPr lang="en-US" sz="2000" kern="0" dirty="0" smtClean="0">
                <a:solidFill>
                  <a:srgbClr val="003366"/>
                </a:solidFill>
                <a:latin typeface="+mj-lt"/>
              </a:rPr>
              <a:t>August 2018</a:t>
            </a:r>
            <a:endParaRPr lang="en-US" sz="2000" kern="0" dirty="0">
              <a:latin typeface="+mj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kern="0" dirty="0">
                <a:latin typeface="+mn-lt"/>
              </a:rPr>
              <a:t>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kern="0" dirty="0">
                <a:latin typeface="+mn-lt"/>
              </a:rPr>
              <a:t> </a:t>
            </a:r>
            <a:endParaRPr lang="en-US" sz="2800" u="sng" kern="0" dirty="0">
              <a:latin typeface="+mn-lt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136797"/>
              </p:ext>
            </p:extLst>
          </p:nvPr>
        </p:nvGraphicFramePr>
        <p:xfrm>
          <a:off x="3225800" y="1485901"/>
          <a:ext cx="4927600" cy="1714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08377"/>
                <a:gridCol w="1586478"/>
                <a:gridCol w="1132745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Partner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Amount invoiced (in kEUR)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Invoice date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ARIB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u="none" strike="noStrike">
                          <a:effectLst/>
                        </a:rPr>
                        <a:t>380,480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04/04/2018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CCSA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844,184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04/04/2018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ETSI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3304,697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04/04/2018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ATIS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507,510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04/04/2018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193,228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04/04/2018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236,686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04/04/2018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TSDSI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312,661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04/04/2018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TOTAL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5779,446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164794"/>
              </p:ext>
            </p:extLst>
          </p:nvPr>
        </p:nvGraphicFramePr>
        <p:xfrm>
          <a:off x="3225800" y="3995352"/>
          <a:ext cx="5575300" cy="1714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97747"/>
                <a:gridCol w="1561211"/>
                <a:gridCol w="1780161"/>
                <a:gridCol w="736181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Partner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Amount paid (in kEUR) 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Date of payment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Pending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ARIB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u="none" strike="noStrike">
                          <a:effectLst/>
                        </a:rPr>
                        <a:t>380,480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u="none" strike="noStrike">
                          <a:effectLst/>
                        </a:rPr>
                        <a:t>31/05/2018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CCSA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844,184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13/07/2018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ETSI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3304,697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04/04/2018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ATIS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</a:rPr>
                        <a:t>507,510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08/08/2018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TTA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u="none" strike="noStrike">
                          <a:effectLst/>
                        </a:rPr>
                        <a:t>193,228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03/07/2018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TTC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236,686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10/08/2018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TSDSI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0,000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312,661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TOTAL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5466,785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71450"/>
            <a:ext cx="8229600" cy="1143000"/>
          </a:xfrm>
          <a:noFill/>
        </p:spPr>
        <p:txBody>
          <a:bodyPr/>
          <a:lstStyle/>
          <a:p>
            <a:r>
              <a:rPr lang="en-US" altLang="en-US" sz="2400" b="1" dirty="0">
                <a:solidFill>
                  <a:srgbClr val="FF3300"/>
                </a:solidFill>
              </a:rPr>
              <a:t>Other Income Sources</a:t>
            </a:r>
          </a:p>
        </p:txBody>
      </p:sp>
      <p:sp>
        <p:nvSpPr>
          <p:cNvPr id="4" name="Content Placeholder 4"/>
          <p:cNvSpPr txBox="1">
            <a:spLocks/>
          </p:cNvSpPr>
          <p:nvPr/>
        </p:nvSpPr>
        <p:spPr bwMode="auto">
          <a:xfrm>
            <a:off x="1070919" y="1482726"/>
            <a:ext cx="100584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1800" kern="0" dirty="0">
                <a:latin typeface="+mn-lt"/>
              </a:rPr>
              <a:t> Voluntary resources from Partners:</a:t>
            </a:r>
          </a:p>
          <a:p>
            <a:pPr marL="800100" lvl="2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136,200 </a:t>
            </a:r>
            <a:r>
              <a:rPr lang="en-GB" sz="1800" kern="0" dirty="0" err="1">
                <a:latin typeface="+mn-lt"/>
              </a:rPr>
              <a:t>kEUR</a:t>
            </a:r>
            <a:r>
              <a:rPr lang="en-GB" sz="1800" kern="0" dirty="0">
                <a:latin typeface="+mn-lt"/>
              </a:rPr>
              <a:t> (value of the voluntary expert provided by TTA in lieu of payment).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 </a:t>
            </a: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1800" kern="0" dirty="0">
                <a:latin typeface="+mn-lt"/>
              </a:rPr>
              <a:t>Other payments:  </a:t>
            </a: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sz="1800" kern="0" dirty="0" smtClean="0">
                <a:latin typeface="+mn-lt"/>
              </a:rPr>
              <a:t>78 </a:t>
            </a:r>
            <a:r>
              <a:rPr lang="en-GB" sz="1800" kern="0" dirty="0" err="1">
                <a:latin typeface="+mn-lt"/>
              </a:rPr>
              <a:t>kEUR</a:t>
            </a:r>
            <a:r>
              <a:rPr lang="en-GB" sz="1800" kern="0" dirty="0">
                <a:latin typeface="+mn-lt"/>
              </a:rPr>
              <a:t> funding from </a:t>
            </a:r>
            <a:r>
              <a:rPr lang="en-US" sz="1800" dirty="0">
                <a:latin typeface="+mn-lt"/>
              </a:rPr>
              <a:t>CTIA/PTCRB </a:t>
            </a:r>
            <a:r>
              <a:rPr lang="en-GB" sz="1800" kern="0" dirty="0">
                <a:latin typeface="+mn-lt"/>
              </a:rPr>
              <a:t>for STF 160P (payments received on completion of relevant milestones)</a:t>
            </a:r>
            <a:r>
              <a:rPr lang="en-US" sz="1800" dirty="0">
                <a:latin typeface="+mn-lt"/>
              </a:rPr>
              <a:t>.</a:t>
            </a:r>
          </a:p>
          <a:p>
            <a:pPr lvl="1">
              <a:spcBef>
                <a:spcPct val="20000"/>
              </a:spcBef>
              <a:defRPr/>
            </a:pPr>
            <a:endParaRPr lang="en-US" sz="18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endParaRPr lang="en-GB" sz="1800" kern="0" dirty="0">
              <a:latin typeface="+mn-lt"/>
            </a:endParaRPr>
          </a:p>
          <a:p>
            <a:pPr marL="800100" lvl="2" indent="-342900">
              <a:spcBef>
                <a:spcPct val="20000"/>
              </a:spcBef>
              <a:defRPr/>
            </a:pPr>
            <a:endParaRPr lang="en-GB" sz="1800" kern="0" dirty="0">
              <a:latin typeface="Arial" charset="0"/>
            </a:endParaRPr>
          </a:p>
          <a:p>
            <a:pPr marL="800100" lvl="1" indent="-342900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endParaRPr lang="en-GB" sz="20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GB" sz="20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endParaRPr lang="en-GB" sz="20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endParaRPr lang="en-GB" sz="2000" kern="0" dirty="0">
              <a:latin typeface="+mn-lt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73" y="179173"/>
            <a:ext cx="9112251" cy="1143000"/>
          </a:xfrm>
        </p:spPr>
        <p:txBody>
          <a:bodyPr/>
          <a:lstStyle/>
          <a:p>
            <a:r>
              <a:rPr lang="en-GB" sz="2400" dirty="0" smtClean="0"/>
              <a:t>Year end prediction</a:t>
            </a:r>
            <a:endParaRPr lang="en-GB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342708"/>
              </p:ext>
            </p:extLst>
          </p:nvPr>
        </p:nvGraphicFramePr>
        <p:xfrm>
          <a:off x="1973992" y="1412962"/>
          <a:ext cx="7837273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0241"/>
                <a:gridCol w="2387032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Budget Line</a:t>
                      </a:r>
                      <a:endParaRPr lang="en-GB" sz="1200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en-GB" sz="1200" dirty="0" err="1" smtClean="0"/>
                        <a:t>Prediced</a:t>
                      </a:r>
                      <a:r>
                        <a:rPr lang="en-GB" sz="1200" dirty="0" smtClean="0"/>
                        <a:t> difference (</a:t>
                      </a:r>
                      <a:r>
                        <a:rPr lang="en-GB" sz="1200" dirty="0" err="1" smtClean="0"/>
                        <a:t>kEUR</a:t>
                      </a:r>
                      <a:r>
                        <a:rPr lang="en-GB" sz="1200" dirty="0" smtClean="0"/>
                        <a:t>)</a:t>
                      </a:r>
                      <a:endParaRPr lang="en-GB" sz="1200" dirty="0"/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0" dirty="0" smtClean="0">
                          <a:latin typeface="+mn-lt"/>
                        </a:rPr>
                        <a:t>MCC Staff</a:t>
                      </a:r>
                      <a:endParaRPr lang="en-GB" sz="1200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+24</a:t>
                      </a:r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MCC Contractors</a:t>
                      </a:r>
                      <a:endParaRPr lang="en-GB" sz="1200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rgbClr val="FF0000"/>
                          </a:solidFill>
                        </a:rPr>
                        <a:t>+5</a:t>
                      </a:r>
                      <a:endParaRPr lang="en-GB" sz="12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0" dirty="0" smtClean="0">
                          <a:latin typeface="+mn-lt"/>
                        </a:rPr>
                        <a:t>IT Support</a:t>
                      </a:r>
                      <a:endParaRPr lang="en-GB" sz="1200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rgbClr val="0000FF"/>
                          </a:solidFill>
                        </a:rPr>
                        <a:t>0</a:t>
                      </a:r>
                      <a:endParaRPr lang="en-GB" sz="12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0" dirty="0" smtClean="0">
                          <a:latin typeface="+mn-lt"/>
                        </a:rPr>
                        <a:t>Additional IT Support</a:t>
                      </a:r>
                      <a:endParaRPr lang="en-GB" sz="1200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+6</a:t>
                      </a:r>
                      <a:endParaRPr lang="en-GB" sz="12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0" dirty="0" smtClean="0">
                          <a:latin typeface="+mn-lt"/>
                        </a:rPr>
                        <a:t>TTCN Expert</a:t>
                      </a:r>
                      <a:endParaRPr lang="en-GB" sz="1200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+4</a:t>
                      </a:r>
                      <a:endParaRPr lang="en-GB" sz="12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0" dirty="0" smtClean="0">
                          <a:latin typeface="+mn-lt"/>
                        </a:rPr>
                        <a:t>STF160</a:t>
                      </a:r>
                      <a:endParaRPr lang="en-GB" sz="1200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-94</a:t>
                      </a:r>
                      <a:endParaRPr lang="en-GB" sz="12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Travel</a:t>
                      </a:r>
                      <a:endParaRPr lang="en-GB" sz="1200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rgbClr val="FF0000"/>
                          </a:solidFill>
                        </a:rPr>
                        <a:t>+25</a:t>
                      </a:r>
                      <a:endParaRPr lang="en-GB" sz="12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Promotion and marketing materials</a:t>
                      </a:r>
                      <a:endParaRPr lang="en-GB" sz="1200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rgbClr val="0000FF"/>
                          </a:solidFill>
                        </a:rPr>
                        <a:t>-15</a:t>
                      </a:r>
                      <a:endParaRPr lang="en-GB" sz="12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Training</a:t>
                      </a:r>
                      <a:endParaRPr lang="en-GB" sz="1200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rgbClr val="0000FF"/>
                          </a:solidFill>
                        </a:rPr>
                        <a:t>0</a:t>
                      </a:r>
                      <a:endParaRPr lang="en-GB" sz="12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0" dirty="0" smtClean="0">
                          <a:latin typeface="+mn-lt"/>
                        </a:rPr>
                        <a:t>Overheads</a:t>
                      </a:r>
                      <a:endParaRPr lang="en-GB" sz="1200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0" dirty="0" smtClean="0">
                          <a:solidFill>
                            <a:srgbClr val="0070C0"/>
                          </a:solidFill>
                          <a:latin typeface="+mn-lt"/>
                        </a:rPr>
                        <a:t>-23</a:t>
                      </a:r>
                      <a:endParaRPr lang="en-GB" sz="12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0" dirty="0" smtClean="0">
                          <a:latin typeface="+mn-lt"/>
                        </a:rPr>
                        <a:t>Contingency</a:t>
                      </a:r>
                      <a:endParaRPr lang="en-GB" sz="1200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-100</a:t>
                      </a:r>
                      <a:endParaRPr lang="en-GB" sz="12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45" marR="91445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0" dirty="0" smtClean="0">
                          <a:latin typeface="+mn-lt"/>
                        </a:rPr>
                        <a:t>Overall Year end Prediction</a:t>
                      </a:r>
                      <a:endParaRPr lang="en-GB" sz="1200" b="1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 smtClean="0">
                          <a:solidFill>
                            <a:srgbClr val="0000FF"/>
                          </a:solidFill>
                        </a:rPr>
                        <a:t>-168</a:t>
                      </a:r>
                      <a:endParaRPr lang="en-GB" sz="1200" b="1" dirty="0">
                        <a:solidFill>
                          <a:srgbClr val="0000FF"/>
                        </a:solidFill>
                      </a:endParaRPr>
                    </a:p>
                  </a:txBody>
                  <a:tcPr marL="91445" marR="91445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041924" y="3118512"/>
            <a:ext cx="1622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RED</a:t>
            </a:r>
            <a:r>
              <a:rPr lang="en-GB" dirty="0" smtClean="0"/>
              <a:t> = Overspend</a:t>
            </a:r>
          </a:p>
          <a:p>
            <a:r>
              <a:rPr lang="en-GB" b="1" dirty="0" smtClean="0">
                <a:solidFill>
                  <a:srgbClr val="0070C0"/>
                </a:solidFill>
              </a:rPr>
              <a:t>BLUE</a:t>
            </a:r>
            <a:r>
              <a:rPr lang="en-GB" dirty="0" smtClean="0"/>
              <a:t> = Underspend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68949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0064750" y="6262688"/>
            <a:ext cx="412750" cy="442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76D2540-CE7D-471A-B982-5ECDB02C319E}" type="slidenum">
              <a:rPr lang="en-GB" altLang="en-US" sz="1100">
                <a:solidFill>
                  <a:schemeClr val="bg1"/>
                </a:solidFill>
              </a:rPr>
              <a:pPr/>
              <a:t>2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>
          <a:xfrm>
            <a:off x="2006600" y="503238"/>
            <a:ext cx="6834188" cy="6477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sz="4000" b="1" dirty="0">
                <a:solidFill>
                  <a:srgbClr val="FF3300"/>
                </a:solidFill>
              </a:rPr>
              <a:t>Contents</a:t>
            </a:r>
            <a:endParaRPr lang="en-GB" sz="4000" b="1" dirty="0">
              <a:solidFill>
                <a:srgbClr val="FF3300"/>
              </a:solidFill>
            </a:endParaRPr>
          </a:p>
        </p:txBody>
      </p:sp>
      <p:sp>
        <p:nvSpPr>
          <p:cNvPr id="18436" name="Rectangle 3"/>
          <p:cNvSpPr>
            <a:spLocks noGrp="1"/>
          </p:cNvSpPr>
          <p:nvPr>
            <p:ph type="body" idx="1"/>
          </p:nvPr>
        </p:nvSpPr>
        <p:spPr>
          <a:xfrm>
            <a:off x="2006600" y="1236664"/>
            <a:ext cx="8388350" cy="50260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1800" dirty="0" smtClean="0">
                <a:solidFill>
                  <a:srgbClr val="003366"/>
                </a:solidFill>
              </a:rPr>
              <a:t>  </a:t>
            </a:r>
            <a:r>
              <a:rPr lang="en-US" altLang="en-US" sz="1800" dirty="0" smtClean="0"/>
              <a:t>Manpower expenditure (MCC staff)</a:t>
            </a:r>
          </a:p>
          <a:p>
            <a:pPr>
              <a:lnSpc>
                <a:spcPct val="90000"/>
              </a:lnSpc>
            </a:pPr>
            <a:r>
              <a:rPr lang="en-US" altLang="en-US" sz="1800" dirty="0" smtClean="0"/>
              <a:t>  Manpower </a:t>
            </a:r>
            <a:r>
              <a:rPr lang="en-US" altLang="en-US" sz="1800" dirty="0"/>
              <a:t>expenditure (MCC </a:t>
            </a:r>
            <a:r>
              <a:rPr lang="en-US" altLang="en-US" sz="1800" dirty="0" smtClean="0"/>
              <a:t>contractors)</a:t>
            </a:r>
            <a:endParaRPr lang="en-US" altLang="en-US" sz="1800" dirty="0"/>
          </a:p>
          <a:p>
            <a:pPr>
              <a:lnSpc>
                <a:spcPct val="90000"/>
              </a:lnSpc>
            </a:pPr>
            <a:r>
              <a:rPr lang="en-US" altLang="en-US" sz="1800" dirty="0"/>
              <a:t>  </a:t>
            </a:r>
            <a:r>
              <a:rPr lang="en-US" altLang="en-US" sz="1800" dirty="0" smtClean="0"/>
              <a:t>Manpower </a:t>
            </a:r>
            <a:r>
              <a:rPr lang="en-US" altLang="en-US" sz="1800" dirty="0"/>
              <a:t>expenditure </a:t>
            </a:r>
            <a:r>
              <a:rPr lang="en-US" altLang="en-US" sz="1800" dirty="0" smtClean="0"/>
              <a:t>(IT support)</a:t>
            </a:r>
            <a:endParaRPr lang="en-US" altLang="en-US" sz="1800" dirty="0"/>
          </a:p>
          <a:p>
            <a:pPr>
              <a:lnSpc>
                <a:spcPct val="90000"/>
              </a:lnSpc>
            </a:pPr>
            <a:r>
              <a:rPr lang="en-US" altLang="en-US" sz="1800" dirty="0"/>
              <a:t>  </a:t>
            </a:r>
            <a:r>
              <a:rPr lang="en-US" altLang="en-US" sz="1800" dirty="0" smtClean="0"/>
              <a:t>Manpower </a:t>
            </a:r>
            <a:r>
              <a:rPr lang="en-US" altLang="en-US" sz="1800" dirty="0"/>
              <a:t>expenditure </a:t>
            </a:r>
            <a:r>
              <a:rPr lang="en-US" altLang="en-US" sz="1800" dirty="0" smtClean="0"/>
              <a:t>(Additional IT </a:t>
            </a:r>
            <a:r>
              <a:rPr lang="en-US" altLang="en-US" sz="1800" dirty="0"/>
              <a:t>support)</a:t>
            </a:r>
          </a:p>
          <a:p>
            <a:pPr>
              <a:lnSpc>
                <a:spcPct val="90000"/>
              </a:lnSpc>
            </a:pPr>
            <a:r>
              <a:rPr lang="en-US" altLang="en-US" sz="1800" dirty="0"/>
              <a:t>  </a:t>
            </a:r>
            <a:r>
              <a:rPr lang="en-US" altLang="en-US" sz="1800" dirty="0" smtClean="0"/>
              <a:t>Manpower </a:t>
            </a:r>
            <a:r>
              <a:rPr lang="en-US" altLang="en-US" sz="1800" dirty="0"/>
              <a:t>expenditure </a:t>
            </a:r>
            <a:r>
              <a:rPr lang="en-US" altLang="en-US" sz="1800" dirty="0" smtClean="0"/>
              <a:t>(TTCN </a:t>
            </a:r>
            <a:r>
              <a:rPr lang="en-US" altLang="en-US" sz="1800" dirty="0"/>
              <a:t>support</a:t>
            </a:r>
            <a:r>
              <a:rPr lang="en-US" altLang="en-US" sz="1800" dirty="0" smtClean="0"/>
              <a:t>)</a:t>
            </a:r>
          </a:p>
          <a:p>
            <a:pPr>
              <a:lnSpc>
                <a:spcPct val="90000"/>
              </a:lnSpc>
            </a:pPr>
            <a:r>
              <a:rPr lang="en-US" altLang="en-US" sz="1800" dirty="0" smtClean="0"/>
              <a:t>  Manpower </a:t>
            </a:r>
            <a:r>
              <a:rPr lang="en-US" altLang="en-US" sz="1800" dirty="0"/>
              <a:t>expenditure </a:t>
            </a:r>
            <a:r>
              <a:rPr lang="en-US" altLang="en-US" sz="1800" dirty="0" smtClean="0"/>
              <a:t>(TTCN STF 160)</a:t>
            </a:r>
          </a:p>
          <a:p>
            <a:pPr>
              <a:lnSpc>
                <a:spcPct val="90000"/>
              </a:lnSpc>
            </a:pPr>
            <a:r>
              <a:rPr lang="en-US" altLang="en-US" sz="1800" dirty="0" smtClean="0"/>
              <a:t>  Manpower </a:t>
            </a:r>
            <a:r>
              <a:rPr lang="en-US" altLang="en-US" sz="1800" dirty="0"/>
              <a:t>expenditure </a:t>
            </a:r>
            <a:r>
              <a:rPr lang="en-US" altLang="en-US" sz="1800" dirty="0" smtClean="0"/>
              <a:t>(TTCN STF 160P, 160G &amp; 160V)</a:t>
            </a:r>
            <a:endParaRPr lang="en-US" altLang="en-US" sz="1800" dirty="0"/>
          </a:p>
          <a:p>
            <a:pPr>
              <a:lnSpc>
                <a:spcPct val="90000"/>
              </a:lnSpc>
            </a:pPr>
            <a:r>
              <a:rPr lang="en-US" altLang="en-US" sz="1800" dirty="0" smtClean="0"/>
              <a:t>  Travel </a:t>
            </a:r>
            <a:r>
              <a:rPr lang="en-US" altLang="en-US" sz="1800" dirty="0"/>
              <a:t>expenditure</a:t>
            </a:r>
          </a:p>
          <a:p>
            <a:pPr>
              <a:lnSpc>
                <a:spcPct val="90000"/>
              </a:lnSpc>
            </a:pPr>
            <a:r>
              <a:rPr lang="en-US" altLang="en-US" sz="1800" dirty="0"/>
              <a:t>  Promotion and Marketing </a:t>
            </a:r>
            <a:r>
              <a:rPr lang="en-US" altLang="en-US" sz="1800" dirty="0" smtClean="0"/>
              <a:t>Materials</a:t>
            </a:r>
          </a:p>
          <a:p>
            <a:pPr>
              <a:lnSpc>
                <a:spcPct val="90000"/>
              </a:lnSpc>
            </a:pPr>
            <a:r>
              <a:rPr lang="en-US" altLang="en-US" sz="1800" dirty="0"/>
              <a:t> </a:t>
            </a:r>
            <a:r>
              <a:rPr lang="en-US" altLang="en-US" sz="1800" dirty="0" smtClean="0"/>
              <a:t> Training</a:t>
            </a:r>
            <a:endParaRPr lang="en-US" altLang="en-US" sz="1800" dirty="0"/>
          </a:p>
          <a:p>
            <a:pPr>
              <a:lnSpc>
                <a:spcPct val="90000"/>
              </a:lnSpc>
            </a:pPr>
            <a:r>
              <a:rPr lang="en-US" altLang="en-US" sz="1800" dirty="0"/>
              <a:t>  </a:t>
            </a:r>
            <a:r>
              <a:rPr lang="en-GB" altLang="en-US" sz="1800" dirty="0"/>
              <a:t>Overheads</a:t>
            </a:r>
          </a:p>
          <a:p>
            <a:pPr>
              <a:lnSpc>
                <a:spcPct val="90000"/>
              </a:lnSpc>
            </a:pPr>
            <a:r>
              <a:rPr lang="en-GB" altLang="en-US" sz="1800" dirty="0"/>
              <a:t>  </a:t>
            </a:r>
            <a:r>
              <a:rPr lang="en-GB" altLang="en-US" sz="1800" dirty="0" smtClean="0"/>
              <a:t>Contingency</a:t>
            </a:r>
            <a:endParaRPr lang="en-GB" altLang="en-US" sz="1800" dirty="0"/>
          </a:p>
          <a:p>
            <a:pPr>
              <a:lnSpc>
                <a:spcPct val="90000"/>
              </a:lnSpc>
            </a:pPr>
            <a:r>
              <a:rPr lang="en-GB" altLang="en-US" sz="1800" dirty="0"/>
              <a:t>  Income from Partners</a:t>
            </a:r>
          </a:p>
          <a:p>
            <a:pPr>
              <a:lnSpc>
                <a:spcPct val="90000"/>
              </a:lnSpc>
            </a:pPr>
            <a:r>
              <a:rPr lang="en-GB" altLang="en-US" sz="1800" dirty="0"/>
              <a:t>  Other income </a:t>
            </a:r>
            <a:r>
              <a:rPr lang="en-GB" altLang="en-US" sz="1800" dirty="0" smtClean="0"/>
              <a:t>sources</a:t>
            </a:r>
          </a:p>
          <a:p>
            <a:pPr>
              <a:lnSpc>
                <a:spcPct val="90000"/>
              </a:lnSpc>
            </a:pPr>
            <a:r>
              <a:rPr lang="en-GB" altLang="en-US" sz="1800" dirty="0"/>
              <a:t> </a:t>
            </a:r>
            <a:r>
              <a:rPr lang="en-GB" altLang="en-US" sz="1800" dirty="0" smtClean="0"/>
              <a:t> Year end prediction</a:t>
            </a:r>
            <a:endParaRPr lang="en-GB" altLang="en-US" sz="1800" dirty="0"/>
          </a:p>
          <a:p>
            <a:pPr>
              <a:lnSpc>
                <a:spcPct val="90000"/>
              </a:lnSpc>
            </a:pPr>
            <a:r>
              <a:rPr lang="en-GB" altLang="en-US" sz="1800" dirty="0"/>
              <a:t>  Conclusions</a:t>
            </a:r>
            <a:endParaRPr lang="en-US" altLang="en-US" sz="1800" dirty="0"/>
          </a:p>
        </p:txBody>
      </p:sp>
      <p:sp>
        <p:nvSpPr>
          <p:cNvPr id="5" name="Slide Number Placeholder 6"/>
          <p:cNvSpPr txBox="1">
            <a:spLocks/>
          </p:cNvSpPr>
          <p:nvPr/>
        </p:nvSpPr>
        <p:spPr bwMode="auto">
          <a:xfrm>
            <a:off x="11410952" y="6475112"/>
            <a:ext cx="527049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en-GB" alt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919288" y="457200"/>
            <a:ext cx="64770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29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946275" y="168275"/>
            <a:ext cx="82296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006600" y="503238"/>
            <a:ext cx="6834188" cy="6477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>
              <a:defRPr/>
            </a:pPr>
            <a:r>
              <a:rPr lang="en-GB" sz="24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Conclusions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 bwMode="auto">
          <a:xfrm>
            <a:off x="1062681" y="1482726"/>
            <a:ext cx="10091351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400" kern="0" dirty="0">
                <a:latin typeface="+mn-lt"/>
              </a:rPr>
              <a:t> </a:t>
            </a:r>
            <a:r>
              <a:rPr lang="en-GB" sz="2000" kern="0" dirty="0">
                <a:latin typeface="+mn-lt"/>
              </a:rPr>
              <a:t>Income: </a:t>
            </a:r>
            <a:r>
              <a:rPr lang="en-GB" sz="2000" kern="0" dirty="0" smtClean="0">
                <a:latin typeface="+mn-lt"/>
              </a:rPr>
              <a:t>only one payment remains outstanding and this is expected to be received shortly. </a:t>
            </a:r>
            <a:endParaRPr lang="en-GB" sz="20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GB" sz="24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>
                <a:latin typeface="+mn-lt"/>
              </a:rPr>
              <a:t>Expenditure: </a:t>
            </a:r>
            <a:r>
              <a:rPr lang="en-GB" sz="2000" kern="0" dirty="0" smtClean="0">
                <a:latin typeface="+mn-lt"/>
              </a:rPr>
              <a:t>all budget lines are roughly as expected at the mid year.  </a:t>
            </a:r>
            <a:endParaRPr lang="en-GB" sz="20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endParaRPr lang="en-GB" sz="2000" kern="0" dirty="0" smtClean="0">
              <a:latin typeface="+mn-lt"/>
            </a:endParaRP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endParaRPr lang="en-GB" sz="2000" kern="0" dirty="0" smtClean="0">
              <a:latin typeface="+mn-lt"/>
            </a:endParaRPr>
          </a:p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 smtClean="0">
                <a:latin typeface="+mn-lt"/>
              </a:rPr>
              <a:t>Year end prediction:  at this stage, it is expect that we will close the year with approximately 160 </a:t>
            </a:r>
            <a:r>
              <a:rPr lang="en-GB" sz="2000" kern="0" dirty="0" err="1" smtClean="0">
                <a:latin typeface="+mn-lt"/>
              </a:rPr>
              <a:t>kEUR</a:t>
            </a:r>
            <a:r>
              <a:rPr lang="en-GB" sz="2000" kern="0" dirty="0" smtClean="0">
                <a:latin typeface="+mn-lt"/>
              </a:rPr>
              <a:t> of funds remaining</a:t>
            </a:r>
            <a:endParaRPr lang="en-GB" sz="2000" kern="0" dirty="0">
              <a:latin typeface="+mn-lt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9"/>
          <p:cNvSpPr>
            <a:spLocks noChangeArrowheads="1"/>
          </p:cNvSpPr>
          <p:nvPr/>
        </p:nvSpPr>
        <p:spPr bwMode="auto">
          <a:xfrm>
            <a:off x="1765301" y="531813"/>
            <a:ext cx="797242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2006600" y="503238"/>
            <a:ext cx="6834188" cy="6477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algn="ctr">
              <a:defRPr/>
            </a:pPr>
            <a:r>
              <a:rPr lang="en-GB" sz="24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3GPP Manpower </a:t>
            </a:r>
            <a:r>
              <a:rPr lang="en-GB" sz="2400" b="1" kern="0" dirty="0" smtClean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Expenditure (MCC Staff)</a:t>
            </a:r>
            <a:endParaRPr lang="en-GB" sz="2400" b="1" kern="0" dirty="0">
              <a:solidFill>
                <a:srgbClr val="FF3300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3089884"/>
              </p:ext>
            </p:extLst>
          </p:nvPr>
        </p:nvGraphicFramePr>
        <p:xfrm>
          <a:off x="2453481" y="1681740"/>
          <a:ext cx="6596063" cy="4005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89"/>
          <p:cNvSpPr>
            <a:spLocks noChangeArrowheads="1"/>
          </p:cNvSpPr>
          <p:nvPr/>
        </p:nvSpPr>
        <p:spPr bwMode="auto">
          <a:xfrm>
            <a:off x="1765301" y="531813"/>
            <a:ext cx="797242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676400" y="503238"/>
            <a:ext cx="7543800" cy="6477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GB" sz="24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3GPP Manpower Expenditure (MCC Staff)</a:t>
            </a:r>
          </a:p>
        </p:txBody>
      </p:sp>
      <p:sp>
        <p:nvSpPr>
          <p:cNvPr id="6" name="Subtitle 6"/>
          <p:cNvSpPr txBox="1">
            <a:spLocks/>
          </p:cNvSpPr>
          <p:nvPr/>
        </p:nvSpPr>
        <p:spPr bwMode="auto">
          <a:xfrm>
            <a:off x="1981200" y="1181102"/>
            <a:ext cx="8210550" cy="2039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 smtClean="0">
                <a:latin typeface="+mn-lt"/>
              </a:rPr>
              <a:t>H1 2018 situation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 smtClean="0">
                <a:latin typeface="+mn-lt"/>
              </a:rPr>
              <a:t>Expenditure for MCC Staff is largely as expected with 1226 </a:t>
            </a:r>
            <a:r>
              <a:rPr lang="en-GB" sz="1800" kern="0" dirty="0" err="1" smtClean="0">
                <a:latin typeface="+mn-lt"/>
              </a:rPr>
              <a:t>kEUR</a:t>
            </a:r>
            <a:r>
              <a:rPr lang="en-GB" sz="1800" kern="0" dirty="0" smtClean="0">
                <a:latin typeface="+mn-lt"/>
              </a:rPr>
              <a:t> having been spent out of an annual budget of 2226 </a:t>
            </a:r>
            <a:r>
              <a:rPr lang="en-GB" sz="1800" kern="0" dirty="0" err="1" smtClean="0">
                <a:latin typeface="+mn-lt"/>
              </a:rPr>
              <a:t>kEUR</a:t>
            </a:r>
            <a:endParaRPr lang="en-GB" sz="1800" kern="0" dirty="0" smtClean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 smtClean="0">
                <a:latin typeface="+mn-lt"/>
              </a:rPr>
              <a:t>Expenditure is not linear because of bonus payments and salary increases which occurred in May and June, and the provision for untaken annual leave </a:t>
            </a: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1902941" y="3220995"/>
            <a:ext cx="8210550" cy="2039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 smtClean="0">
                <a:latin typeface="+mn-lt"/>
              </a:rPr>
              <a:t>Year end prediction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 smtClean="0">
                <a:latin typeface="+mn-lt"/>
              </a:rPr>
              <a:t>It is expected that there will be a slight overspend for this budget line which should close at approximately 2250 </a:t>
            </a:r>
            <a:r>
              <a:rPr lang="en-GB" sz="1800" kern="0" dirty="0" err="1" smtClean="0">
                <a:latin typeface="+mn-lt"/>
              </a:rPr>
              <a:t>kEUR</a:t>
            </a:r>
            <a:r>
              <a:rPr lang="en-GB" sz="1800" kern="0" dirty="0" smtClean="0">
                <a:latin typeface="+mn-lt"/>
              </a:rPr>
              <a:t> </a:t>
            </a: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89"/>
          <p:cNvSpPr>
            <a:spLocks noChangeArrowheads="1"/>
          </p:cNvSpPr>
          <p:nvPr/>
        </p:nvSpPr>
        <p:spPr bwMode="auto">
          <a:xfrm>
            <a:off x="1765301" y="531813"/>
            <a:ext cx="797242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676400" y="503238"/>
            <a:ext cx="7543800" cy="6477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GB" sz="24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3GPP Manpower Expenditure (MCC Contractors)</a:t>
            </a:r>
          </a:p>
        </p:txBody>
      </p:sp>
      <p:sp>
        <p:nvSpPr>
          <p:cNvPr id="6" name="Subtitle 6"/>
          <p:cNvSpPr txBox="1">
            <a:spLocks/>
          </p:cNvSpPr>
          <p:nvPr/>
        </p:nvSpPr>
        <p:spPr bwMode="auto">
          <a:xfrm>
            <a:off x="1981200" y="1181102"/>
            <a:ext cx="8210550" cy="2237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>
                <a:latin typeface="+mn-lt"/>
              </a:rPr>
              <a:t>H1 2018 situation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 smtClean="0">
                <a:latin typeface="+mn-lt"/>
              </a:rPr>
              <a:t>The </a:t>
            </a:r>
            <a:r>
              <a:rPr lang="en-GB" sz="1800" kern="0" dirty="0">
                <a:latin typeface="+mn-lt"/>
              </a:rPr>
              <a:t>contractors expenditure during </a:t>
            </a:r>
            <a:r>
              <a:rPr lang="en-GB" sz="1800" kern="0" dirty="0" smtClean="0">
                <a:latin typeface="+mn-lt"/>
              </a:rPr>
              <a:t>H1 2018 amounts to 108 </a:t>
            </a:r>
            <a:r>
              <a:rPr lang="en-GB" sz="1800" kern="0" dirty="0" err="1">
                <a:latin typeface="+mn-lt"/>
              </a:rPr>
              <a:t>kEUR</a:t>
            </a:r>
            <a:r>
              <a:rPr lang="en-GB" sz="1800" kern="0" dirty="0">
                <a:latin typeface="+mn-lt"/>
              </a:rPr>
              <a:t> </a:t>
            </a:r>
            <a:r>
              <a:rPr lang="en-GB" sz="1800" kern="0" dirty="0" smtClean="0">
                <a:latin typeface="+mn-lt"/>
              </a:rPr>
              <a:t>from an annual budget against </a:t>
            </a:r>
            <a:r>
              <a:rPr lang="en-GB" sz="1800" kern="0" dirty="0">
                <a:latin typeface="+mn-lt"/>
              </a:rPr>
              <a:t>an annual budget </a:t>
            </a:r>
            <a:r>
              <a:rPr lang="en-GB" sz="1800" kern="0" dirty="0" smtClean="0">
                <a:latin typeface="+mn-lt"/>
              </a:rPr>
              <a:t>of 218,800 </a:t>
            </a:r>
            <a:r>
              <a:rPr lang="en-GB" sz="1800" kern="0" dirty="0" err="1" smtClean="0">
                <a:latin typeface="+mn-lt"/>
              </a:rPr>
              <a:t>kEUR</a:t>
            </a:r>
            <a:r>
              <a:rPr lang="en-GB" sz="1800" kern="0" dirty="0" smtClean="0">
                <a:latin typeface="+mn-lt"/>
              </a:rPr>
              <a:t> </a:t>
            </a: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It should be noted </a:t>
            </a:r>
            <a:r>
              <a:rPr lang="en-GB" sz="1800" kern="0" dirty="0" smtClean="0">
                <a:latin typeface="+mn-lt"/>
              </a:rPr>
              <a:t>that the </a:t>
            </a:r>
            <a:r>
              <a:rPr lang="en-GB" sz="1800" kern="0" dirty="0">
                <a:latin typeface="+mn-lt"/>
              </a:rPr>
              <a:t>above figure does not include the non-remunerated expert provided by TTA in lieu of payment </a:t>
            </a:r>
            <a:r>
              <a:rPr lang="en-GB" sz="1800" kern="0" dirty="0" smtClean="0">
                <a:latin typeface="+mn-lt"/>
              </a:rPr>
              <a:t>(whose </a:t>
            </a:r>
            <a:r>
              <a:rPr lang="en-GB" sz="1800" kern="0" dirty="0">
                <a:latin typeface="+mn-lt"/>
              </a:rPr>
              <a:t>annual </a:t>
            </a:r>
            <a:r>
              <a:rPr lang="en-GB" sz="1800" kern="0" dirty="0" smtClean="0">
                <a:latin typeface="+mn-lt"/>
              </a:rPr>
              <a:t>value </a:t>
            </a:r>
            <a:r>
              <a:rPr lang="en-GB" sz="1800" kern="0" dirty="0">
                <a:latin typeface="+mn-lt"/>
              </a:rPr>
              <a:t>is 136,200 </a:t>
            </a:r>
            <a:r>
              <a:rPr lang="en-GB" sz="1800" kern="0" dirty="0" err="1" smtClean="0">
                <a:latin typeface="+mn-lt"/>
              </a:rPr>
              <a:t>kEUR</a:t>
            </a:r>
            <a:r>
              <a:rPr lang="en-GB" sz="1800" kern="0" dirty="0" smtClean="0">
                <a:latin typeface="+mn-lt"/>
              </a:rPr>
              <a:t>) </a:t>
            </a: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j-lt"/>
            </a:endParaRP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1919416" y="3445693"/>
            <a:ext cx="8210550" cy="129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 smtClean="0">
                <a:latin typeface="+mn-lt"/>
              </a:rPr>
              <a:t>Year end prediction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It is expected that there will be a slight overspend for this budget line which should close at approximately </a:t>
            </a:r>
            <a:r>
              <a:rPr lang="en-GB" sz="1800" kern="0" dirty="0" smtClean="0">
                <a:latin typeface="+mn-lt"/>
              </a:rPr>
              <a:t>224 </a:t>
            </a:r>
            <a:r>
              <a:rPr lang="en-GB" sz="1800" kern="0" dirty="0" err="1">
                <a:latin typeface="+mn-lt"/>
              </a:rPr>
              <a:t>kEUR</a:t>
            </a:r>
            <a:r>
              <a:rPr lang="en-GB" sz="1800" kern="0" dirty="0">
                <a:latin typeface="+mn-lt"/>
              </a:rPr>
              <a:t> </a:t>
            </a: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j-lt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9"/>
          <p:cNvSpPr>
            <a:spLocks noChangeArrowheads="1"/>
          </p:cNvSpPr>
          <p:nvPr/>
        </p:nvSpPr>
        <p:spPr bwMode="auto">
          <a:xfrm>
            <a:off x="1765301" y="531813"/>
            <a:ext cx="797242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676400" y="503238"/>
            <a:ext cx="7543800" cy="6477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GB" sz="24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3GPP Manpower Expenditure (</a:t>
            </a:r>
            <a:r>
              <a:rPr lang="en-GB" sz="2400" b="1" kern="0" dirty="0" smtClean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IT Support)</a:t>
            </a:r>
            <a:endParaRPr lang="en-GB" sz="2400" b="1" kern="0" dirty="0">
              <a:solidFill>
                <a:srgbClr val="FF33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Subtitle 6"/>
          <p:cNvSpPr txBox="1">
            <a:spLocks/>
          </p:cNvSpPr>
          <p:nvPr/>
        </p:nvSpPr>
        <p:spPr bwMode="auto">
          <a:xfrm>
            <a:off x="1981200" y="1181102"/>
            <a:ext cx="8210550" cy="13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>
                <a:latin typeface="+mn-lt"/>
              </a:rPr>
              <a:t>H1 2018 </a:t>
            </a:r>
            <a:r>
              <a:rPr lang="en-GB" sz="2000" kern="0" dirty="0" smtClean="0">
                <a:latin typeface="+mn-lt"/>
              </a:rPr>
              <a:t>situation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The cost of the IT support expert </a:t>
            </a:r>
            <a:r>
              <a:rPr lang="en-GB" sz="1800" kern="0" dirty="0" smtClean="0">
                <a:latin typeface="+mn-lt"/>
              </a:rPr>
              <a:t>was 20 </a:t>
            </a:r>
            <a:r>
              <a:rPr lang="en-GB" sz="1800" kern="0" dirty="0" err="1" smtClean="0">
                <a:latin typeface="+mn-lt"/>
              </a:rPr>
              <a:t>kEUR</a:t>
            </a:r>
            <a:r>
              <a:rPr lang="en-GB" sz="1800" kern="0" dirty="0" smtClean="0">
                <a:latin typeface="+mn-lt"/>
              </a:rPr>
              <a:t> from an annual </a:t>
            </a:r>
            <a:r>
              <a:rPr lang="en-GB" sz="1800" kern="0" dirty="0">
                <a:latin typeface="+mn-lt"/>
              </a:rPr>
              <a:t>budget of </a:t>
            </a:r>
            <a:r>
              <a:rPr lang="en-GB" sz="1800" kern="0" dirty="0" smtClean="0">
                <a:latin typeface="+mn-lt"/>
              </a:rPr>
              <a:t>39 </a:t>
            </a:r>
            <a:r>
              <a:rPr lang="en-GB" sz="1800" kern="0" dirty="0" err="1">
                <a:latin typeface="+mn-lt"/>
              </a:rPr>
              <a:t>kEUR</a:t>
            </a:r>
            <a:r>
              <a:rPr lang="en-GB" sz="1800" kern="0" dirty="0">
                <a:latin typeface="+mn-lt"/>
              </a:rPr>
              <a:t> (45% of one officer dedicated to this task</a:t>
            </a:r>
            <a:r>
              <a:rPr lang="en-GB" sz="1800" kern="0" dirty="0" smtClean="0">
                <a:latin typeface="+mn-lt"/>
              </a:rPr>
              <a:t>) </a:t>
            </a: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solidFill>
                <a:srgbClr val="FF0000"/>
              </a:solidFill>
              <a:latin typeface="+mn-lt"/>
            </a:endParaRPr>
          </a:p>
          <a:p>
            <a:pPr marL="800100" lvl="1" indent="-342900"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 </a:t>
            </a:r>
            <a:endParaRPr lang="en-GB" sz="1800" kern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533" name="Slide Number Placeholder 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1410952" y="6483350"/>
            <a:ext cx="527049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100">
                <a:solidFill>
                  <a:schemeClr val="bg1"/>
                </a:solidFill>
              </a:rPr>
              <a:t/>
            </a:r>
            <a:br>
              <a:rPr lang="en-GB" altLang="en-US" sz="1100">
                <a:solidFill>
                  <a:schemeClr val="bg1"/>
                </a:solidFill>
              </a:rPr>
            </a:br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1981200" y="2605433"/>
            <a:ext cx="8210550" cy="129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 smtClean="0">
                <a:latin typeface="+mn-lt"/>
              </a:rPr>
              <a:t>Year end prediction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It is expected that </a:t>
            </a:r>
            <a:r>
              <a:rPr lang="en-GB" sz="1800" kern="0" dirty="0" smtClean="0">
                <a:latin typeface="+mn-lt"/>
              </a:rPr>
              <a:t>this line item will close within budget </a:t>
            </a: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j-lt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title"/>
          </p:nvPr>
        </p:nvSpPr>
        <p:spPr>
          <a:xfrm>
            <a:off x="1889126" y="236538"/>
            <a:ext cx="6926263" cy="1143000"/>
          </a:xfrm>
        </p:spPr>
        <p:txBody>
          <a:bodyPr/>
          <a:lstStyle/>
          <a:p>
            <a:r>
              <a:rPr lang="en-GB" altLang="en-US" sz="2400" b="1" dirty="0" smtClean="0"/>
              <a:t>3GPP Manpower Expenditure (Additional </a:t>
            </a:r>
            <a:r>
              <a:rPr lang="en-GB" altLang="en-US" sz="2400" b="1" dirty="0"/>
              <a:t>IT </a:t>
            </a:r>
            <a:r>
              <a:rPr lang="en-GB" altLang="en-US" sz="2400" b="1" dirty="0" smtClean="0"/>
              <a:t>Support) </a:t>
            </a:r>
            <a:endParaRPr lang="en-GB" altLang="en-US" sz="2400" b="1" dirty="0">
              <a:solidFill>
                <a:srgbClr val="FF3300"/>
              </a:solidFill>
            </a:endParaRPr>
          </a:p>
        </p:txBody>
      </p:sp>
      <p:sp>
        <p:nvSpPr>
          <p:cNvPr id="23555" name="Subtitle 6"/>
          <p:cNvSpPr txBox="1">
            <a:spLocks/>
          </p:cNvSpPr>
          <p:nvPr/>
        </p:nvSpPr>
        <p:spPr bwMode="auto">
          <a:xfrm>
            <a:off x="1981200" y="1181101"/>
            <a:ext cx="8210550" cy="510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/>
            <a:endParaRPr lang="en-US" altLang="en-US" sz="180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127430"/>
              </p:ext>
            </p:extLst>
          </p:nvPr>
        </p:nvGraphicFramePr>
        <p:xfrm>
          <a:off x="1108117" y="1379538"/>
          <a:ext cx="10471839" cy="47456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96104"/>
                <a:gridCol w="2409176"/>
                <a:gridCol w="1592664"/>
                <a:gridCol w="1179749"/>
                <a:gridCol w="1179749"/>
                <a:gridCol w="869291"/>
                <a:gridCol w="745106"/>
              </a:tblGrid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Date</a:t>
                      </a:r>
                      <a:endParaRPr lang="en-GB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Group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Place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IT Support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Prepa Days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Travel days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On-site Days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22-26 January 2018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3GPP RAN1 AH, RAN2 AH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Vancouver, Canada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NYB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22-26 January 2018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3GPP RAN4 AH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San Diego, US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JMS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0,5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5,5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22-26 January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u="none" strike="noStrike" dirty="0">
                          <a:effectLst/>
                        </a:rPr>
                        <a:t>3GPP SA2, CT1, CT3, CT4, SA6, SA3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Gothenburg, Sweden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MMA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0,5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5,5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5-9 February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3GPP SA1, SA4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Fukuoka, Japan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JLF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0,5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3,5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29251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26 Feb-2 March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u="none" strike="noStrike">
                          <a:effectLst/>
                        </a:rPr>
                        <a:t>3GPP RAN1, RAN2, RAN3, RAN4, RAN5, RAN6</a:t>
                      </a:r>
                      <a:endParaRPr lang="fi-FI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Athens, Greece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JMS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0,5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1,5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26 Feb-2 March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3GPP SA2, CT1, CT3, CT4, CT6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Montréal, Canada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NYB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16-20 April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3GPP CT1, CT3, CT4, CT6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Kunming, China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CHV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0,5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2,5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5,5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16-20 April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u="none" strike="noStrike">
                          <a:effectLst/>
                        </a:rPr>
                        <a:t>3GPP RAN1, RAN2, RAN3, SA2 </a:t>
                      </a:r>
                      <a:endParaRPr lang="fi-FI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Sanya, China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MMA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0,5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16-20  April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3GPP RAN4 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Melbourne, Australia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NYB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29251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21-25 May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u="none" strike="noStrike">
                          <a:effectLst/>
                        </a:rPr>
                        <a:t>3GPP RAN1, RAN2, RAN3, RAN4, RAN5, RAN6</a:t>
                      </a:r>
                      <a:endParaRPr lang="fi-FI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Busan, South Korea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ASC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0,5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3,5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21-25 May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3GPP CT, CT3, CT4, CT6, SA6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Osaka, Japan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JMS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0,5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2,5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28 May-1 June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3GPP SA2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Newport Beach, US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MMA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0,5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2-6 July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RAN2, RAN3, RAN4 AH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Montréal, Canada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NYB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2-6 July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3GPP SA2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Vilnius, Lituania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JMS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29251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20-24 August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u="none" strike="noStrike">
                          <a:effectLst/>
                        </a:rPr>
                        <a:t>3GPP RAN1, RAN2, RAN3, RAN4, RAN5, RAN6</a:t>
                      </a:r>
                      <a:endParaRPr lang="fi-FI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Gothenburg, Sweden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JLF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20-24 August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3GPP CT1, CT3, CT4, CT6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West Palm Beach, US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MMA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8-12 October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100" u="none" strike="noStrike">
                          <a:effectLst/>
                        </a:rPr>
                        <a:t>3GPP RAN1, RAN2, RAN3, RAN4, RAN5</a:t>
                      </a:r>
                      <a:endParaRPr lang="fi-FI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Chengdu, China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NYB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15-19 October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3GPP SA2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Dongguan, China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MMA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15-19 October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u="none" strike="noStrike">
                          <a:effectLst/>
                        </a:rPr>
                        <a:t>3GPP CT1, CT4, CT6, SA6 (TBC)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Vilnius, Lituania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CHV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12-16 November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3GPP RAN WGs, SA3, SA5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Spokane, US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NYB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26-30 November 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3GPP CT WGs, SA6, SA2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West Palm Beach, US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MMA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  <a:tr h="15014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Total</a:t>
                      </a:r>
                      <a:endParaRPr lang="en-GB" sz="110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80,5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4,5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24,5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51,5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39" marR="9139" marT="9139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903606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title"/>
          </p:nvPr>
        </p:nvSpPr>
        <p:spPr>
          <a:xfrm>
            <a:off x="1889126" y="236538"/>
            <a:ext cx="6926263" cy="1143000"/>
          </a:xfrm>
        </p:spPr>
        <p:txBody>
          <a:bodyPr/>
          <a:lstStyle/>
          <a:p>
            <a:r>
              <a:rPr lang="en-GB" altLang="en-US" sz="2400" b="1" dirty="0" smtClean="0"/>
              <a:t>3GPP Manpower Expenditure (Additional IT Support) </a:t>
            </a:r>
            <a:endParaRPr lang="en-GB" altLang="en-US" sz="2400" b="1" dirty="0">
              <a:solidFill>
                <a:srgbClr val="FF3300"/>
              </a:solidFill>
            </a:endParaRPr>
          </a:p>
        </p:txBody>
      </p:sp>
      <p:sp>
        <p:nvSpPr>
          <p:cNvPr id="23555" name="Subtitle 6"/>
          <p:cNvSpPr txBox="1">
            <a:spLocks/>
          </p:cNvSpPr>
          <p:nvPr/>
        </p:nvSpPr>
        <p:spPr bwMode="auto">
          <a:xfrm>
            <a:off x="1981200" y="1181101"/>
            <a:ext cx="8210550" cy="510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/>
            <a:endParaRPr lang="en-US" altLang="en-US" sz="1800"/>
          </a:p>
        </p:txBody>
      </p:sp>
      <p:sp>
        <p:nvSpPr>
          <p:cNvPr id="9" name="Subtitle 6"/>
          <p:cNvSpPr txBox="1">
            <a:spLocks/>
          </p:cNvSpPr>
          <p:nvPr/>
        </p:nvSpPr>
        <p:spPr bwMode="auto">
          <a:xfrm>
            <a:off x="1981200" y="1181102"/>
            <a:ext cx="8210550" cy="13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>
                <a:latin typeface="+mn-lt"/>
              </a:rPr>
              <a:t>H1 2018 </a:t>
            </a:r>
            <a:r>
              <a:rPr lang="en-GB" sz="2000" kern="0" dirty="0" smtClean="0">
                <a:latin typeface="+mn-lt"/>
              </a:rPr>
              <a:t>situation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The cost of </a:t>
            </a:r>
            <a:r>
              <a:rPr lang="en-GB" sz="1800" kern="0" dirty="0" smtClean="0">
                <a:latin typeface="+mn-lt"/>
              </a:rPr>
              <a:t>providing additional IT </a:t>
            </a:r>
            <a:r>
              <a:rPr lang="en-GB" sz="1800" kern="0" dirty="0">
                <a:latin typeface="+mn-lt"/>
              </a:rPr>
              <a:t>support </a:t>
            </a:r>
            <a:r>
              <a:rPr lang="en-GB" sz="1800" kern="0" dirty="0" smtClean="0">
                <a:latin typeface="+mn-lt"/>
              </a:rPr>
              <a:t>is 48 </a:t>
            </a:r>
            <a:r>
              <a:rPr lang="en-GB" sz="1800" kern="0" dirty="0" err="1" smtClean="0">
                <a:latin typeface="+mn-lt"/>
              </a:rPr>
              <a:t>kEUR</a:t>
            </a:r>
            <a:r>
              <a:rPr lang="en-GB" sz="1800" kern="0" dirty="0" smtClean="0">
                <a:latin typeface="+mn-lt"/>
              </a:rPr>
              <a:t> (80,5 days) from an annual </a:t>
            </a:r>
            <a:r>
              <a:rPr lang="en-GB" sz="1800" kern="0" dirty="0">
                <a:latin typeface="+mn-lt"/>
              </a:rPr>
              <a:t>budget of </a:t>
            </a:r>
            <a:r>
              <a:rPr lang="en-GB" sz="1800" kern="0" dirty="0" smtClean="0">
                <a:latin typeface="+mn-lt"/>
              </a:rPr>
              <a:t>66 </a:t>
            </a:r>
            <a:r>
              <a:rPr lang="en-GB" sz="1800" kern="0" dirty="0" err="1">
                <a:latin typeface="+mn-lt"/>
              </a:rPr>
              <a:t>kEUR</a:t>
            </a:r>
            <a:r>
              <a:rPr lang="en-GB" sz="1800" kern="0" dirty="0">
                <a:latin typeface="+mn-lt"/>
              </a:rPr>
              <a:t> 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solidFill>
                <a:srgbClr val="FF0000"/>
              </a:solidFill>
              <a:latin typeface="+mn-lt"/>
            </a:endParaRPr>
          </a:p>
          <a:p>
            <a:pPr marL="800100" lvl="1" indent="-342900"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 </a:t>
            </a:r>
            <a:endParaRPr lang="en-GB" sz="1800" kern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" name="Subtitle 6"/>
          <p:cNvSpPr txBox="1">
            <a:spLocks/>
          </p:cNvSpPr>
          <p:nvPr/>
        </p:nvSpPr>
        <p:spPr bwMode="auto">
          <a:xfrm>
            <a:off x="1981200" y="2605433"/>
            <a:ext cx="8210550" cy="129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 smtClean="0">
                <a:latin typeface="+mn-lt"/>
              </a:rPr>
              <a:t>Year end prediction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It is expected that there will be a slight overspend for this budget line which should close at approximately </a:t>
            </a:r>
            <a:r>
              <a:rPr lang="en-GB" sz="1800" kern="0" dirty="0" smtClean="0">
                <a:latin typeface="+mn-lt"/>
              </a:rPr>
              <a:t>72 </a:t>
            </a:r>
            <a:r>
              <a:rPr lang="en-GB" sz="1800" kern="0" dirty="0" err="1">
                <a:latin typeface="+mn-lt"/>
              </a:rPr>
              <a:t>kEUR</a:t>
            </a:r>
            <a:r>
              <a:rPr lang="en-GB" sz="1800" kern="0" dirty="0">
                <a:latin typeface="+mn-lt"/>
              </a:rPr>
              <a:t> </a:t>
            </a:r>
            <a:r>
              <a:rPr lang="en-GB" sz="1800" kern="0" dirty="0" smtClean="0">
                <a:latin typeface="+mn-lt"/>
              </a:rPr>
              <a:t>(120 days of support)</a:t>
            </a: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r>
              <a:rPr lang="en-GB" sz="1800" kern="0" dirty="0" smtClean="0">
                <a:latin typeface="+mn-lt"/>
              </a:rPr>
              <a:t> </a:t>
            </a: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j-lt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9"/>
          <p:cNvSpPr>
            <a:spLocks noChangeArrowheads="1"/>
          </p:cNvSpPr>
          <p:nvPr/>
        </p:nvSpPr>
        <p:spPr bwMode="auto">
          <a:xfrm>
            <a:off x="1765301" y="531813"/>
            <a:ext cx="797242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FF33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676400" y="503238"/>
            <a:ext cx="7543800" cy="6477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GB" sz="2400" b="1" kern="0" dirty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3GPP Manpower Expenditure </a:t>
            </a:r>
            <a:r>
              <a:rPr lang="en-GB" sz="2400" b="1" kern="0" dirty="0" smtClean="0">
                <a:solidFill>
                  <a:srgbClr val="FF3300"/>
                </a:solidFill>
                <a:latin typeface="+mj-lt"/>
                <a:ea typeface="+mj-ea"/>
                <a:cs typeface="+mj-cs"/>
              </a:rPr>
              <a:t>(TTCN Support)</a:t>
            </a:r>
            <a:endParaRPr lang="en-GB" sz="2400" b="1" kern="0" dirty="0">
              <a:solidFill>
                <a:srgbClr val="FF33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Subtitle 6"/>
          <p:cNvSpPr txBox="1">
            <a:spLocks/>
          </p:cNvSpPr>
          <p:nvPr/>
        </p:nvSpPr>
        <p:spPr bwMode="auto">
          <a:xfrm>
            <a:off x="1087395" y="1181102"/>
            <a:ext cx="10033686" cy="13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>
                <a:latin typeface="+mn-lt"/>
              </a:rPr>
              <a:t>H1 2018 </a:t>
            </a:r>
            <a:r>
              <a:rPr lang="en-GB" sz="2000" kern="0" dirty="0" smtClean="0">
                <a:latin typeface="+mn-lt"/>
              </a:rPr>
              <a:t>situation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The cost of the </a:t>
            </a:r>
            <a:r>
              <a:rPr lang="en-GB" sz="1800" kern="0" dirty="0" smtClean="0">
                <a:latin typeface="+mn-lt"/>
              </a:rPr>
              <a:t>TTCN </a:t>
            </a:r>
            <a:r>
              <a:rPr lang="en-GB" sz="1800" kern="0" dirty="0">
                <a:latin typeface="+mn-lt"/>
              </a:rPr>
              <a:t>support expert </a:t>
            </a:r>
            <a:r>
              <a:rPr lang="en-GB" sz="1800" kern="0" dirty="0" smtClean="0">
                <a:latin typeface="+mn-lt"/>
              </a:rPr>
              <a:t>was 69 </a:t>
            </a:r>
            <a:r>
              <a:rPr lang="en-GB" sz="1800" kern="0" dirty="0" err="1" smtClean="0">
                <a:latin typeface="+mn-lt"/>
              </a:rPr>
              <a:t>kEUR</a:t>
            </a:r>
            <a:r>
              <a:rPr lang="en-GB" sz="1800" kern="0" dirty="0" smtClean="0">
                <a:latin typeface="+mn-lt"/>
              </a:rPr>
              <a:t> from an annual </a:t>
            </a:r>
            <a:r>
              <a:rPr lang="en-GB" sz="1800" kern="0" dirty="0">
                <a:latin typeface="+mn-lt"/>
              </a:rPr>
              <a:t>budget of </a:t>
            </a:r>
            <a:r>
              <a:rPr lang="en-GB" sz="1800" kern="0" dirty="0" smtClean="0">
                <a:latin typeface="+mn-lt"/>
              </a:rPr>
              <a:t>125 </a:t>
            </a:r>
            <a:r>
              <a:rPr lang="en-GB" sz="1800" kern="0" dirty="0" err="1">
                <a:latin typeface="+mn-lt"/>
              </a:rPr>
              <a:t>kEUR</a:t>
            </a:r>
            <a:r>
              <a:rPr lang="en-GB" sz="1800" kern="0" dirty="0">
                <a:latin typeface="+mn-lt"/>
              </a:rPr>
              <a:t> </a:t>
            </a:r>
            <a:r>
              <a:rPr lang="en-GB" sz="1800" kern="0" dirty="0" smtClean="0">
                <a:latin typeface="+mn-lt"/>
              </a:rPr>
              <a:t>(one </a:t>
            </a:r>
            <a:r>
              <a:rPr lang="en-GB" sz="1800" kern="0" dirty="0">
                <a:latin typeface="+mn-lt"/>
              </a:rPr>
              <a:t>officer dedicated </a:t>
            </a:r>
            <a:r>
              <a:rPr lang="en-GB" sz="1800" kern="0" dirty="0" smtClean="0">
                <a:latin typeface="+mn-lt"/>
              </a:rPr>
              <a:t>full time to this </a:t>
            </a:r>
            <a:r>
              <a:rPr lang="en-GB" sz="1800" kern="0" dirty="0">
                <a:latin typeface="+mn-lt"/>
              </a:rPr>
              <a:t>task</a:t>
            </a:r>
            <a:r>
              <a:rPr lang="en-GB" sz="1800" kern="0" dirty="0" smtClean="0">
                <a:latin typeface="+mn-lt"/>
              </a:rPr>
              <a:t>)  </a:t>
            </a: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solidFill>
                <a:srgbClr val="FF0000"/>
              </a:solidFill>
              <a:latin typeface="+mn-lt"/>
            </a:endParaRPr>
          </a:p>
          <a:p>
            <a:pPr marL="800100" lvl="1" indent="-342900">
              <a:spcBef>
                <a:spcPct val="20000"/>
              </a:spcBef>
              <a:defRPr/>
            </a:pPr>
            <a:r>
              <a:rPr lang="en-GB" sz="1800" kern="0" dirty="0">
                <a:latin typeface="+mn-lt"/>
              </a:rPr>
              <a:t> </a:t>
            </a:r>
            <a:endParaRPr lang="en-GB" sz="1800" kern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533" name="Slide Number Placeholder 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1410952" y="6483350"/>
            <a:ext cx="527049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100">
                <a:solidFill>
                  <a:schemeClr val="bg1"/>
                </a:solidFill>
              </a:rPr>
              <a:t/>
            </a:r>
            <a:br>
              <a:rPr lang="en-GB" altLang="en-US" sz="1100">
                <a:solidFill>
                  <a:schemeClr val="bg1"/>
                </a:solidFill>
              </a:rPr>
            </a:br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1087395" y="2605433"/>
            <a:ext cx="10033685" cy="129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sz="2000" kern="0" dirty="0" smtClean="0">
                <a:latin typeface="+mn-lt"/>
              </a:rPr>
              <a:t>Year end prediction</a:t>
            </a:r>
            <a:endParaRPr lang="en-GB" sz="20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sz="1800" kern="0" dirty="0">
                <a:latin typeface="+mn-lt"/>
              </a:rPr>
              <a:t>It is expected that there will be a slight overspend for this budget line which should close at approximately </a:t>
            </a:r>
            <a:r>
              <a:rPr lang="en-GB" sz="1800" kern="0" dirty="0" smtClean="0">
                <a:latin typeface="+mn-lt"/>
              </a:rPr>
              <a:t>129 </a:t>
            </a:r>
            <a:r>
              <a:rPr lang="en-GB" sz="1800" kern="0" dirty="0" err="1" smtClean="0">
                <a:latin typeface="+mn-lt"/>
              </a:rPr>
              <a:t>kEUR</a:t>
            </a:r>
            <a:endParaRPr lang="en-GB" sz="1800" kern="0" dirty="0">
              <a:latin typeface="+mn-lt"/>
            </a:endParaRPr>
          </a:p>
          <a:p>
            <a:pPr lvl="1">
              <a:spcBef>
                <a:spcPct val="20000"/>
              </a:spcBef>
              <a:defRPr/>
            </a:pPr>
            <a:endParaRPr lang="en-GB" sz="1800" kern="0" dirty="0">
              <a:latin typeface="+mn-lt"/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GB" sz="1800" kern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0409600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24626</TotalTime>
  <Words>1604</Words>
  <Application>Microsoft Office PowerPoint</Application>
  <PresentationFormat>Widescreen</PresentationFormat>
  <Paragraphs>462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Segoe UI</vt:lpstr>
      <vt:lpstr>Times New Roman</vt:lpstr>
      <vt:lpstr>Office Theme</vt:lpstr>
      <vt:lpstr>  Summary of 2018 H1 Income and Expenditure and Year End Forecast </vt:lpstr>
      <vt:lpstr>Contents</vt:lpstr>
      <vt:lpstr>PowerPoint Presentation</vt:lpstr>
      <vt:lpstr>PowerPoint Presentation</vt:lpstr>
      <vt:lpstr>PowerPoint Presentation</vt:lpstr>
      <vt:lpstr>PowerPoint Presentation</vt:lpstr>
      <vt:lpstr>3GPP Manpower Expenditure (Additional IT Support) </vt:lpstr>
      <vt:lpstr>3GPP Manpower Expenditure (Additional IT Support) </vt:lpstr>
      <vt:lpstr>PowerPoint Presentation</vt:lpstr>
      <vt:lpstr>PowerPoint Presentation</vt:lpstr>
      <vt:lpstr>PowerPoint Presentation</vt:lpstr>
      <vt:lpstr>3GPP Travel Expenditure</vt:lpstr>
      <vt:lpstr>Promotion and Marketing Materials</vt:lpstr>
      <vt:lpstr>Training</vt:lpstr>
      <vt:lpstr>Overheads</vt:lpstr>
      <vt:lpstr>Contingency</vt:lpstr>
      <vt:lpstr>PowerPoint Presentation</vt:lpstr>
      <vt:lpstr>Other Income Sources</vt:lpstr>
      <vt:lpstr>Year end prediction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Adrian Scrase</cp:lastModifiedBy>
  <cp:revision>917</cp:revision>
  <cp:lastPrinted>2018-02-20T09:54:35Z</cp:lastPrinted>
  <dcterms:created xsi:type="dcterms:W3CDTF">2008-08-30T09:32:10Z</dcterms:created>
  <dcterms:modified xsi:type="dcterms:W3CDTF">2018-09-12T02:49:58Z</dcterms:modified>
</cp:coreProperties>
</file>