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48" r:id="rId2"/>
  </p:sldMasterIdLst>
  <p:notesMasterIdLst>
    <p:notesMasterId r:id="rId36"/>
  </p:notesMasterIdLst>
  <p:sldIdLst>
    <p:sldId id="257" r:id="rId3"/>
    <p:sldId id="610" r:id="rId4"/>
    <p:sldId id="722" r:id="rId5"/>
    <p:sldId id="841" r:id="rId6"/>
    <p:sldId id="869" r:id="rId7"/>
    <p:sldId id="624" r:id="rId8"/>
    <p:sldId id="848" r:id="rId9"/>
    <p:sldId id="806" r:id="rId10"/>
    <p:sldId id="842" r:id="rId11"/>
    <p:sldId id="808" r:id="rId12"/>
    <p:sldId id="769" r:id="rId13"/>
    <p:sldId id="636" r:id="rId14"/>
    <p:sldId id="870" r:id="rId15"/>
    <p:sldId id="782" r:id="rId16"/>
    <p:sldId id="853" r:id="rId17"/>
    <p:sldId id="845" r:id="rId18"/>
    <p:sldId id="629" r:id="rId19"/>
    <p:sldId id="866" r:id="rId20"/>
    <p:sldId id="871" r:id="rId21"/>
    <p:sldId id="872" r:id="rId22"/>
    <p:sldId id="851" r:id="rId23"/>
    <p:sldId id="863" r:id="rId24"/>
    <p:sldId id="873" r:id="rId25"/>
    <p:sldId id="874" r:id="rId26"/>
    <p:sldId id="875" r:id="rId27"/>
    <p:sldId id="876" r:id="rId28"/>
    <p:sldId id="877" r:id="rId29"/>
    <p:sldId id="878" r:id="rId30"/>
    <p:sldId id="879" r:id="rId31"/>
    <p:sldId id="880" r:id="rId32"/>
    <p:sldId id="881" r:id="rId33"/>
    <p:sldId id="882" r:id="rId34"/>
    <p:sldId id="260" r:id="rId35"/>
  </p:sldIdLst>
  <p:sldSz cx="9144000" cy="6858000" type="screen4x3"/>
  <p:notesSz cx="7099300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99FF99"/>
    <a:srgbClr val="CCECFF"/>
    <a:srgbClr val="CCFFFF"/>
    <a:srgbClr val="FF9900"/>
    <a:srgbClr val="FFFF99"/>
    <a:srgbClr val="FF00FF"/>
    <a:srgbClr val="FF66FF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59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EBD4ABD5-A39B-4C2A-9C3A-C1163A85FAED}" type="datetimeFigureOut">
              <a:rPr lang="fr-FR" smtClean="0"/>
              <a:pPr/>
              <a:t>21/10/2016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18626398-1C20-4B8B-896B-E56FED6EEE7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264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26398-1C20-4B8B-896B-E56FED6EEE7E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511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 userDrawn="1"/>
        </p:nvSpPr>
        <p:spPr>
          <a:xfrm>
            <a:off x="1619672" y="1763997"/>
            <a:ext cx="60486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kern="1200" baseline="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The 5G Infrastructure Association in 5G PPP</a:t>
            </a:r>
          </a:p>
          <a:p>
            <a:pPr algn="ctr"/>
            <a:r>
              <a:rPr lang="en-US" sz="4000" b="1" i="0" u="none" strike="noStrike" kern="1200" baseline="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5G - IA</a:t>
            </a:r>
            <a:endParaRPr lang="fr-FR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856447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F0C2C-B62E-494C-A0D8-1A2EB213AD9C}" type="datetime1">
              <a:rPr lang="fr-FR" smtClean="0"/>
              <a:pPr/>
              <a:t>21/10/2016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9DDD-EB7E-43BB-87EF-AF97D554772E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8639104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1187624" y="260648"/>
            <a:ext cx="7056784" cy="79208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>
            <a:lvl1pPr>
              <a:defRPr sz="3200" b="1">
                <a:solidFill>
                  <a:srgbClr val="002060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the slide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187624" y="6381328"/>
            <a:ext cx="2133600" cy="365125"/>
          </a:xfrm>
        </p:spPr>
        <p:txBody>
          <a:bodyPr/>
          <a:lstStyle/>
          <a:p>
            <a:fld id="{B5D0AAAB-5A35-4104-B143-90BD140027BF}" type="datetime1">
              <a:rPr lang="fr-FR" smtClean="0"/>
              <a:pPr/>
              <a:t>21/10/2016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1331640" y="1412776"/>
            <a:ext cx="7427168" cy="452596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 marL="1143000" indent="-228600">
              <a:buFont typeface="Wingdings" panose="05000000000000000000" pitchFamily="2" charset="2"/>
              <a:buChar char="q"/>
              <a:defRPr>
                <a:solidFill>
                  <a:srgbClr val="00B0F0"/>
                </a:solidFill>
              </a:defRPr>
            </a:lvl3pPr>
          </a:lstStyle>
          <a:p>
            <a:pPr lvl="0"/>
            <a:r>
              <a:rPr lang="fr-FR" dirty="0"/>
              <a:t>Item 1</a:t>
            </a:r>
          </a:p>
          <a:p>
            <a:pPr lvl="0"/>
            <a:r>
              <a:rPr lang="fr-FR" dirty="0" err="1"/>
              <a:t>Etc</a:t>
            </a:r>
            <a:endParaRPr lang="fr-FR" dirty="0"/>
          </a:p>
          <a:p>
            <a:pPr lvl="1"/>
            <a:r>
              <a:rPr lang="fr-FR" dirty="0"/>
              <a:t>Item 2</a:t>
            </a:r>
          </a:p>
          <a:p>
            <a:pPr lvl="1"/>
            <a:r>
              <a:rPr lang="fr-FR" dirty="0" err="1"/>
              <a:t>Etc</a:t>
            </a:r>
            <a:endParaRPr lang="fr-FR" dirty="0"/>
          </a:p>
          <a:p>
            <a:pPr lvl="2"/>
            <a:r>
              <a:rPr lang="fr-FR" dirty="0"/>
              <a:t>Item 3</a:t>
            </a:r>
          </a:p>
          <a:p>
            <a:pPr lvl="2"/>
            <a:r>
              <a:rPr lang="fr-FR" dirty="0" err="1"/>
              <a:t>Etc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50264862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1187624" y="1600200"/>
            <a:ext cx="3600400" cy="4525963"/>
          </a:xfrm>
          <a:prstGeom prst="rect">
            <a:avLst/>
          </a:prstGeom>
        </p:spPr>
        <p:txBody>
          <a:bodyPr/>
          <a:lstStyle>
            <a:lvl1pPr>
              <a:defRPr sz="2800" b="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000">
                <a:solidFill>
                  <a:srgbClr val="00B0F0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Item 1</a:t>
            </a:r>
          </a:p>
          <a:p>
            <a:pPr lvl="0"/>
            <a:r>
              <a:rPr lang="fr-FR" dirty="0" err="1"/>
              <a:t>Etc</a:t>
            </a:r>
            <a:endParaRPr lang="fr-FR" dirty="0"/>
          </a:p>
          <a:p>
            <a:pPr lvl="1"/>
            <a:r>
              <a:rPr lang="fr-FR" dirty="0"/>
              <a:t>Item 2</a:t>
            </a:r>
          </a:p>
          <a:p>
            <a:pPr lvl="1"/>
            <a:r>
              <a:rPr lang="fr-FR" dirty="0" err="1"/>
              <a:t>Etc</a:t>
            </a:r>
            <a:endParaRPr lang="fr-FR" dirty="0"/>
          </a:p>
          <a:p>
            <a:pPr lvl="2"/>
            <a:r>
              <a:rPr lang="fr-FR" dirty="0"/>
              <a:t>Item 3</a:t>
            </a:r>
          </a:p>
          <a:p>
            <a:pPr lvl="2"/>
            <a:r>
              <a:rPr lang="fr-FR" dirty="0" err="1"/>
              <a:t>Etc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5076056" y="1600200"/>
            <a:ext cx="3610744" cy="4525963"/>
          </a:xfrm>
          <a:prstGeom prst="rect">
            <a:avLst/>
          </a:prstGeom>
        </p:spPr>
        <p:txBody>
          <a:bodyPr/>
          <a:lstStyle>
            <a:lvl1pPr>
              <a:defRPr sz="2800" b="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000">
                <a:solidFill>
                  <a:srgbClr val="00B0F0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Item 1</a:t>
            </a:r>
          </a:p>
          <a:p>
            <a:pPr lvl="0"/>
            <a:r>
              <a:rPr lang="fr-FR" dirty="0" err="1"/>
              <a:t>Etc</a:t>
            </a:r>
            <a:endParaRPr lang="fr-FR" dirty="0"/>
          </a:p>
          <a:p>
            <a:pPr lvl="1"/>
            <a:r>
              <a:rPr lang="fr-FR" dirty="0"/>
              <a:t>Item 2</a:t>
            </a:r>
          </a:p>
          <a:p>
            <a:pPr lvl="1"/>
            <a:r>
              <a:rPr lang="fr-FR" dirty="0" err="1"/>
              <a:t>Etc</a:t>
            </a:r>
            <a:endParaRPr lang="fr-FR" dirty="0"/>
          </a:p>
          <a:p>
            <a:pPr lvl="2"/>
            <a:r>
              <a:rPr lang="fr-FR" dirty="0"/>
              <a:t>Item 3</a:t>
            </a:r>
          </a:p>
          <a:p>
            <a:pPr lvl="2"/>
            <a:r>
              <a:rPr lang="fr-FR" dirty="0" err="1"/>
              <a:t>Etc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1115616" y="6309320"/>
            <a:ext cx="2133600" cy="365125"/>
          </a:xfrm>
        </p:spPr>
        <p:txBody>
          <a:bodyPr/>
          <a:lstStyle/>
          <a:p>
            <a:fld id="{EFC044A0-4CEC-4CDF-AC21-6E5BF98B570C}" type="datetime1">
              <a:rPr lang="fr-FR" smtClean="0"/>
              <a:pPr/>
              <a:t>21/10/2016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re 1"/>
          <p:cNvSpPr>
            <a:spLocks noGrp="1"/>
          </p:cNvSpPr>
          <p:nvPr>
            <p:ph type="ctrTitle" hasCustomPrompt="1"/>
          </p:nvPr>
        </p:nvSpPr>
        <p:spPr>
          <a:xfrm>
            <a:off x="1187624" y="260648"/>
            <a:ext cx="7128792" cy="79208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>
            <a:lvl1pPr>
              <a:defRPr sz="3200" b="1">
                <a:solidFill>
                  <a:srgbClr val="002060"/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the slide</a:t>
            </a:r>
          </a:p>
        </p:txBody>
      </p:sp>
    </p:spTree>
    <p:extLst>
      <p:ext uri="{BB962C8B-B14F-4D97-AF65-F5344CB8AC3E}">
        <p14:creationId xmlns:p14="http://schemas.microsoft.com/office/powerpoint/2010/main" val="1008799904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15F53-DCC0-4B1D-B235-7C57EDE13339}" type="datetime1">
              <a:rPr lang="fr-FR" smtClean="0"/>
              <a:pPr/>
              <a:t>21/10/2016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2627784" y="6356350"/>
            <a:ext cx="3888432" cy="365125"/>
          </a:xfrm>
        </p:spPr>
        <p:txBody>
          <a:bodyPr/>
          <a:lstStyle>
            <a:lvl1pPr>
              <a:defRPr sz="1200"/>
            </a:lvl1pPr>
          </a:lstStyle>
          <a:p>
            <a:r>
              <a:rPr lang="en-GB" b="1" dirty="0"/>
              <a:t>3GPP  PCG#37 &amp; OP#36, October 20/21, 2016, London</a:t>
            </a:r>
          </a:p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7627136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contenu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  <a:lvl2pPr marL="914400" indent="-457200">
              <a:buFont typeface="Courier New" panose="02070309020205020404" pitchFamily="49" charset="0"/>
              <a:buChar char="o"/>
              <a:defRPr sz="2400">
                <a:solidFill>
                  <a:schemeClr val="tx2"/>
                </a:solidFill>
              </a:defRPr>
            </a:lvl2pPr>
            <a:lvl3pPr marL="1257300" indent="-342900">
              <a:buFontTx/>
              <a:buChar char="-"/>
              <a:defRPr sz="2000" baseline="0">
                <a:solidFill>
                  <a:srgbClr val="259CD3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Item 1</a:t>
            </a:r>
          </a:p>
          <a:p>
            <a:pPr lvl="0"/>
            <a:r>
              <a:rPr lang="fr-FR" dirty="0" err="1"/>
              <a:t>Etc</a:t>
            </a:r>
            <a:endParaRPr lang="fr-FR" dirty="0"/>
          </a:p>
          <a:p>
            <a:pPr lvl="1"/>
            <a:r>
              <a:rPr lang="fr-FR" dirty="0"/>
              <a:t>Item 2</a:t>
            </a:r>
          </a:p>
          <a:p>
            <a:pPr lvl="1"/>
            <a:r>
              <a:rPr lang="fr-FR" dirty="0" err="1"/>
              <a:t>Etc</a:t>
            </a:r>
            <a:endParaRPr lang="fr-FR" dirty="0"/>
          </a:p>
          <a:p>
            <a:pPr lvl="2"/>
            <a:r>
              <a:rPr lang="fr-FR" dirty="0"/>
              <a:t>Item 3</a:t>
            </a:r>
          </a:p>
          <a:p>
            <a:pPr lvl="2"/>
            <a:r>
              <a:rPr lang="fr-FR" dirty="0" err="1"/>
              <a:t>Etc</a:t>
            </a:r>
            <a:endParaRPr lang="fr-FR" dirty="0"/>
          </a:p>
        </p:txBody>
      </p:sp>
      <p:sp>
        <p:nvSpPr>
          <p:cNvPr id="14" name="Espace réservé du contenu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2">
                    <a:lumMod val="75000"/>
                  </a:schemeClr>
                </a:solidFill>
              </a:defRPr>
            </a:lvl1pPr>
            <a:lvl2pPr marL="742950" indent="-285750">
              <a:buFont typeface="Courier New" panose="02070309020205020404" pitchFamily="49" charset="0"/>
              <a:buChar char="o"/>
              <a:defRPr sz="2400">
                <a:solidFill>
                  <a:schemeClr val="tx2">
                    <a:lumMod val="75000"/>
                  </a:schemeClr>
                </a:solidFill>
              </a:defRPr>
            </a:lvl2pPr>
            <a:lvl3pPr>
              <a:buFontTx/>
              <a:buChar char="-"/>
              <a:defRPr sz="2000">
                <a:solidFill>
                  <a:srgbClr val="259CD3"/>
                </a:solidFill>
              </a:defRPr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Item 1</a:t>
            </a:r>
          </a:p>
          <a:p>
            <a:pPr lvl="0"/>
            <a:r>
              <a:rPr lang="fr-FR" dirty="0" err="1"/>
              <a:t>Etc</a:t>
            </a:r>
            <a:endParaRPr lang="fr-FR" dirty="0"/>
          </a:p>
          <a:p>
            <a:pPr lvl="1"/>
            <a:r>
              <a:rPr lang="fr-FR" dirty="0"/>
              <a:t>Item 2</a:t>
            </a:r>
          </a:p>
          <a:p>
            <a:pPr lvl="1"/>
            <a:r>
              <a:rPr lang="fr-FR" dirty="0" err="1"/>
              <a:t>Etc</a:t>
            </a:r>
            <a:endParaRPr lang="fr-FR" dirty="0"/>
          </a:p>
          <a:p>
            <a:pPr lvl="2"/>
            <a:r>
              <a:rPr lang="fr-FR" dirty="0"/>
              <a:t>Item 3</a:t>
            </a:r>
          </a:p>
          <a:p>
            <a:pPr lvl="2"/>
            <a:r>
              <a:rPr lang="fr-FR" dirty="0" err="1"/>
              <a:t>Etc</a:t>
            </a:r>
            <a:endParaRPr lang="fr-FR" dirty="0"/>
          </a:p>
        </p:txBody>
      </p:sp>
      <p:sp>
        <p:nvSpPr>
          <p:cNvPr id="15" name="Titre 1"/>
          <p:cNvSpPr>
            <a:spLocks noGrp="1"/>
          </p:cNvSpPr>
          <p:nvPr>
            <p:ph type="ctrTitle" hasCustomPrompt="1"/>
          </p:nvPr>
        </p:nvSpPr>
        <p:spPr>
          <a:xfrm>
            <a:off x="179512" y="116632"/>
            <a:ext cx="7772400" cy="14700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fr-FR" dirty="0" err="1"/>
              <a:t>Title</a:t>
            </a:r>
            <a:r>
              <a:rPr lang="fr-FR" dirty="0"/>
              <a:t> of the slide</a:t>
            </a:r>
          </a:p>
        </p:txBody>
      </p:sp>
    </p:spTree>
    <p:extLst>
      <p:ext uri="{BB962C8B-B14F-4D97-AF65-F5344CB8AC3E}">
        <p14:creationId xmlns:p14="http://schemas.microsoft.com/office/powerpoint/2010/main" val="2324059637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C5B61F-5232-4C29-B625-8BB8B3D88B26}" type="datetimeFigureOut">
              <a:rPr lang="en-GB" smtClean="0"/>
              <a:t>21/10/2016</a:t>
            </a:fld>
            <a:endParaRPr lang="en-GB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6BB7DD-CA5B-4D4C-A38C-70E8BA5E731F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7168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F237D0-8C06-4356-87AF-FF3A4801FD32}" type="datetime1">
              <a:rPr lang="fr-FR" smtClean="0"/>
              <a:pPr/>
              <a:t>21/10/2016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49DDD-EB7E-43BB-87EF-AF97D554772E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3999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4" y="-910"/>
            <a:ext cx="2590246" cy="1168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894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ransition>
    <p:random/>
  </p:transition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 rot="5400000">
            <a:off x="5623010" y="3337013"/>
            <a:ext cx="6858004" cy="183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03425-B7E0-46C9-8668-1D222311AF4A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FDE9D-3102-4FF8-BDA5-A3CFEFFBF532}" type="datetime1">
              <a:rPr lang="fr-FR" smtClean="0"/>
              <a:pPr/>
              <a:t>21/10/2016</a:t>
            </a:fld>
            <a:endParaRPr lang="fr-FR"/>
          </a:p>
        </p:txBody>
      </p:sp>
      <p:sp>
        <p:nvSpPr>
          <p:cNvPr id="10" name="Titre 1"/>
          <p:cNvSpPr txBox="1">
            <a:spLocks/>
          </p:cNvSpPr>
          <p:nvPr userDrawn="1"/>
        </p:nvSpPr>
        <p:spPr>
          <a:xfrm>
            <a:off x="1187625" y="19237"/>
            <a:ext cx="7772400" cy="1033499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FR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1178461" y="-2"/>
            <a:ext cx="7781563" cy="2606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2855847" y="2823690"/>
            <a:ext cx="6861904" cy="120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9574" y="282169"/>
            <a:ext cx="776201" cy="3834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68143" y="5993750"/>
            <a:ext cx="1131071" cy="55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60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4" r:id="rId3"/>
    <p:sldLayoutId id="2147483675" r:id="rId4"/>
    <p:sldLayoutId id="2147483676" r:id="rId5"/>
  </p:sldLayoutIdLst>
  <p:transition>
    <p:random/>
  </p:transition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5g-ppp.e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5g-ppp.eu/wp-content/uploads/2016/02/BROCHURE_5PPP_BAT2_PL.pdf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hyperlink" Target="https://5g-ppp.eu/wp-content/uploads/2016/02/BROCHURE_5PPP_BAT2_PL.pdf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8.jpg"/><Relationship Id="rId18" Type="http://schemas.openxmlformats.org/officeDocument/2006/relationships/image" Target="../media/image51.png"/><Relationship Id="rId3" Type="http://schemas.openxmlformats.org/officeDocument/2006/relationships/image" Target="../media/image40.jpg"/><Relationship Id="rId21" Type="http://schemas.openxmlformats.org/officeDocument/2006/relationships/hyperlink" Target="https://5g-ppp.eu/5g-architecture-paper/" TargetMode="External"/><Relationship Id="rId7" Type="http://schemas.openxmlformats.org/officeDocument/2006/relationships/image" Target="../media/image43.png"/><Relationship Id="rId12" Type="http://schemas.openxmlformats.org/officeDocument/2006/relationships/image" Target="../media/image47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50.jpg"/><Relationship Id="rId20" Type="http://schemas.openxmlformats.org/officeDocument/2006/relationships/hyperlink" Target="https://5g-ppp.eu/white-papers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png"/><Relationship Id="rId11" Type="http://schemas.openxmlformats.org/officeDocument/2006/relationships/image" Target="../media/image46.png"/><Relationship Id="rId5" Type="http://schemas.openxmlformats.org/officeDocument/2006/relationships/image" Target="../media/image41.png"/><Relationship Id="rId15" Type="http://schemas.openxmlformats.org/officeDocument/2006/relationships/image" Target="../media/image9.jpeg"/><Relationship Id="rId23" Type="http://schemas.openxmlformats.org/officeDocument/2006/relationships/image" Target="../media/image38.jpeg"/><Relationship Id="rId10" Type="http://schemas.openxmlformats.org/officeDocument/2006/relationships/image" Target="../media/image45.png"/><Relationship Id="rId19" Type="http://schemas.openxmlformats.org/officeDocument/2006/relationships/image" Target="../media/image8.png"/><Relationship Id="rId4" Type="http://schemas.openxmlformats.org/officeDocument/2006/relationships/image" Target="../media/image24.png"/><Relationship Id="rId9" Type="http://schemas.openxmlformats.org/officeDocument/2006/relationships/image" Target="../media/image23.png"/><Relationship Id="rId14" Type="http://schemas.openxmlformats.org/officeDocument/2006/relationships/image" Target="../media/image49.png"/><Relationship Id="rId22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emf"/><Relationship Id="rId18" Type="http://schemas.openxmlformats.org/officeDocument/2006/relationships/image" Target="../media/image70.png"/><Relationship Id="rId3" Type="http://schemas.openxmlformats.org/officeDocument/2006/relationships/image" Target="../media/image56.wmf"/><Relationship Id="rId7" Type="http://schemas.openxmlformats.org/officeDocument/2006/relationships/image" Target="../media/image59.png"/><Relationship Id="rId12" Type="http://schemas.openxmlformats.org/officeDocument/2006/relationships/image" Target="../media/image64.emf"/><Relationship Id="rId17" Type="http://schemas.openxmlformats.org/officeDocument/2006/relationships/image" Target="../media/image69.emf"/><Relationship Id="rId2" Type="http://schemas.openxmlformats.org/officeDocument/2006/relationships/image" Target="../media/image55.jpeg"/><Relationship Id="rId16" Type="http://schemas.openxmlformats.org/officeDocument/2006/relationships/image" Target="../media/image68.png"/><Relationship Id="rId20" Type="http://schemas.openxmlformats.org/officeDocument/2006/relationships/image" Target="../media/image7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11" Type="http://schemas.openxmlformats.org/officeDocument/2006/relationships/image" Target="../media/image63.emf"/><Relationship Id="rId5" Type="http://schemas.openxmlformats.org/officeDocument/2006/relationships/hyperlink" Target="http://www.3gamericas.org/" TargetMode="External"/><Relationship Id="rId15" Type="http://schemas.openxmlformats.org/officeDocument/2006/relationships/image" Target="../media/image67.emf"/><Relationship Id="rId10" Type="http://schemas.openxmlformats.org/officeDocument/2006/relationships/image" Target="../media/image62.png"/><Relationship Id="rId19" Type="http://schemas.openxmlformats.org/officeDocument/2006/relationships/image" Target="../media/image71.png"/><Relationship Id="rId4" Type="http://schemas.openxmlformats.org/officeDocument/2006/relationships/image" Target="../media/image57.png"/><Relationship Id="rId9" Type="http://schemas.openxmlformats.org/officeDocument/2006/relationships/image" Target="../media/image61.png"/><Relationship Id="rId14" Type="http://schemas.openxmlformats.org/officeDocument/2006/relationships/image" Target="../media/image66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55.jpeg"/><Relationship Id="rId7" Type="http://schemas.openxmlformats.org/officeDocument/2006/relationships/image" Target="../media/image7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5.png"/><Relationship Id="rId5" Type="http://schemas.openxmlformats.org/officeDocument/2006/relationships/image" Target="../media/image74.jpeg"/><Relationship Id="rId4" Type="http://schemas.openxmlformats.org/officeDocument/2006/relationships/image" Target="../media/image56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2.jpeg"/><Relationship Id="rId7" Type="http://schemas.openxmlformats.org/officeDocument/2006/relationships/image" Target="../media/image86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5.png"/><Relationship Id="rId5" Type="http://schemas.openxmlformats.org/officeDocument/2006/relationships/image" Target="../media/image84.emf"/><Relationship Id="rId4" Type="http://schemas.openxmlformats.org/officeDocument/2006/relationships/image" Target="../media/image83.jpeg"/><Relationship Id="rId9" Type="http://schemas.openxmlformats.org/officeDocument/2006/relationships/image" Target="http://www.4gamericas.org/files/7614/5504/7960/5G_Americas_logo.png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5g-ppp.eu/wp-content/uploads/2015/02/5G-Vision-Brochure-v1.pdf" TargetMode="Externa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hyperlink" Target="https://5g-ppp.eu/5gex/" TargetMode="External"/><Relationship Id="rId18" Type="http://schemas.openxmlformats.org/officeDocument/2006/relationships/image" Target="../media/image14.png"/><Relationship Id="rId26" Type="http://schemas.openxmlformats.org/officeDocument/2006/relationships/image" Target="../media/image18.jpeg"/><Relationship Id="rId39" Type="http://schemas.openxmlformats.org/officeDocument/2006/relationships/hyperlink" Target="http://www.flex5gware.eu/" TargetMode="External"/><Relationship Id="rId21" Type="http://schemas.openxmlformats.org/officeDocument/2006/relationships/hyperlink" Target="https://5g-ppp.eu/virtuwind/" TargetMode="External"/><Relationship Id="rId34" Type="http://schemas.openxmlformats.org/officeDocument/2006/relationships/image" Target="../media/image22.jpeg"/><Relationship Id="rId7" Type="http://schemas.openxmlformats.org/officeDocument/2006/relationships/hyperlink" Target="https://5g-ppp.eu/charisma/" TargetMode="External"/><Relationship Id="rId12" Type="http://schemas.openxmlformats.org/officeDocument/2006/relationships/image" Target="../media/image11.png"/><Relationship Id="rId17" Type="http://schemas.openxmlformats.org/officeDocument/2006/relationships/hyperlink" Target="https://5g-ppp.eu/xhaul/" TargetMode="External"/><Relationship Id="rId25" Type="http://schemas.openxmlformats.org/officeDocument/2006/relationships/hyperlink" Target="https://5g-ppp.eu/superfluidity/" TargetMode="External"/><Relationship Id="rId33" Type="http://schemas.openxmlformats.org/officeDocument/2006/relationships/hyperlink" Target="https://5g-ppp.eu/coherent/" TargetMode="External"/><Relationship Id="rId38" Type="http://schemas.openxmlformats.org/officeDocument/2006/relationships/image" Target="../media/image24.png"/><Relationship Id="rId2" Type="http://schemas.openxmlformats.org/officeDocument/2006/relationships/hyperlink" Target="https://5g-ppp.eu/5g-ppp-phase-1-projects/" TargetMode="External"/><Relationship Id="rId16" Type="http://schemas.openxmlformats.org/officeDocument/2006/relationships/image" Target="../media/image13.jpeg"/><Relationship Id="rId20" Type="http://schemas.openxmlformats.org/officeDocument/2006/relationships/image" Target="../media/image15.png"/><Relationship Id="rId29" Type="http://schemas.openxmlformats.org/officeDocument/2006/relationships/hyperlink" Target="https://5g-ppp.eu/metis-ii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11" Type="http://schemas.openxmlformats.org/officeDocument/2006/relationships/hyperlink" Target="https://5g-ppp.eu/cognet/" TargetMode="External"/><Relationship Id="rId24" Type="http://schemas.openxmlformats.org/officeDocument/2006/relationships/image" Target="../media/image17.png"/><Relationship Id="rId32" Type="http://schemas.openxmlformats.org/officeDocument/2006/relationships/image" Target="../media/image21.jpeg"/><Relationship Id="rId37" Type="http://schemas.openxmlformats.org/officeDocument/2006/relationships/hyperlink" Target="https://5g-ppp.eu/speed-5g/" TargetMode="External"/><Relationship Id="rId40" Type="http://schemas.openxmlformats.org/officeDocument/2006/relationships/image" Target="../media/image25.png"/><Relationship Id="rId5" Type="http://schemas.openxmlformats.org/officeDocument/2006/relationships/hyperlink" Target="https://5g-ppp.eu/5g-ensure/" TargetMode="External"/><Relationship Id="rId15" Type="http://schemas.openxmlformats.org/officeDocument/2006/relationships/hyperlink" Target="https://5g-ppp.eu/5g-xhaul/" TargetMode="External"/><Relationship Id="rId23" Type="http://schemas.openxmlformats.org/officeDocument/2006/relationships/hyperlink" Target="https://5g-ppp.eu/sonata/" TargetMode="External"/><Relationship Id="rId28" Type="http://schemas.openxmlformats.org/officeDocument/2006/relationships/image" Target="../media/image19.png"/><Relationship Id="rId36" Type="http://schemas.openxmlformats.org/officeDocument/2006/relationships/image" Target="../media/image23.png"/><Relationship Id="rId10" Type="http://schemas.openxmlformats.org/officeDocument/2006/relationships/image" Target="../media/image10.png"/><Relationship Id="rId19" Type="http://schemas.openxmlformats.org/officeDocument/2006/relationships/hyperlink" Target="https://5g-ppp.eu/sesame/" TargetMode="External"/><Relationship Id="rId31" Type="http://schemas.openxmlformats.org/officeDocument/2006/relationships/hyperlink" Target="https://5g-ppp.eu/fantastic-5g/" TargetMode="External"/><Relationship Id="rId4" Type="http://schemas.openxmlformats.org/officeDocument/2006/relationships/image" Target="../media/image7.png"/><Relationship Id="rId9" Type="http://schemas.openxmlformats.org/officeDocument/2006/relationships/hyperlink" Target="https://5g-ppp.eu/selfnet/" TargetMode="External"/><Relationship Id="rId14" Type="http://schemas.openxmlformats.org/officeDocument/2006/relationships/image" Target="../media/image12.png"/><Relationship Id="rId22" Type="http://schemas.openxmlformats.org/officeDocument/2006/relationships/image" Target="../media/image16.png"/><Relationship Id="rId27" Type="http://schemas.openxmlformats.org/officeDocument/2006/relationships/hyperlink" Target="https://5g-ppp.eu/5g-norma/" TargetMode="External"/><Relationship Id="rId30" Type="http://schemas.openxmlformats.org/officeDocument/2006/relationships/image" Target="../media/image20.png"/><Relationship Id="rId35" Type="http://schemas.openxmlformats.org/officeDocument/2006/relationships/hyperlink" Target="https://5g-ppp.eu/mmmagic/" TargetMode="External"/><Relationship Id="rId8" Type="http://schemas.openxmlformats.org/officeDocument/2006/relationships/image" Target="../media/image9.jpeg"/><Relationship Id="rId3" Type="http://schemas.openxmlformats.org/officeDocument/2006/relationships/hyperlink" Target="https://5g-ppp.eu/euro-5g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5g-ppp.eu/wp-content/uploads/2016/02/BROCHURE_5PPP_BAT2_PL.pdf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5g-ppp.eu/wp-content/uploads/2016/02/BROCHURE_5PPP_BAT2_PL.pdf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5g-ppp.eu/wp-content/uploads/2016/02/BROCHURE_5PPP_BAT2_PL.pdf" TargetMode="External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4294967295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fld id="{BC9636C4-64CD-4AFB-863D-3DFACB76B524}" type="datetime1">
              <a:rPr lang="en-GB" smtClean="0"/>
              <a:pPr/>
              <a:t>21/10/2016</a:t>
            </a:fld>
            <a:endParaRPr lang="en-GB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4294967295"/>
          </p:nvPr>
        </p:nvSpPr>
        <p:spPr>
          <a:xfrm>
            <a:off x="2051720" y="6356350"/>
            <a:ext cx="4896544" cy="365125"/>
          </a:xfrm>
        </p:spPr>
        <p:txBody>
          <a:bodyPr/>
          <a:lstStyle/>
          <a:p>
            <a:r>
              <a:rPr lang="en-GB" sz="1600" b="1" dirty="0"/>
              <a:t>3GPP  PCG#37 &amp; OP#36, October 20/21, 2016, London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6B49DDD-EB7E-43BB-87EF-AF97D554772E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6" name="Sous-titre 2"/>
          <p:cNvSpPr txBox="1">
            <a:spLocks/>
          </p:cNvSpPr>
          <p:nvPr/>
        </p:nvSpPr>
        <p:spPr>
          <a:xfrm>
            <a:off x="179512" y="4221088"/>
            <a:ext cx="8784976" cy="136815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</a:pPr>
            <a:r>
              <a:rPr lang="en-GB" sz="3200" b="1" dirty="0">
                <a:solidFill>
                  <a:srgbClr val="002060"/>
                </a:solidFill>
              </a:rPr>
              <a:t>Jean-Pierre </a:t>
            </a:r>
            <a:r>
              <a:rPr lang="en-GB" sz="3200" b="1" dirty="0" err="1">
                <a:solidFill>
                  <a:srgbClr val="002060"/>
                </a:solidFill>
              </a:rPr>
              <a:t>Bienaimé</a:t>
            </a:r>
            <a:endParaRPr lang="en-GB" sz="3200" b="1" dirty="0">
              <a:solidFill>
                <a:srgbClr val="002060"/>
              </a:solidFill>
            </a:endParaRPr>
          </a:p>
          <a:p>
            <a:pPr algn="ctr">
              <a:spcBef>
                <a:spcPts val="0"/>
              </a:spcBef>
            </a:pPr>
            <a:r>
              <a:rPr lang="en-GB" sz="3200" b="1" i="1" dirty="0">
                <a:solidFill>
                  <a:srgbClr val="002060"/>
                </a:solidFill>
              </a:rPr>
              <a:t>Secretary General 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7935" y="5769639"/>
            <a:ext cx="24857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u="sng">
                <a:solidFill>
                  <a:srgbClr val="002060"/>
                </a:solidFill>
                <a:hlinkClick r:id="rId2"/>
              </a:rPr>
              <a:t>http://5g-ppp.eu/</a:t>
            </a:r>
            <a:endParaRPr lang="en-GB" sz="2400" u="sng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307651"/>
      </p:ext>
    </p:ext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6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784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GB" sz="2600" noProof="1">
                <a:solidFill>
                  <a:srgbClr val="002060"/>
                </a:solidFill>
              </a:rPr>
              <a:t>Networks will be transformed into intelligent orchestration platforms (5G PPP)</a:t>
            </a:r>
            <a:endParaRPr lang="en-GB" sz="2600" dirty="0">
              <a:solidFill>
                <a:srgbClr val="002060"/>
              </a:solidFill>
            </a:endParaRPr>
          </a:p>
        </p:txBody>
      </p:sp>
      <p:sp>
        <p:nvSpPr>
          <p:cNvPr id="7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8" name="Espace réservé du numéro de diapositive 4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3BAD7C-254B-4E94-9BA8-FDC282365B5B}" type="slidenum">
              <a:rPr lang="en-GB" smtClean="0"/>
              <a:pPr/>
              <a:t>10</a:t>
            </a:fld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995" y="1108301"/>
            <a:ext cx="7349585" cy="5089779"/>
          </a:xfrm>
          <a:prstGeom prst="rect">
            <a:avLst/>
          </a:prstGeom>
        </p:spPr>
      </p:pic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1434901" y="6157212"/>
            <a:ext cx="6881515" cy="38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7890" tIns="38945" rIns="77890" bIns="38945">
            <a:spAutoFit/>
          </a:bodyPr>
          <a:lstStyle/>
          <a:p>
            <a:pPr marL="444500" indent="-444500"/>
            <a:r>
              <a:rPr lang="en-GB" sz="1000" dirty="0">
                <a:solidFill>
                  <a:srgbClr val="002060"/>
                </a:solidFill>
                <a:latin typeface="+mj-lt"/>
              </a:rPr>
              <a:t>Source:	5G Infrastructure Association: 5G Empowering vertical industries. White Paper, 2016, </a:t>
            </a:r>
            <a:r>
              <a:rPr lang="en-US" sz="1000" u="sng" dirty="0">
                <a:hlinkClick r:id="rId3"/>
              </a:rPr>
              <a:t>https://5g-ppp.eu/wp-content/uploads/2016/02/BROCHURE_5PPP_BAT2_PL.pdf</a:t>
            </a:r>
            <a:r>
              <a:rPr lang="en-GB" sz="1000" dirty="0">
                <a:solidFill>
                  <a:srgbClr val="002060"/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79290432"/>
      </p:ext>
    </p:extLst>
  </p:cSld>
  <p:clrMapOvr>
    <a:masterClrMapping/>
  </p:clrMapOvr>
  <p:transition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784" cy="792000"/>
          </a:xfrm>
          <a:ln>
            <a:solidFill>
              <a:srgbClr val="002060"/>
            </a:solidFill>
          </a:ln>
        </p:spPr>
        <p:txBody>
          <a:bodyPr/>
          <a:lstStyle/>
          <a:p>
            <a:r>
              <a:rPr lang="en-GB" sz="2600" noProof="1">
                <a:solidFill>
                  <a:schemeClr val="tx2">
                    <a:lumMod val="75000"/>
                  </a:schemeClr>
                </a:solidFill>
              </a:rPr>
              <a:t>Vertical sectors</a:t>
            </a:r>
            <a:br>
              <a:rPr lang="en-GB" sz="2600" noProof="1">
                <a:solidFill>
                  <a:schemeClr val="tx2">
                    <a:lumMod val="75000"/>
                  </a:schemeClr>
                </a:solidFill>
              </a:rPr>
            </a:br>
            <a:r>
              <a:rPr lang="en-GB" sz="2600" noProof="1">
                <a:solidFill>
                  <a:schemeClr val="tx2">
                    <a:lumMod val="75000"/>
                  </a:schemeClr>
                </a:solidFill>
              </a:rPr>
              <a:t>Main technical requirements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15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7882" y="1099417"/>
            <a:ext cx="2095500" cy="25184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9818" y="3722143"/>
            <a:ext cx="1844040" cy="2819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7890" y="1092067"/>
            <a:ext cx="1988820" cy="2514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7931" y="3734142"/>
            <a:ext cx="2087880" cy="250317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91787" y="1089119"/>
            <a:ext cx="2116646" cy="2554034"/>
          </a:xfrm>
          <a:prstGeom prst="rect">
            <a:avLst/>
          </a:prstGeom>
        </p:spPr>
      </p:pic>
      <p:sp>
        <p:nvSpPr>
          <p:cNvPr id="12" name="TextBox 19"/>
          <p:cNvSpPr txBox="1">
            <a:spLocks noChangeArrowheads="1"/>
          </p:cNvSpPr>
          <p:nvPr/>
        </p:nvSpPr>
        <p:spPr bwMode="auto">
          <a:xfrm>
            <a:off x="1434901" y="6523233"/>
            <a:ext cx="6881515" cy="38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7890" tIns="38945" rIns="77890" bIns="38945">
            <a:spAutoFit/>
          </a:bodyPr>
          <a:lstStyle/>
          <a:p>
            <a:pPr marL="444500" indent="-444500"/>
            <a:r>
              <a:rPr lang="en-GB" sz="1000" dirty="0">
                <a:solidFill>
                  <a:srgbClr val="002060"/>
                </a:solidFill>
                <a:latin typeface="+mj-lt"/>
              </a:rPr>
              <a:t>Source:	5G Infrastructure Association: 5G Empowering vertical industries. White Paper, 2016, </a:t>
            </a:r>
            <a:r>
              <a:rPr lang="en-US" sz="1000" u="sng" dirty="0">
                <a:hlinkClick r:id="rId7"/>
              </a:rPr>
              <a:t>https://5g-ppp.eu/wp-content/uploads/2016/02/BROCHURE_5PPP_BAT2_PL.pdf</a:t>
            </a:r>
            <a:r>
              <a:rPr lang="en-GB" sz="1000" dirty="0">
                <a:solidFill>
                  <a:srgbClr val="002060"/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0307040"/>
      </p:ext>
    </p:extLst>
  </p:cSld>
  <p:clrMapOvr>
    <a:masterClrMapping/>
  </p:clrMapOvr>
  <p:transition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43BAD7C-254B-4E94-9BA8-FDC282365B5B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9" name="Titre 6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784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GB" sz="2600" noProof="1">
                <a:solidFill>
                  <a:srgbClr val="002060"/>
                </a:solidFill>
              </a:rPr>
              <a:t>5G PPP Vision and Requirements</a:t>
            </a:r>
            <a:br>
              <a:rPr lang="en-GB" sz="2600" noProof="1">
                <a:solidFill>
                  <a:srgbClr val="002060"/>
                </a:solidFill>
              </a:rPr>
            </a:br>
            <a:r>
              <a:rPr lang="en-GB" sz="2600" noProof="1">
                <a:solidFill>
                  <a:srgbClr val="002060"/>
                </a:solidFill>
              </a:rPr>
              <a:t>5G new service capabilities</a:t>
            </a:r>
            <a:endParaRPr lang="en-GB" sz="2600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7006" y="1075571"/>
            <a:ext cx="6709410" cy="1777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ous-titre 2"/>
          <p:cNvSpPr txBox="1">
            <a:spLocks/>
          </p:cNvSpPr>
          <p:nvPr/>
        </p:nvSpPr>
        <p:spPr>
          <a:xfrm>
            <a:off x="1138766" y="2804678"/>
            <a:ext cx="7860447" cy="3648658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spcBef>
                <a:spcPts val="300"/>
              </a:spcBef>
            </a:pPr>
            <a:r>
              <a:rPr lang="en-GB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5G needs to support efficiently three different types of traffic profiles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high throughput for e.g. video services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low energy for e.g. long–living sensors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low latency for mission critical services</a:t>
            </a:r>
          </a:p>
          <a:p>
            <a:pPr marL="355600" indent="-355600">
              <a:spcBef>
                <a:spcPts val="300"/>
              </a:spcBef>
            </a:pPr>
            <a:r>
              <a:rPr lang="en-GB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5G covers network needs and contributes to digitalization of vertical markets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automotive, transportation, manufacturing, banking, finance, insurance, food and agriculture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education, media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city management, energy, utilities, real estate, retail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government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healthcare</a:t>
            </a:r>
          </a:p>
          <a:p>
            <a:pPr marL="355600" indent="-355600">
              <a:spcBef>
                <a:spcPts val="300"/>
              </a:spcBef>
            </a:pPr>
            <a:r>
              <a:rPr lang="en-GB" sz="18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Sustainable and scalable technology to handle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anticipated dramatic growth in number of terminal devices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continuous growth of traffic (at a 50-60% CAGR)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heterogeneous network layouts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3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without causing dramatic increase of power consumption and management complexity within networks</a:t>
            </a: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1458965" y="6580837"/>
            <a:ext cx="4001302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>
                <a:solidFill>
                  <a:srgbClr val="002060"/>
                </a:solidFill>
                <a:latin typeface="+mj-lt"/>
              </a:rPr>
              <a:t>Source: 5G Infrastructure Association: Vision White Paper, February 2015.</a:t>
            </a:r>
          </a:p>
        </p:txBody>
      </p:sp>
      <p:sp>
        <p:nvSpPr>
          <p:cNvPr id="13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161542"/>
      </p:ext>
    </p:extLst>
  </p:cSld>
  <p:clrMapOvr>
    <a:masterClrMapping/>
  </p:clrMapOvr>
  <p:transition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/>
              <a:t>Why a new 5G Architecture?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8269304" y="298366"/>
            <a:ext cx="682236" cy="466338"/>
            <a:chOff x="8269304" y="298366"/>
            <a:chExt cx="682236" cy="466338"/>
          </a:xfrm>
        </p:grpSpPr>
        <p:sp>
          <p:nvSpPr>
            <p:cNvPr id="8" name="Rectangle 7"/>
            <p:cNvSpPr/>
            <p:nvPr/>
          </p:nvSpPr>
          <p:spPr>
            <a:xfrm>
              <a:off x="8269304" y="298366"/>
              <a:ext cx="682236" cy="4663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6838" y="347514"/>
              <a:ext cx="674702" cy="248758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91868" y="6066057"/>
            <a:ext cx="1156633" cy="426443"/>
          </a:xfrm>
          <a:prstGeom prst="rect">
            <a:avLst/>
          </a:prstGeom>
        </p:spPr>
      </p:pic>
      <p:sp>
        <p:nvSpPr>
          <p:cNvPr id="12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3" name="Slide Number Placeholder 3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7403425-B7E0-46C9-8668-1D222311AF4A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3752056" cy="340147"/>
          </a:xfrm>
        </p:spPr>
        <p:txBody>
          <a:bodyPr/>
          <a:lstStyle/>
          <a:p>
            <a:r>
              <a:rPr lang="en-GB" sz="1400" dirty="0"/>
              <a:t>FUTURECOM – SAO PAULO, 18 OCTOBER 2016</a:t>
            </a:r>
          </a:p>
          <a:p>
            <a:endParaRPr lang="en-GB" dirty="0"/>
          </a:p>
        </p:txBody>
      </p:sp>
      <p:sp>
        <p:nvSpPr>
          <p:cNvPr id="14" name="TextBox 19"/>
          <p:cNvSpPr txBox="1">
            <a:spLocks noChangeArrowheads="1"/>
          </p:cNvSpPr>
          <p:nvPr/>
        </p:nvSpPr>
        <p:spPr bwMode="auto">
          <a:xfrm>
            <a:off x="3328771" y="5702074"/>
            <a:ext cx="2935746" cy="26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86" tIns="38943" rIns="77886" bIns="38943">
            <a:spAutoFit/>
          </a:bodyPr>
          <a:lstStyle/>
          <a:p>
            <a:r>
              <a:rPr lang="en-GB" sz="1200" dirty="0">
                <a:solidFill>
                  <a:srgbClr val="002060"/>
                </a:solidFill>
                <a:latin typeface="+mj-lt"/>
              </a:rPr>
              <a:t>Source: 5G PPP Architecture Working Group</a:t>
            </a:r>
            <a:r>
              <a:rPr lang="en-GB" sz="1000" dirty="0">
                <a:solidFill>
                  <a:srgbClr val="002060"/>
                </a:solidFill>
                <a:latin typeface="+mj-lt"/>
              </a:rPr>
              <a:t>.</a:t>
            </a:r>
          </a:p>
        </p:txBody>
      </p:sp>
      <p:sp>
        <p:nvSpPr>
          <p:cNvPr id="15" name="Text Placeholder 6"/>
          <p:cNvSpPr txBox="1">
            <a:spLocks/>
          </p:cNvSpPr>
          <p:nvPr/>
        </p:nvSpPr>
        <p:spPr>
          <a:xfrm>
            <a:off x="1138476" y="1196752"/>
            <a:ext cx="7389628" cy="4572422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fr-FR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5G Architecture enables</a:t>
            </a:r>
          </a:p>
          <a:p>
            <a:pPr marL="557213" lvl="1" indent="-214313" defTabSz="685800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GB" sz="2000" dirty="0">
                <a:solidFill>
                  <a:srgbClr val="002060"/>
                </a:solidFill>
              </a:rPr>
              <a:t>new business opportunities meeting the requirements of large variety of use cases </a:t>
            </a:r>
          </a:p>
          <a:p>
            <a:pPr marL="557213" lvl="1" indent="-214313" defTabSz="685800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GB" sz="2000" dirty="0">
                <a:solidFill>
                  <a:srgbClr val="002060"/>
                </a:solidFill>
              </a:rPr>
              <a:t>5G to be future proof</a:t>
            </a:r>
          </a:p>
          <a:p>
            <a:pPr marL="355600" indent="-3556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8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by means of</a:t>
            </a:r>
          </a:p>
          <a:p>
            <a:pPr marL="557213" lvl="1" indent="-214313" defTabSz="685800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GB" sz="2000" dirty="0">
                <a:solidFill>
                  <a:srgbClr val="002060"/>
                </a:solidFill>
              </a:rPr>
              <a:t>implementing </a:t>
            </a:r>
            <a:r>
              <a:rPr lang="en-GB" sz="2000" b="1" dirty="0">
                <a:solidFill>
                  <a:schemeClr val="tx2">
                    <a:lumMod val="75000"/>
                  </a:schemeClr>
                </a:solidFill>
              </a:rPr>
              <a:t>network slicing </a:t>
            </a:r>
            <a:r>
              <a:rPr lang="en-GB" sz="2000" dirty="0">
                <a:solidFill>
                  <a:srgbClr val="002060"/>
                </a:solidFill>
              </a:rPr>
              <a:t>in cost efficient way</a:t>
            </a:r>
          </a:p>
          <a:p>
            <a:pPr marL="557213" lvl="1" indent="-214313" defTabSz="685800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GB" sz="2000" b="1" dirty="0">
                <a:solidFill>
                  <a:srgbClr val="002060"/>
                </a:solidFill>
              </a:rPr>
              <a:t>addressing both </a:t>
            </a:r>
            <a:r>
              <a:rPr lang="en-GB" sz="2000" dirty="0">
                <a:solidFill>
                  <a:srgbClr val="002060"/>
                </a:solidFill>
              </a:rPr>
              <a:t>end user and operational services</a:t>
            </a:r>
          </a:p>
          <a:p>
            <a:pPr marL="557213" lvl="1" indent="-214313" defTabSz="685800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GB" sz="2000" dirty="0">
                <a:solidFill>
                  <a:srgbClr val="002060"/>
                </a:solidFill>
              </a:rPr>
              <a:t>supporting natively </a:t>
            </a:r>
            <a:r>
              <a:rPr lang="en-GB" sz="2000" b="1" dirty="0" err="1">
                <a:solidFill>
                  <a:srgbClr val="002060"/>
                </a:solidFill>
              </a:rPr>
              <a:t>softwarization</a:t>
            </a:r>
            <a:endParaRPr lang="en-GB" sz="2000" b="1" dirty="0">
              <a:solidFill>
                <a:srgbClr val="002060"/>
              </a:solidFill>
            </a:endParaRPr>
          </a:p>
          <a:p>
            <a:pPr marL="557213" lvl="1" indent="-214313" defTabSz="685800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GB" sz="2000" b="1" dirty="0">
                <a:solidFill>
                  <a:srgbClr val="002060"/>
                </a:solidFill>
              </a:rPr>
              <a:t>integrating </a:t>
            </a:r>
            <a:r>
              <a:rPr lang="en-GB" sz="2000" dirty="0">
                <a:solidFill>
                  <a:srgbClr val="002060"/>
                </a:solidFill>
              </a:rPr>
              <a:t>communication and computation</a:t>
            </a:r>
          </a:p>
          <a:p>
            <a:pPr marL="557213" lvl="1" indent="-214313" defTabSz="685800">
              <a:spcBef>
                <a:spcPts val="600"/>
              </a:spcBef>
              <a:buFont typeface="Arial" panose="020B0604020202020204" pitchFamily="34" charset="0"/>
              <a:buChar char="–"/>
            </a:pPr>
            <a:r>
              <a:rPr lang="en-GB" sz="2000" dirty="0">
                <a:solidFill>
                  <a:srgbClr val="002060"/>
                </a:solidFill>
              </a:rPr>
              <a:t>integrating </a:t>
            </a:r>
            <a:r>
              <a:rPr lang="en-GB" sz="2000" b="1" dirty="0">
                <a:solidFill>
                  <a:srgbClr val="002060"/>
                </a:solidFill>
              </a:rPr>
              <a:t>heterogeneous technologies</a:t>
            </a:r>
            <a:r>
              <a:rPr lang="en-GB" sz="2000" dirty="0">
                <a:solidFill>
                  <a:srgbClr val="002060"/>
                </a:solidFill>
              </a:rPr>
              <a:t> (incl. fixed and wireless technologies)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1974579"/>
      </p:ext>
    </p:extLst>
  </p:cSld>
  <p:clrMapOvr>
    <a:masterClrMapping/>
  </p:clrMapOvr>
  <p:transition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6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784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GB" sz="2600" noProof="1">
                <a:solidFill>
                  <a:srgbClr val="002060"/>
                </a:solidFill>
              </a:rPr>
              <a:t>Integrated 5G architecture for</a:t>
            </a:r>
            <a:br>
              <a:rPr lang="en-GB" sz="2600" noProof="1">
                <a:solidFill>
                  <a:srgbClr val="002060"/>
                </a:solidFill>
              </a:rPr>
            </a:br>
            <a:r>
              <a:rPr lang="en-GB" sz="2600" noProof="1">
                <a:solidFill>
                  <a:srgbClr val="002060"/>
                </a:solidFill>
              </a:rPr>
              <a:t>mobile broadband and vertical services (5G PPP)</a:t>
            </a:r>
            <a:endParaRPr lang="en-GB" sz="2600" dirty="0">
              <a:solidFill>
                <a:srgbClr val="002060"/>
              </a:solidFill>
            </a:endParaRPr>
          </a:p>
        </p:txBody>
      </p:sp>
      <p:sp>
        <p:nvSpPr>
          <p:cNvPr id="6" name="TextBox 19"/>
          <p:cNvSpPr txBox="1">
            <a:spLocks noChangeArrowheads="1"/>
          </p:cNvSpPr>
          <p:nvPr/>
        </p:nvSpPr>
        <p:spPr bwMode="auto">
          <a:xfrm>
            <a:off x="1434901" y="6297288"/>
            <a:ext cx="5007988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>
                <a:solidFill>
                  <a:srgbClr val="002060"/>
                </a:solidFill>
                <a:latin typeface="+mj-lt"/>
              </a:rPr>
              <a:t>Source: 5G Infrastructure Association: 5G Empowering vertical industries. White Paper, 2016.</a:t>
            </a:r>
          </a:p>
        </p:txBody>
      </p:sp>
      <p:sp>
        <p:nvSpPr>
          <p:cNvPr id="7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8" name="Espace réservé du numéro de diapositive 4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3BAD7C-254B-4E94-9BA8-FDC282365B5B}" type="slidenum">
              <a:rPr lang="en-GB" smtClean="0"/>
              <a:pPr/>
              <a:t>14</a:t>
            </a:fld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115" y="1783430"/>
            <a:ext cx="7659624" cy="3877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156232"/>
      </p:ext>
    </p:extLst>
  </p:cSld>
  <p:clrMapOvr>
    <a:masterClrMapping/>
  </p:clrMapOvr>
  <p:transition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>
              <a:defRPr/>
            </a:pPr>
            <a:r>
              <a:rPr lang="en-GB" sz="2600" dirty="0">
                <a:latin typeface="Calibri" pitchFamily="34" charset="0"/>
                <a:ea typeface="ヒラギノ角ゴ Pro W3" charset="0"/>
                <a:cs typeface="Arial" pitchFamily="34" charset="0"/>
              </a:rPr>
              <a:t>5GPPP Architecture Work Group</a:t>
            </a:r>
            <a:br>
              <a:rPr lang="en-GB" sz="2600" dirty="0">
                <a:latin typeface="Calibri" pitchFamily="34" charset="0"/>
                <a:ea typeface="ヒラギノ角ゴ Pro W3" charset="0"/>
                <a:cs typeface="Arial" pitchFamily="34" charset="0"/>
              </a:rPr>
            </a:br>
            <a:r>
              <a:rPr lang="en-GB" sz="2600" dirty="0">
                <a:latin typeface="Calibri" pitchFamily="34" charset="0"/>
                <a:ea typeface="ヒラギノ角ゴ Pro W3" charset="0"/>
                <a:cs typeface="Arial" pitchFamily="34" charset="0"/>
              </a:rPr>
              <a:t>White paper published June 1, 2016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0"/>
          </p:nvPr>
        </p:nvSpPr>
        <p:spPr>
          <a:xfrm>
            <a:off x="1141904" y="1340768"/>
            <a:ext cx="7389628" cy="652509"/>
          </a:xfrm>
        </p:spPr>
        <p:txBody>
          <a:bodyPr/>
          <a:lstStyle/>
          <a:p>
            <a:pPr marL="355600" indent="-3556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Launched within the 5GPPP Initiative with participation of 5GPPP projects but input also from non-5GPPP projects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0407" y="4093345"/>
            <a:ext cx="1071563" cy="25003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08" y="3180852"/>
            <a:ext cx="994476" cy="2320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163" y="4601074"/>
            <a:ext cx="888926" cy="24297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356" y="4658451"/>
            <a:ext cx="959978" cy="18559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740" y="3299378"/>
            <a:ext cx="1071563" cy="32146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163" y="3783592"/>
            <a:ext cx="714992" cy="57199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1" y="4676774"/>
            <a:ext cx="1071563" cy="17145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847" y="3727679"/>
            <a:ext cx="761231" cy="64450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144" y="4465046"/>
            <a:ext cx="745988" cy="63160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904" y="3480201"/>
            <a:ext cx="562655" cy="42761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738" y="3607538"/>
            <a:ext cx="855808" cy="30809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502" y="2812733"/>
            <a:ext cx="1057275" cy="3143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357" y="2564904"/>
            <a:ext cx="1071563" cy="35718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0138" y="3861675"/>
            <a:ext cx="936804" cy="32475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0480" y="2564905"/>
            <a:ext cx="1071563" cy="27146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602" y="2620460"/>
            <a:ext cx="887156" cy="30163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977" y="3296875"/>
            <a:ext cx="906540" cy="205483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199054" y="5478323"/>
            <a:ext cx="39543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00038" lvl="1"/>
            <a:r>
              <a:rPr lang="en-GB" sz="1600" dirty="0">
                <a:hlinkClick r:id="rId20"/>
              </a:rPr>
              <a:t>https://5g-ppp.eu/white-papers/</a:t>
            </a:r>
            <a:endParaRPr lang="en-GB" sz="1600" dirty="0"/>
          </a:p>
          <a:p>
            <a:pPr marL="300038" lvl="1"/>
            <a:r>
              <a:rPr lang="en-GB" sz="1600" dirty="0">
                <a:hlinkClick r:id="rId21"/>
              </a:rPr>
              <a:t>https://5g-ppp.eu/5g-architecture-paper/</a:t>
            </a:r>
            <a:endParaRPr lang="en-GB" sz="1600" dirty="0"/>
          </a:p>
          <a:p>
            <a:endParaRPr lang="en-GB" sz="1600" dirty="0"/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1437193" y="6287548"/>
            <a:ext cx="2486457" cy="232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86" tIns="38943" rIns="77886" bIns="38943">
            <a:spAutoFit/>
          </a:bodyPr>
          <a:lstStyle/>
          <a:p>
            <a:r>
              <a:rPr lang="en-GB" sz="1000" dirty="0">
                <a:solidFill>
                  <a:srgbClr val="002060"/>
                </a:solidFill>
                <a:latin typeface="+mj-lt"/>
              </a:rPr>
              <a:t>Source: 5G PPP Architecture Working Group.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8269304" y="298366"/>
            <a:ext cx="682236" cy="466338"/>
            <a:chOff x="8269304" y="298366"/>
            <a:chExt cx="682236" cy="466338"/>
          </a:xfrm>
        </p:grpSpPr>
        <p:sp>
          <p:nvSpPr>
            <p:cNvPr id="3" name="Rectangle 2"/>
            <p:cNvSpPr/>
            <p:nvPr/>
          </p:nvSpPr>
          <p:spPr>
            <a:xfrm>
              <a:off x="8269304" y="298366"/>
              <a:ext cx="682236" cy="46633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6838" y="347514"/>
              <a:ext cx="674702" cy="248758"/>
            </a:xfrm>
            <a:prstGeom prst="rect">
              <a:avLst/>
            </a:prstGeom>
          </p:spPr>
        </p:pic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91868" y="6066057"/>
            <a:ext cx="1156633" cy="426443"/>
          </a:xfrm>
          <a:prstGeom prst="rect">
            <a:avLst/>
          </a:prstGeom>
        </p:spPr>
      </p:pic>
      <p:sp>
        <p:nvSpPr>
          <p:cNvPr id="30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4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7403425-B7E0-46C9-8668-1D222311AF4A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6659165"/>
      </p:ext>
    </p:extLst>
  </p:cSld>
  <p:clrMapOvr>
    <a:masterClrMapping/>
  </p:clrMapOvr>
  <p:transition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041523" y="4567426"/>
            <a:ext cx="1136088" cy="1136088"/>
            <a:chOff x="2073386" y="4403266"/>
            <a:chExt cx="1136088" cy="1136088"/>
          </a:xfrm>
        </p:grpSpPr>
        <p:cxnSp>
          <p:nvCxnSpPr>
            <p:cNvPr id="10" name="Straight Connector 9"/>
            <p:cNvCxnSpPr/>
            <p:nvPr/>
          </p:nvCxnSpPr>
          <p:spPr>
            <a:xfrm flipV="1">
              <a:off x="2073386" y="4437059"/>
              <a:ext cx="1136088" cy="53"/>
            </a:xfrm>
            <a:prstGeom prst="line">
              <a:avLst/>
            </a:prstGeom>
            <a:ln w="76200">
              <a:solidFill>
                <a:srgbClr val="00FF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V="1">
              <a:off x="1539231" y="4971283"/>
              <a:ext cx="1136088" cy="53"/>
            </a:xfrm>
            <a:prstGeom prst="line">
              <a:avLst/>
            </a:prstGeom>
            <a:ln w="76200">
              <a:solidFill>
                <a:srgbClr val="00FF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>
            <a:off x="1744816" y="3882508"/>
            <a:ext cx="1584490" cy="1836000"/>
            <a:chOff x="1763374" y="3573016"/>
            <a:chExt cx="1584490" cy="1836000"/>
          </a:xfrm>
        </p:grpSpPr>
        <p:cxnSp>
          <p:nvCxnSpPr>
            <p:cNvPr id="3" name="Straight Connector 2"/>
            <p:cNvCxnSpPr/>
            <p:nvPr/>
          </p:nvCxnSpPr>
          <p:spPr>
            <a:xfrm>
              <a:off x="1763374" y="3580704"/>
              <a:ext cx="1584490" cy="0"/>
            </a:xfrm>
            <a:prstGeom prst="line">
              <a:avLst/>
            </a:prstGeom>
            <a:ln w="76200">
              <a:solidFill>
                <a:srgbClr val="00FF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>
              <a:off x="882558" y="4491016"/>
              <a:ext cx="1836000" cy="0"/>
            </a:xfrm>
            <a:prstGeom prst="line">
              <a:avLst/>
            </a:prstGeom>
            <a:ln w="76200">
              <a:solidFill>
                <a:srgbClr val="00FF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1338454" y="2512474"/>
            <a:ext cx="2001790" cy="3207144"/>
            <a:chOff x="1331640" y="2516284"/>
            <a:chExt cx="2001790" cy="3207144"/>
          </a:xfrm>
        </p:grpSpPr>
        <p:grpSp>
          <p:nvGrpSpPr>
            <p:cNvPr id="120" name="Group 119"/>
            <p:cNvGrpSpPr/>
            <p:nvPr/>
          </p:nvGrpSpPr>
          <p:grpSpPr>
            <a:xfrm>
              <a:off x="1748940" y="3887428"/>
              <a:ext cx="1584490" cy="1836000"/>
              <a:chOff x="1763374" y="3573016"/>
              <a:chExt cx="1584490" cy="1836000"/>
            </a:xfrm>
          </p:grpSpPr>
          <p:cxnSp>
            <p:nvCxnSpPr>
              <p:cNvPr id="121" name="Straight Connector 120"/>
              <p:cNvCxnSpPr/>
              <p:nvPr/>
            </p:nvCxnSpPr>
            <p:spPr>
              <a:xfrm>
                <a:off x="1763374" y="3580704"/>
                <a:ext cx="1584490" cy="0"/>
              </a:xfrm>
              <a:prstGeom prst="line">
                <a:avLst/>
              </a:prstGeom>
              <a:ln w="76200">
                <a:solidFill>
                  <a:srgbClr val="00FF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/>
              <p:cNvCxnSpPr/>
              <p:nvPr/>
            </p:nvCxnSpPr>
            <p:spPr>
              <a:xfrm rot="16200000">
                <a:off x="871925" y="4491016"/>
                <a:ext cx="1836000" cy="0"/>
              </a:xfrm>
              <a:prstGeom prst="line">
                <a:avLst/>
              </a:prstGeom>
              <a:ln w="76200">
                <a:solidFill>
                  <a:srgbClr val="00FF00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Group 19"/>
            <p:cNvGrpSpPr/>
            <p:nvPr/>
          </p:nvGrpSpPr>
          <p:grpSpPr>
            <a:xfrm>
              <a:off x="1331640" y="2516284"/>
              <a:ext cx="1992330" cy="3204969"/>
              <a:chOff x="1331640" y="2516284"/>
              <a:chExt cx="1992330" cy="3204969"/>
            </a:xfrm>
          </p:grpSpPr>
          <p:sp>
            <p:nvSpPr>
              <p:cNvPr id="93" name="Rounded Rectangle 92"/>
              <p:cNvSpPr/>
              <p:nvPr/>
            </p:nvSpPr>
            <p:spPr>
              <a:xfrm rot="5400000">
                <a:off x="1485173" y="5109249"/>
                <a:ext cx="1152000" cy="72008"/>
              </a:xfrm>
              <a:prstGeom prst="roundRect">
                <a:avLst/>
              </a:prstGeom>
              <a:solidFill>
                <a:srgbClr val="00FF00"/>
              </a:solidFill>
              <a:ln w="6350"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Rounded Rectangle 94"/>
              <p:cNvSpPr/>
              <p:nvPr/>
            </p:nvSpPr>
            <p:spPr>
              <a:xfrm>
                <a:off x="2027970" y="4569253"/>
                <a:ext cx="1296000" cy="72008"/>
              </a:xfrm>
              <a:prstGeom prst="roundRect">
                <a:avLst/>
              </a:prstGeom>
              <a:solidFill>
                <a:srgbClr val="00FF00"/>
              </a:solidFill>
              <a:ln w="6350">
                <a:solidFill>
                  <a:srgbClr val="00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2" name="Straight Connector 91"/>
              <p:cNvCxnSpPr/>
              <p:nvPr/>
            </p:nvCxnSpPr>
            <p:spPr>
              <a:xfrm flipV="1">
                <a:off x="1331640" y="2516284"/>
                <a:ext cx="0" cy="2952000"/>
              </a:xfrm>
              <a:prstGeom prst="line">
                <a:avLst/>
              </a:prstGeom>
              <a:ln w="76200">
                <a:solidFill>
                  <a:srgbClr val="FFFF66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/>
              <p:cNvCxnSpPr/>
              <p:nvPr/>
            </p:nvCxnSpPr>
            <p:spPr>
              <a:xfrm flipH="1">
                <a:off x="1356148" y="2551909"/>
                <a:ext cx="864096" cy="0"/>
              </a:xfrm>
              <a:prstGeom prst="line">
                <a:avLst/>
              </a:prstGeom>
              <a:ln w="76200">
                <a:solidFill>
                  <a:srgbClr val="FFFF66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43BAD7C-254B-4E94-9BA8-FDC282365B5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1235882" y="6567155"/>
            <a:ext cx="612068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0850" indent="-450850"/>
            <a:r>
              <a:rPr lang="en-US" sz="1000" dirty="0">
                <a:solidFill>
                  <a:srgbClr val="002060"/>
                </a:solidFill>
                <a:latin typeface="+mj-lt"/>
                <a:cs typeface="Arial" pitchFamily="34" charset="0"/>
              </a:rPr>
              <a:t>Source:	NetWorld2020 ETP and Annex to 5G PPP Contractual Arrangement.</a:t>
            </a:r>
          </a:p>
        </p:txBody>
      </p:sp>
      <p:sp>
        <p:nvSpPr>
          <p:cNvPr id="44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US" sz="1200" smtClean="0">
                <a:solidFill>
                  <a:schemeClr val="tx1">
                    <a:tint val="75000"/>
                  </a:schemeClr>
                </a:solidFill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10/21/2016</a:t>
            </a:fld>
            <a:endParaRPr lang="en-US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45" name="Titre 6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000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US" sz="2600" noProof="1">
                <a:solidFill>
                  <a:srgbClr val="002060"/>
                </a:solidFill>
              </a:rPr>
              <a:t>Overall current Governance </a:t>
            </a:r>
            <a:endParaRPr lang="en-US" sz="2600" dirty="0">
              <a:solidFill>
                <a:srgbClr val="002060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83754" y="1124745"/>
            <a:ext cx="8808726" cy="5440308"/>
            <a:chOff x="83754" y="1124745"/>
            <a:chExt cx="8808726" cy="5440308"/>
          </a:xfrm>
        </p:grpSpPr>
        <p:sp>
          <p:nvSpPr>
            <p:cNvPr id="32" name="Left-Right Arrow 31"/>
            <p:cNvSpPr/>
            <p:nvPr/>
          </p:nvSpPr>
          <p:spPr>
            <a:xfrm rot="19200000">
              <a:off x="5546755" y="2199461"/>
              <a:ext cx="455264" cy="162594"/>
            </a:xfrm>
            <a:prstGeom prst="leftRightArrow">
              <a:avLst/>
            </a:prstGeom>
            <a:solidFill>
              <a:srgbClr val="FFFF66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  <a:cs typeface="Arial" pitchFamily="34" charset="0"/>
              </a:endParaRPr>
            </a:p>
          </p:txBody>
        </p:sp>
        <p:sp>
          <p:nvSpPr>
            <p:cNvPr id="33" name="Left-Right Arrow 32"/>
            <p:cNvSpPr/>
            <p:nvPr/>
          </p:nvSpPr>
          <p:spPr>
            <a:xfrm rot="18000000">
              <a:off x="6000282" y="2216687"/>
              <a:ext cx="359009" cy="162594"/>
            </a:xfrm>
            <a:prstGeom prst="leftRightArrow">
              <a:avLst/>
            </a:prstGeom>
            <a:solidFill>
              <a:srgbClr val="FFFF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  <a:cs typeface="Arial" pitchFamily="34" charset="0"/>
              </a:endParaRPr>
            </a:p>
          </p:txBody>
        </p:sp>
        <p:sp>
          <p:nvSpPr>
            <p:cNvPr id="34" name="Left-Right Arrow 33"/>
            <p:cNvSpPr/>
            <p:nvPr/>
          </p:nvSpPr>
          <p:spPr>
            <a:xfrm rot="14400000">
              <a:off x="6471184" y="2208950"/>
              <a:ext cx="359009" cy="162594"/>
            </a:xfrm>
            <a:prstGeom prst="leftRightArrow">
              <a:avLst/>
            </a:prstGeom>
            <a:solidFill>
              <a:srgbClr val="FFCC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  <a:cs typeface="Arial" pitchFamily="34" charset="0"/>
              </a:endParaRPr>
            </a:p>
          </p:txBody>
        </p:sp>
        <p:sp>
          <p:nvSpPr>
            <p:cNvPr id="35" name="Left-Right Arrow 34"/>
            <p:cNvSpPr/>
            <p:nvPr/>
          </p:nvSpPr>
          <p:spPr>
            <a:xfrm rot="13200000">
              <a:off x="6773311" y="2199568"/>
              <a:ext cx="455264" cy="162594"/>
            </a:xfrm>
            <a:prstGeom prst="leftRightArrow">
              <a:avLst/>
            </a:prstGeom>
            <a:solidFill>
              <a:srgbClr val="FF99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  <a:cs typeface="Arial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4960898" y="2432546"/>
              <a:ext cx="3931582" cy="4092798"/>
            </a:xfrm>
            <a:prstGeom prst="roundRect">
              <a:avLst/>
            </a:prstGeom>
            <a:noFill/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251076" y="2394233"/>
              <a:ext cx="13490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latin typeface="+mj-lt"/>
                  <a:cs typeface="Arial" pitchFamily="34" charset="0"/>
                </a:rPr>
                <a:t>5G Initiative</a:t>
              </a:r>
            </a:p>
          </p:txBody>
        </p:sp>
        <p:pic>
          <p:nvPicPr>
            <p:cNvPr id="18" name="Picture 2" descr="D:\Mohr\EU and National Framework Programs\7. Rahmenprogramm der EU\JTI or PPP\Meeting with Commission 2012\WG Horizon 2020\5G PPP logos\5G PPP small logos\5G PPP LBB\5G PPP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90428" y="2552899"/>
              <a:ext cx="414020" cy="320040"/>
            </a:xfrm>
            <a:prstGeom prst="rect">
              <a:avLst/>
            </a:prstGeom>
            <a:noFill/>
          </p:spPr>
        </p:pic>
        <p:sp>
          <p:nvSpPr>
            <p:cNvPr id="24" name="Rounded Rectangle 23"/>
            <p:cNvSpPr/>
            <p:nvPr/>
          </p:nvSpPr>
          <p:spPr>
            <a:xfrm>
              <a:off x="5381966" y="1273434"/>
              <a:ext cx="1885006" cy="861717"/>
            </a:xfrm>
            <a:prstGeom prst="roundRect">
              <a:avLst/>
            </a:prstGeom>
            <a:solidFill>
              <a:srgbClr val="0033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>
                  <a:latin typeface="+mj-lt"/>
                  <a:cs typeface="Arial" pitchFamily="34" charset="0"/>
                </a:rPr>
                <a:t>European Commission</a:t>
              </a:r>
              <a:endParaRPr lang="en-US" sz="1400" b="1" dirty="0">
                <a:latin typeface="+mj-lt"/>
                <a:cs typeface="Arial" pitchFamily="34" charset="0"/>
              </a:endParaRPr>
            </a:p>
          </p:txBody>
        </p:sp>
        <p:pic>
          <p:nvPicPr>
            <p:cNvPr id="19" name="Picture 2" descr="D:\Mohr\EU and National Framework Programs\7. Rahmenprogramm der EU\JTI or PPP\Meeting with Commission 2012\WG Horizon 2020\5G PPP logos\5G PPP small logos\5G PPP LBB\5G PPP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787551" y="1323488"/>
              <a:ext cx="414020" cy="320040"/>
            </a:xfrm>
            <a:prstGeom prst="rect">
              <a:avLst/>
            </a:prstGeom>
            <a:noFill/>
          </p:spPr>
        </p:pic>
        <p:sp>
          <p:nvSpPr>
            <p:cNvPr id="107" name="Rounded Rectangle 106"/>
            <p:cNvSpPr/>
            <p:nvPr/>
          </p:nvSpPr>
          <p:spPr>
            <a:xfrm>
              <a:off x="4644008" y="6010655"/>
              <a:ext cx="2592288" cy="72008"/>
            </a:xfrm>
            <a:prstGeom prst="roundRect">
              <a:avLst/>
            </a:prstGeom>
            <a:solidFill>
              <a:srgbClr val="009900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Rounded Rectangle 105"/>
            <p:cNvSpPr/>
            <p:nvPr/>
          </p:nvSpPr>
          <p:spPr>
            <a:xfrm>
              <a:off x="4644008" y="5650615"/>
              <a:ext cx="2592288" cy="72008"/>
            </a:xfrm>
            <a:prstGeom prst="roundRect">
              <a:avLst/>
            </a:prstGeom>
            <a:solidFill>
              <a:srgbClr val="009900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Rounded Rectangle 103"/>
            <p:cNvSpPr/>
            <p:nvPr/>
          </p:nvSpPr>
          <p:spPr>
            <a:xfrm>
              <a:off x="4644008" y="5301208"/>
              <a:ext cx="2592288" cy="72008"/>
            </a:xfrm>
            <a:prstGeom prst="roundRect">
              <a:avLst/>
            </a:prstGeom>
            <a:solidFill>
              <a:srgbClr val="009900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Rounded Rectangle 102"/>
            <p:cNvSpPr/>
            <p:nvPr/>
          </p:nvSpPr>
          <p:spPr>
            <a:xfrm>
              <a:off x="4644008" y="4930535"/>
              <a:ext cx="2592288" cy="72008"/>
            </a:xfrm>
            <a:prstGeom prst="roundRect">
              <a:avLst/>
            </a:prstGeom>
            <a:solidFill>
              <a:srgbClr val="00FF00"/>
            </a:solidFill>
            <a:ln w="635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Rounded Rectangle 101"/>
            <p:cNvSpPr/>
            <p:nvPr/>
          </p:nvSpPr>
          <p:spPr>
            <a:xfrm>
              <a:off x="4644008" y="4570495"/>
              <a:ext cx="2592288" cy="72008"/>
            </a:xfrm>
            <a:prstGeom prst="roundRect">
              <a:avLst/>
            </a:prstGeom>
            <a:solidFill>
              <a:srgbClr val="00FF00"/>
            </a:solidFill>
            <a:ln w="635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ounded Rectangle 98"/>
            <p:cNvSpPr/>
            <p:nvPr/>
          </p:nvSpPr>
          <p:spPr>
            <a:xfrm>
              <a:off x="4644008" y="4202245"/>
              <a:ext cx="2592288" cy="72008"/>
            </a:xfrm>
            <a:prstGeom prst="roundRect">
              <a:avLst/>
            </a:prstGeom>
            <a:solidFill>
              <a:srgbClr val="00FF00"/>
            </a:solidFill>
            <a:ln w="635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ounded Rectangle 97"/>
            <p:cNvSpPr/>
            <p:nvPr/>
          </p:nvSpPr>
          <p:spPr>
            <a:xfrm>
              <a:off x="4644008" y="3850415"/>
              <a:ext cx="2592288" cy="72008"/>
            </a:xfrm>
            <a:prstGeom prst="roundRect">
              <a:avLst/>
            </a:prstGeom>
            <a:solidFill>
              <a:srgbClr val="00FF00"/>
            </a:solidFill>
            <a:ln w="6350"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3" name="Straight Connector 72"/>
            <p:cNvCxnSpPr/>
            <p:nvPr/>
          </p:nvCxnSpPr>
          <p:spPr>
            <a:xfrm>
              <a:off x="2888520" y="2583747"/>
              <a:ext cx="0" cy="3456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Rounded Rectangle 69"/>
            <p:cNvSpPr/>
            <p:nvPr/>
          </p:nvSpPr>
          <p:spPr>
            <a:xfrm>
              <a:off x="2988024" y="3747750"/>
              <a:ext cx="1800000" cy="288000"/>
            </a:xfrm>
            <a:prstGeom prst="roundRect">
              <a:avLst/>
            </a:prstGeom>
            <a:solidFill>
              <a:srgbClr val="66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WG 5G Vision and Societal Challenges</a:t>
              </a: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2887449" y="4974914"/>
              <a:ext cx="1003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ounded Rectangle 67"/>
            <p:cNvSpPr/>
            <p:nvPr/>
          </p:nvSpPr>
          <p:spPr>
            <a:xfrm>
              <a:off x="2988024" y="4107790"/>
              <a:ext cx="1800000" cy="288000"/>
            </a:xfrm>
            <a:prstGeom prst="roundRect">
              <a:avLst/>
            </a:prstGeom>
            <a:solidFill>
              <a:srgbClr val="66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WG 5G Pre-standards</a:t>
              </a:r>
            </a:p>
          </p:txBody>
        </p:sp>
        <p:cxnSp>
          <p:nvCxnSpPr>
            <p:cNvPr id="69" name="Straight Connector 68"/>
            <p:cNvCxnSpPr/>
            <p:nvPr/>
          </p:nvCxnSpPr>
          <p:spPr>
            <a:xfrm>
              <a:off x="2887449" y="5333699"/>
              <a:ext cx="1003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Rounded Rectangle 65"/>
            <p:cNvSpPr/>
            <p:nvPr/>
          </p:nvSpPr>
          <p:spPr>
            <a:xfrm>
              <a:off x="2988024" y="4467798"/>
              <a:ext cx="1800000" cy="288000"/>
            </a:xfrm>
            <a:prstGeom prst="roundRect">
              <a:avLst/>
            </a:prstGeom>
            <a:solidFill>
              <a:srgbClr val="66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WG SME support</a:t>
              </a:r>
            </a:p>
          </p:txBody>
        </p:sp>
        <p:cxnSp>
          <p:nvCxnSpPr>
            <p:cNvPr id="67" name="Straight Connector 66"/>
            <p:cNvCxnSpPr/>
            <p:nvPr/>
          </p:nvCxnSpPr>
          <p:spPr>
            <a:xfrm>
              <a:off x="2887449" y="6044623"/>
              <a:ext cx="1003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Rounded Rectangle 63"/>
            <p:cNvSpPr/>
            <p:nvPr/>
          </p:nvSpPr>
          <p:spPr>
            <a:xfrm>
              <a:off x="2988024" y="4827838"/>
              <a:ext cx="1800000" cy="288000"/>
            </a:xfrm>
            <a:prstGeom prst="roundRect">
              <a:avLst/>
            </a:prstGeom>
            <a:solidFill>
              <a:srgbClr val="66FF33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WG 5G Spectrum </a:t>
              </a:r>
            </a:p>
          </p:txBody>
        </p:sp>
        <p:cxnSp>
          <p:nvCxnSpPr>
            <p:cNvPr id="65" name="Straight Connector 64"/>
            <p:cNvCxnSpPr/>
            <p:nvPr/>
          </p:nvCxnSpPr>
          <p:spPr>
            <a:xfrm>
              <a:off x="2887449" y="5686915"/>
              <a:ext cx="1003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Rounded Rectangle 61"/>
            <p:cNvSpPr/>
            <p:nvPr/>
          </p:nvSpPr>
          <p:spPr>
            <a:xfrm>
              <a:off x="2988024" y="5187878"/>
              <a:ext cx="1800000" cy="288000"/>
            </a:xfrm>
            <a:prstGeom prst="roundRect">
              <a:avLst/>
            </a:prstGeom>
            <a:solidFill>
              <a:srgbClr val="0099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bg1"/>
                  </a:solidFill>
                </a:rPr>
                <a:t>Activity Community building and PR (Public Relations)</a:t>
              </a:r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2887449" y="3886715"/>
              <a:ext cx="1003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Rounded Rectangle 59"/>
            <p:cNvSpPr/>
            <p:nvPr/>
          </p:nvSpPr>
          <p:spPr>
            <a:xfrm>
              <a:off x="2988024" y="5547918"/>
              <a:ext cx="1800000" cy="288000"/>
            </a:xfrm>
            <a:prstGeom prst="roundRect">
              <a:avLst/>
            </a:prstGeom>
            <a:solidFill>
              <a:srgbClr val="0099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bg1"/>
                  </a:solidFill>
                </a:rPr>
                <a:t>Activity 5G International cooperation</a:t>
              </a:r>
            </a:p>
          </p:txBody>
        </p:sp>
        <p:cxnSp>
          <p:nvCxnSpPr>
            <p:cNvPr id="61" name="Straight Connector 60"/>
            <p:cNvCxnSpPr/>
            <p:nvPr/>
          </p:nvCxnSpPr>
          <p:spPr>
            <a:xfrm>
              <a:off x="2887449" y="4239931"/>
              <a:ext cx="1003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Rounded Rectangle 57"/>
            <p:cNvSpPr/>
            <p:nvPr/>
          </p:nvSpPr>
          <p:spPr>
            <a:xfrm>
              <a:off x="2988024" y="5907958"/>
              <a:ext cx="1800000" cy="288000"/>
            </a:xfrm>
            <a:prstGeom prst="roundRect">
              <a:avLst/>
            </a:prstGeom>
            <a:solidFill>
              <a:srgbClr val="0099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bg1"/>
                  </a:solidFill>
                </a:rPr>
                <a:t>Activities based on the 5G PPP Contractual Arrangement, KPIs </a:t>
              </a:r>
            </a:p>
          </p:txBody>
        </p:sp>
        <p:cxnSp>
          <p:nvCxnSpPr>
            <p:cNvPr id="59" name="Straight Connector 58"/>
            <p:cNvCxnSpPr/>
            <p:nvPr/>
          </p:nvCxnSpPr>
          <p:spPr>
            <a:xfrm>
              <a:off x="2887449" y="4606795"/>
              <a:ext cx="10037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/>
            <p:cNvCxnSpPr/>
            <p:nvPr/>
          </p:nvCxnSpPr>
          <p:spPr>
            <a:xfrm>
              <a:off x="6948264" y="3039511"/>
              <a:ext cx="172800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/>
            <p:cNvCxnSpPr/>
            <p:nvPr/>
          </p:nvCxnSpPr>
          <p:spPr>
            <a:xfrm>
              <a:off x="8460432" y="5157666"/>
              <a:ext cx="2160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>
              <a:off x="8460432" y="4437112"/>
              <a:ext cx="2160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118"/>
            <p:cNvCxnSpPr/>
            <p:nvPr/>
          </p:nvCxnSpPr>
          <p:spPr>
            <a:xfrm>
              <a:off x="8460432" y="4061170"/>
              <a:ext cx="21602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Rounded Rectangle 117"/>
            <p:cNvSpPr/>
            <p:nvPr/>
          </p:nvSpPr>
          <p:spPr>
            <a:xfrm>
              <a:off x="5292080" y="5125293"/>
              <a:ext cx="2592288" cy="72008"/>
            </a:xfrm>
            <a:prstGeom prst="roundRect">
              <a:avLst/>
            </a:prstGeom>
            <a:solidFill>
              <a:srgbClr val="FFFF99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ounded Rectangle 116"/>
            <p:cNvSpPr/>
            <p:nvPr/>
          </p:nvSpPr>
          <p:spPr>
            <a:xfrm>
              <a:off x="5292080" y="4386370"/>
              <a:ext cx="2592288" cy="72008"/>
            </a:xfrm>
            <a:prstGeom prst="roundRect">
              <a:avLst/>
            </a:prstGeom>
            <a:solidFill>
              <a:srgbClr val="FFFF99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Rounded Rectangle 115"/>
            <p:cNvSpPr/>
            <p:nvPr/>
          </p:nvSpPr>
          <p:spPr>
            <a:xfrm>
              <a:off x="5279024" y="4024081"/>
              <a:ext cx="2592288" cy="72008"/>
            </a:xfrm>
            <a:prstGeom prst="roundRect">
              <a:avLst/>
            </a:prstGeom>
            <a:solidFill>
              <a:srgbClr val="FFFF99"/>
            </a:solidFill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Rounded Rectangle 86"/>
            <p:cNvSpPr/>
            <p:nvPr/>
          </p:nvSpPr>
          <p:spPr>
            <a:xfrm>
              <a:off x="7355485" y="3948243"/>
              <a:ext cx="1197951" cy="233518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>
                  <a:solidFill>
                    <a:schemeClr val="tx1"/>
                  </a:solidFill>
                </a:rPr>
                <a:t>Working Group 1</a:t>
              </a:r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7358178" y="4313646"/>
              <a:ext cx="1197951" cy="233518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>
                  <a:solidFill>
                    <a:schemeClr val="tx1"/>
                  </a:solidFill>
                </a:rPr>
                <a:t>Working Group 2</a:t>
              </a:r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7355178" y="5046424"/>
              <a:ext cx="1197951" cy="233518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>
                  <a:solidFill>
                    <a:schemeClr val="tx1"/>
                  </a:solidFill>
                </a:rPr>
                <a:t>Working Group n</a:t>
              </a:r>
            </a:p>
          </p:txBody>
        </p:sp>
        <p:cxnSp>
          <p:nvCxnSpPr>
            <p:cNvPr id="97" name="Straight Connector 96"/>
            <p:cNvCxnSpPr/>
            <p:nvPr/>
          </p:nvCxnSpPr>
          <p:spPr>
            <a:xfrm>
              <a:off x="8683280" y="3037156"/>
              <a:ext cx="0" cy="21240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Rounded Rectangle 79"/>
            <p:cNvSpPr/>
            <p:nvPr/>
          </p:nvSpPr>
          <p:spPr>
            <a:xfrm>
              <a:off x="165065" y="5464737"/>
              <a:ext cx="2320126" cy="1014548"/>
            </a:xfrm>
            <a:prstGeom prst="roundRect">
              <a:avLst/>
            </a:prstGeom>
            <a:solidFill>
              <a:srgbClr val="FF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+mj-lt"/>
                <a:cs typeface="Arial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3754" y="5451018"/>
              <a:ext cx="250096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b="1" dirty="0">
                  <a:latin typeface="+mj-lt"/>
                  <a:cs typeface="Arial" pitchFamily="34" charset="0"/>
                </a:rPr>
                <a:t>Communications-networks-oriented ETP</a:t>
              </a:r>
            </a:p>
          </p:txBody>
        </p:sp>
        <p:pic>
          <p:nvPicPr>
            <p:cNvPr id="83" name="Picture 3" descr="D:\Mohr\Arbeitsverzeichnis\Europäische Kommission\Mobile Communications &amp; Technology Platform\EU Technology Platform\NetWorld2020 logos\NetWorld2020 small logos\NW 2020 LBB\NW2020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98504" y="5981060"/>
              <a:ext cx="864870" cy="289560"/>
            </a:xfrm>
            <a:prstGeom prst="rect">
              <a:avLst/>
            </a:prstGeom>
            <a:noFill/>
          </p:spPr>
        </p:pic>
        <p:sp>
          <p:nvSpPr>
            <p:cNvPr id="21" name="Cloud Callout 20"/>
            <p:cNvSpPr/>
            <p:nvPr/>
          </p:nvSpPr>
          <p:spPr>
            <a:xfrm rot="16200000">
              <a:off x="709789" y="1098525"/>
              <a:ext cx="1356968" cy="1409408"/>
            </a:xfrm>
            <a:prstGeom prst="cloudCallout">
              <a:avLst/>
            </a:prstGeom>
            <a:solidFill>
              <a:srgbClr val="FFCC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31607" y="1350746"/>
              <a:ext cx="1162204" cy="1015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>
                  <a:latin typeface="+mj-lt"/>
                  <a:cs typeface="Arial" pitchFamily="34" charset="0"/>
                </a:rPr>
                <a:t>Associated Members in Association coming from Networld2020 ETP and beyond</a:t>
              </a:r>
              <a:endParaRPr lang="en-US" sz="1000" dirty="0">
                <a:latin typeface="+mj-lt"/>
                <a:cs typeface="Arial" pitchFamily="34" charset="0"/>
              </a:endParaRPr>
            </a:p>
          </p:txBody>
        </p:sp>
        <p:sp>
          <p:nvSpPr>
            <p:cNvPr id="109" name="Rounded Rectangle 108"/>
            <p:cNvSpPr/>
            <p:nvPr/>
          </p:nvSpPr>
          <p:spPr>
            <a:xfrm>
              <a:off x="5364088" y="3717032"/>
              <a:ext cx="216024" cy="2520000"/>
            </a:xfrm>
            <a:prstGeom prst="roundRect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Rounded Rectangle 109"/>
            <p:cNvSpPr/>
            <p:nvPr/>
          </p:nvSpPr>
          <p:spPr>
            <a:xfrm>
              <a:off x="5652120" y="3717032"/>
              <a:ext cx="216024" cy="2520000"/>
            </a:xfrm>
            <a:prstGeom prst="roundRect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Rounded Rectangle 110"/>
            <p:cNvSpPr/>
            <p:nvPr/>
          </p:nvSpPr>
          <p:spPr>
            <a:xfrm>
              <a:off x="5940152" y="3717032"/>
              <a:ext cx="216024" cy="2520000"/>
            </a:xfrm>
            <a:prstGeom prst="roundRect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Rounded Rectangle 111"/>
            <p:cNvSpPr/>
            <p:nvPr/>
          </p:nvSpPr>
          <p:spPr>
            <a:xfrm>
              <a:off x="6228184" y="3717032"/>
              <a:ext cx="216024" cy="2520000"/>
            </a:xfrm>
            <a:prstGeom prst="roundRect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Rounded Rectangle 112"/>
            <p:cNvSpPr/>
            <p:nvPr/>
          </p:nvSpPr>
          <p:spPr>
            <a:xfrm>
              <a:off x="6948264" y="3717032"/>
              <a:ext cx="216024" cy="2520000"/>
            </a:xfrm>
            <a:prstGeom prst="roundRect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Right Brace 113"/>
            <p:cNvSpPr/>
            <p:nvPr/>
          </p:nvSpPr>
          <p:spPr>
            <a:xfrm rot="5400000">
              <a:off x="6228284" y="5413425"/>
              <a:ext cx="72008" cy="1800000"/>
            </a:xfrm>
            <a:prstGeom prst="rightBrac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5676478" y="6288054"/>
              <a:ext cx="117602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1200" dirty="0"/>
                <a:t>5G PPP projects</a:t>
              </a:r>
            </a:p>
          </p:txBody>
        </p:sp>
        <p:pic>
          <p:nvPicPr>
            <p:cNvPr id="6145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6200000">
              <a:off x="5199559" y="4340994"/>
              <a:ext cx="544830" cy="1600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6" name="TextBox 75"/>
            <p:cNvSpPr txBox="1"/>
            <p:nvPr/>
          </p:nvSpPr>
          <p:spPr>
            <a:xfrm>
              <a:off x="2235866" y="1299767"/>
              <a:ext cx="1936877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en-US" sz="1200" b="1">
                  <a:latin typeface="+mj-lt"/>
                  <a:cs typeface="Arial" pitchFamily="34" charset="0"/>
                </a:rPr>
                <a:t>Association</a:t>
              </a:r>
            </a:p>
            <a:p>
              <a:pPr algn="ctr"/>
              <a:r>
                <a:rPr lang="en-US" sz="1200" b="1">
                  <a:latin typeface="+mj-lt"/>
                  <a:cs typeface="Arial" pitchFamily="34" charset="0"/>
                </a:rPr>
                <a:t>Board</a:t>
              </a:r>
            </a:p>
            <a:p>
              <a:pPr algn="ctr"/>
              <a:r>
                <a:rPr lang="en-US" sz="1200" b="1">
                  <a:latin typeface="+mj-lt"/>
                  <a:cs typeface="Arial" pitchFamily="34" charset="0"/>
                </a:rPr>
                <a:t>General Assembly</a:t>
              </a:r>
            </a:p>
            <a:p>
              <a:pPr algn="ctr"/>
              <a:r>
                <a:rPr lang="en-US" sz="900">
                  <a:latin typeface="+mj-lt"/>
                  <a:cs typeface="Arial" pitchFamily="34" charset="0"/>
                </a:rPr>
                <a:t>Association Statutes and Modus</a:t>
              </a:r>
            </a:p>
            <a:p>
              <a:pPr algn="ctr">
                <a:spcAft>
                  <a:spcPts val="600"/>
                </a:spcAft>
              </a:pPr>
              <a:r>
                <a:rPr lang="en-US" sz="900">
                  <a:latin typeface="+mj-lt"/>
                  <a:cs typeface="Arial" pitchFamily="34" charset="0"/>
                </a:rPr>
                <a:t>Operandi of Association</a:t>
              </a:r>
            </a:p>
            <a:p>
              <a:pPr algn="ctr"/>
              <a:r>
                <a:rPr lang="en-US" sz="900">
                  <a:latin typeface="+mj-lt"/>
                  <a:cs typeface="Arial" pitchFamily="34" charset="0"/>
                </a:rPr>
                <a:t>Working Groups launched</a:t>
              </a:r>
              <a:endParaRPr lang="en-US" sz="900" dirty="0">
                <a:latin typeface="+mj-lt"/>
                <a:cs typeface="Arial" pitchFamily="34" charset="0"/>
              </a:endParaRP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2204385" y="1273434"/>
              <a:ext cx="1992720" cy="1939542"/>
            </a:xfrm>
            <a:prstGeom prst="round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chemeClr val="tx1"/>
                </a:solidFill>
                <a:latin typeface="+mj-lt"/>
                <a:cs typeface="Arial" pitchFamily="34" charset="0"/>
              </a:endParaRPr>
            </a:p>
          </p:txBody>
        </p:sp>
        <p:pic>
          <p:nvPicPr>
            <p:cNvPr id="17" name="Picture 2" descr="D:\Mohr\EU and National Framework Programs\7. Rahmenprogramm der EU\JTI or PPP\Meeting with Commission 2012\WG Horizon 2020\5G PPP logos\5G PPP small logos\5G PPP LBB\5G PPP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93773" y="1392769"/>
              <a:ext cx="414020" cy="320040"/>
            </a:xfrm>
            <a:prstGeom prst="rect">
              <a:avLst/>
            </a:prstGeom>
            <a:noFill/>
          </p:spPr>
        </p:pic>
        <p:sp>
          <p:nvSpPr>
            <p:cNvPr id="108" name="TextBox 107"/>
            <p:cNvSpPr txBox="1"/>
            <p:nvPr/>
          </p:nvSpPr>
          <p:spPr>
            <a:xfrm>
              <a:off x="2355654" y="1239311"/>
              <a:ext cx="1686679" cy="12311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en-GB" sz="1400" b="1" dirty="0">
                  <a:cs typeface="Arial" pitchFamily="34" charset="0"/>
                </a:rPr>
                <a:t>Association</a:t>
              </a:r>
            </a:p>
            <a:p>
              <a:pPr algn="ctr"/>
              <a:r>
                <a:rPr lang="en-GB" sz="1400" b="1" dirty="0">
                  <a:cs typeface="Arial" pitchFamily="34" charset="0"/>
                </a:rPr>
                <a:t>Board</a:t>
              </a:r>
            </a:p>
            <a:p>
              <a:pPr algn="ctr"/>
              <a:r>
                <a:rPr lang="en-GB" sz="1400" b="1" dirty="0">
                  <a:cs typeface="Arial" pitchFamily="34" charset="0"/>
                </a:rPr>
                <a:t>General Assembly</a:t>
              </a:r>
            </a:p>
            <a:p>
              <a:pPr algn="ctr"/>
              <a:r>
                <a:rPr lang="en-GB" sz="900" dirty="0">
                  <a:cs typeface="Arial" pitchFamily="34" charset="0"/>
                </a:rPr>
                <a:t>Association Statutes and Modus</a:t>
              </a:r>
            </a:p>
            <a:p>
              <a:pPr algn="ctr">
                <a:spcAft>
                  <a:spcPts val="300"/>
                </a:spcAft>
              </a:pPr>
              <a:r>
                <a:rPr lang="en-GB" sz="900" dirty="0">
                  <a:cs typeface="Arial" pitchFamily="34" charset="0"/>
                </a:rPr>
                <a:t>Operandi of Association</a:t>
              </a:r>
            </a:p>
            <a:p>
              <a:pPr algn="ctr"/>
              <a:r>
                <a:rPr lang="en-GB" sz="900" dirty="0">
                  <a:cs typeface="Arial" pitchFamily="34" charset="0"/>
                </a:rPr>
                <a:t>Working Groups launched</a:t>
              </a: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2633410" y="2443748"/>
              <a:ext cx="1152128" cy="299025"/>
            </a:xfrm>
            <a:prstGeom prst="roundRect">
              <a:avLst/>
            </a:prstGeom>
            <a:solidFill>
              <a:srgbClr val="99FF99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5G Infrastructure Association Board</a:t>
              </a:r>
            </a:p>
          </p:txBody>
        </p:sp>
        <p:cxnSp>
          <p:nvCxnSpPr>
            <p:cNvPr id="86" name="Straight Connector 85"/>
            <p:cNvCxnSpPr/>
            <p:nvPr/>
          </p:nvCxnSpPr>
          <p:spPr>
            <a:xfrm>
              <a:off x="6228184" y="3094838"/>
              <a:ext cx="0" cy="21602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Rounded Rectangle 77"/>
            <p:cNvSpPr/>
            <p:nvPr/>
          </p:nvSpPr>
          <p:spPr>
            <a:xfrm>
              <a:off x="5347143" y="3212976"/>
              <a:ext cx="1774015" cy="411160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>
                  <a:solidFill>
                    <a:schemeClr val="tx1"/>
                  </a:solidFill>
                </a:rPr>
                <a:t>Technology Board</a:t>
              </a:r>
            </a:p>
            <a:p>
              <a:pPr algn="ctr"/>
              <a:r>
                <a:rPr lang="en-US" sz="900" dirty="0">
                  <a:solidFill>
                    <a:schemeClr val="tx1"/>
                  </a:solidFill>
                </a:rPr>
                <a:t>(Project Technical Managers plus Association representative)</a:t>
              </a:r>
            </a:p>
          </p:txBody>
        </p:sp>
        <p:sp>
          <p:nvSpPr>
            <p:cNvPr id="77" name="Rounded Rectangle 76"/>
            <p:cNvSpPr/>
            <p:nvPr/>
          </p:nvSpPr>
          <p:spPr>
            <a:xfrm>
              <a:off x="5416151" y="2708920"/>
              <a:ext cx="1629999" cy="411160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00" b="1" dirty="0">
                  <a:solidFill>
                    <a:schemeClr val="tx1"/>
                  </a:solidFill>
                </a:rPr>
                <a:t>Steering Board</a:t>
              </a:r>
            </a:p>
            <a:p>
              <a:pPr algn="ctr"/>
              <a:r>
                <a:rPr lang="en-US" sz="900" dirty="0">
                  <a:solidFill>
                    <a:schemeClr val="tx1"/>
                  </a:solidFill>
                </a:rPr>
                <a:t>(Project Coordinators plus Association representative)</a:t>
              </a:r>
            </a:p>
          </p:txBody>
        </p:sp>
        <p:sp>
          <p:nvSpPr>
            <p:cNvPr id="30" name="Left-Right Arrow 29"/>
            <p:cNvSpPr/>
            <p:nvPr/>
          </p:nvSpPr>
          <p:spPr>
            <a:xfrm>
              <a:off x="4197104" y="1488863"/>
              <a:ext cx="1184729" cy="174631"/>
            </a:xfrm>
            <a:prstGeom prst="leftRightArrow">
              <a:avLst/>
            </a:prstGeom>
            <a:solidFill>
              <a:srgbClr val="92D05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  <a:cs typeface="Arial" pitchFamily="34" charset="0"/>
              </a:endParaRP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4032319" y="1793188"/>
              <a:ext cx="1512168" cy="288032"/>
            </a:xfrm>
            <a:prstGeom prst="roundRect">
              <a:avLst/>
            </a:prstGeom>
            <a:gradFill flip="none" rotWithShape="1">
              <a:gsLst>
                <a:gs pos="0">
                  <a:srgbClr val="92D050"/>
                </a:gs>
                <a:gs pos="45000">
                  <a:srgbClr val="92D050"/>
                </a:gs>
                <a:gs pos="70000">
                  <a:srgbClr val="0033CC"/>
                </a:gs>
                <a:gs pos="100000">
                  <a:srgbClr val="0033CC"/>
                </a:gs>
              </a:gsLst>
              <a:lin ang="0" scaled="0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>
                  <a:latin typeface="+mj-lt"/>
                </a:rPr>
                <a:t>Partnership Board</a:t>
              </a:r>
              <a:endParaRPr lang="en-US" sz="1200" b="1" dirty="0">
                <a:latin typeface="+mj-lt"/>
              </a:endParaRPr>
            </a:p>
          </p:txBody>
        </p:sp>
      </p:grpSp>
      <p:sp>
        <p:nvSpPr>
          <p:cNvPr id="96" name="TextBox 95"/>
          <p:cNvSpPr txBox="1"/>
          <p:nvPr/>
        </p:nvSpPr>
        <p:spPr>
          <a:xfrm>
            <a:off x="2441015" y="2701950"/>
            <a:ext cx="1507016" cy="5616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en-GB" sz="1400" b="1" dirty="0">
                <a:cs typeface="Arial" pitchFamily="34" charset="0"/>
              </a:rPr>
              <a:t>Secretary General</a:t>
            </a:r>
          </a:p>
          <a:p>
            <a:pPr algn="ctr">
              <a:spcAft>
                <a:spcPts val="300"/>
              </a:spcAft>
            </a:pPr>
            <a:r>
              <a:rPr lang="en-GB" sz="1400" b="1" dirty="0">
                <a:cs typeface="Arial" pitchFamily="34" charset="0"/>
              </a:rPr>
              <a:t>Head of Office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474976" y="6242740"/>
            <a:ext cx="17234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1000">
                <a:latin typeface="+mj-lt"/>
                <a:cs typeface="Arial" pitchFamily="34" charset="0"/>
              </a:rPr>
              <a:t>ETP governance model</a:t>
            </a:r>
            <a:endParaRPr lang="en-GB" sz="1000" dirty="0"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396955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pied de page 5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1183076" y="1206799"/>
            <a:ext cx="4733926" cy="5212577"/>
          </a:xfrm>
          <a:noFill/>
          <a:ln>
            <a:noFill/>
          </a:ln>
        </p:spPr>
        <p:txBody>
          <a:bodyPr wrap="square" lIns="81615" tIns="40808" rIns="81615" bIns="40808" anchor="t"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noProof="1">
                <a:latin typeface="+mj-lt"/>
                <a:ea typeface="ＭＳ Ｐゴシック" pitchFamily="34" charset="-128"/>
                <a:cs typeface="ヒラギノ角ゴ Pro W3"/>
              </a:rPr>
              <a:t>Industry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dirty="0">
                <a:latin typeface="+mj-lt"/>
                <a:ea typeface="ＭＳ Ｐゴシック" pitchFamily="34" charset="-128"/>
                <a:cs typeface="ヒラギノ角ゴ Pro W3"/>
              </a:rPr>
              <a:t>ADVA Optical Networking SE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Alcatel-Lucent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Airbus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Atos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Deutsche Telekom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DOCOMO Communications Laboratories Europe GmbH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Ericsson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Huawei Technologies Düsseldorf GmbH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dirty="0">
                <a:latin typeface="+mj-lt"/>
                <a:ea typeface="ＭＳ Ｐゴシック" pitchFamily="34" charset="-128"/>
                <a:cs typeface="ヒラギノ角ゴ Pro W3"/>
              </a:rPr>
              <a:t>IBM Research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dirty="0">
                <a:latin typeface="+mj-lt"/>
                <a:ea typeface="ＭＳ Ｐゴシック" pitchFamily="34" charset="-128"/>
                <a:cs typeface="ヒラギノ角ゴ Pro W3"/>
              </a:rPr>
              <a:t>Intel Mobile Communications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NEC Europe Ltd., NEC Laboratories Europe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Nokia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Orange Labs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dirty="0">
                <a:latin typeface="+mj-lt"/>
                <a:ea typeface="ＭＳ Ｐゴシック" pitchFamily="34" charset="-128"/>
                <a:cs typeface="ヒラギノ角ゴ Pro W3"/>
              </a:rPr>
              <a:t>Samsung Electronics Research Institute Ltd.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SES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Telecom Italia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Telefónica I+D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Telenor ASA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Telespazio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Thales Alenia Space</a:t>
            </a:r>
          </a:p>
          <a:p>
            <a:pPr marL="180975" indent="-180975">
              <a:spcBef>
                <a:spcPts val="0"/>
              </a:spcBef>
              <a:spcAft>
                <a:spcPts val="0"/>
              </a:spcAft>
            </a:pPr>
            <a:r>
              <a:rPr lang="en-GB" sz="1400" noProof="1">
                <a:latin typeface="+mj-lt"/>
                <a:ea typeface="ＭＳ Ｐゴシック" pitchFamily="34" charset="-128"/>
                <a:cs typeface="ヒラギノ角ゴ Pro W3"/>
              </a:rPr>
              <a:t>Turk Telekomünikasyon A.Ş.</a:t>
            </a:r>
          </a:p>
        </p:txBody>
      </p:sp>
      <p:sp>
        <p:nvSpPr>
          <p:cNvPr id="14" name="Rectangle 3"/>
          <p:cNvSpPr txBox="1">
            <a:spLocks/>
          </p:cNvSpPr>
          <p:nvPr/>
        </p:nvSpPr>
        <p:spPr bwMode="auto">
          <a:xfrm>
            <a:off x="5443217" y="1196752"/>
            <a:ext cx="3700784" cy="310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90000"/>
              <a:buFont typeface="Wingdings" pitchFamily="2" charset="2"/>
              <a:buChar char="§"/>
              <a:defRPr sz="24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bg2"/>
                </a:solidFill>
                <a:latin typeface="+mn-lt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Font typeface="Arial" charset="0"/>
              <a:buChar char="•"/>
              <a:defRPr sz="1600">
                <a:solidFill>
                  <a:schemeClr val="bg2"/>
                </a:solidFill>
                <a:latin typeface="+mn-lt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GB" sz="1600" b="1" kern="0" noProof="1">
                <a:solidFill>
                  <a:schemeClr val="tx2"/>
                </a:solidFill>
                <a:latin typeface="+mj-lt"/>
                <a:cs typeface="Arial" pitchFamily="34" charset="0"/>
              </a:rPr>
              <a:t>Research</a:t>
            </a:r>
          </a:p>
          <a:p>
            <a:pPr marL="180975" indent="-180975">
              <a:spcBef>
                <a:spcPts val="0"/>
              </a:spcBef>
              <a:buFont typeface="Arial" pitchFamily="34" charset="0"/>
              <a:buChar char="•"/>
            </a:pPr>
            <a:r>
              <a:rPr lang="en-GB" sz="1400" kern="0" noProof="1">
                <a:solidFill>
                  <a:schemeClr val="tx2"/>
                </a:solidFill>
                <a:latin typeface="+mj-lt"/>
                <a:cs typeface="Arial" pitchFamily="34" charset="0"/>
              </a:rPr>
              <a:t>CEA-LETI</a:t>
            </a:r>
          </a:p>
          <a:p>
            <a:pPr marL="180975" indent="-180975">
              <a:spcBef>
                <a:spcPts val="0"/>
              </a:spcBef>
              <a:buFont typeface="Arial" pitchFamily="34" charset="0"/>
              <a:buChar char="•"/>
            </a:pPr>
            <a:r>
              <a:rPr lang="en-GB" sz="1400" kern="0" noProof="1">
                <a:solidFill>
                  <a:schemeClr val="tx2"/>
                </a:solidFill>
                <a:latin typeface="+mj-lt"/>
                <a:cs typeface="Arial" pitchFamily="34" charset="0"/>
              </a:rPr>
              <a:t>Centre Tecnologic de Telecomunicacions de Catalunya (CTTC)</a:t>
            </a:r>
          </a:p>
          <a:p>
            <a:pPr marL="180975" indent="-180975">
              <a:spcBef>
                <a:spcPts val="0"/>
              </a:spcBef>
              <a:buFont typeface="Arial" pitchFamily="34" charset="0"/>
              <a:buChar char="•"/>
            </a:pPr>
            <a:r>
              <a:rPr lang="en-GB" sz="1400" kern="0" noProof="1">
                <a:solidFill>
                  <a:schemeClr val="tx2"/>
                </a:solidFill>
                <a:latin typeface="+mj-lt"/>
                <a:cs typeface="Arial" pitchFamily="34" charset="0"/>
              </a:rPr>
              <a:t>Consorzio Nazionale Interuniversitario per le Telecomunicazioni (CNIT)</a:t>
            </a:r>
          </a:p>
          <a:p>
            <a:pPr marL="180975" indent="-180975">
              <a:spcBef>
                <a:spcPts val="0"/>
              </a:spcBef>
              <a:buFont typeface="Arial" pitchFamily="34" charset="0"/>
              <a:buChar char="•"/>
            </a:pPr>
            <a:r>
              <a:rPr lang="en-GB" sz="1400" kern="0" noProof="1">
                <a:solidFill>
                  <a:schemeClr val="tx2"/>
                </a:solidFill>
                <a:latin typeface="+mj-lt"/>
                <a:cs typeface="Arial" pitchFamily="34" charset="0"/>
              </a:rPr>
              <a:t>Fundacion IMDEA Networks</a:t>
            </a:r>
          </a:p>
          <a:p>
            <a:pPr marL="180975" indent="-180975">
              <a:spcBef>
                <a:spcPts val="0"/>
              </a:spcBef>
              <a:buFont typeface="Arial" pitchFamily="34" charset="0"/>
              <a:buChar char="•"/>
            </a:pPr>
            <a:r>
              <a:rPr lang="en-GB" sz="1400" kern="0" noProof="1">
                <a:solidFill>
                  <a:schemeClr val="tx2"/>
                </a:solidFill>
                <a:latin typeface="+mj-lt"/>
                <a:cs typeface="Arial" pitchFamily="34" charset="0"/>
              </a:rPr>
              <a:t>Instituto de Telecomunicacoes</a:t>
            </a:r>
          </a:p>
          <a:p>
            <a:pPr marL="180975" indent="-180975">
              <a:spcBef>
                <a:spcPts val="0"/>
              </a:spcBef>
              <a:buFont typeface="Arial" pitchFamily="34" charset="0"/>
              <a:buChar char="•"/>
            </a:pPr>
            <a:r>
              <a:rPr lang="en-GB" sz="1400" dirty="0">
                <a:solidFill>
                  <a:schemeClr val="tx2"/>
                </a:solidFill>
                <a:latin typeface="+mj-lt"/>
                <a:cs typeface="Arial" pitchFamily="34" charset="0"/>
              </a:rPr>
              <a:t>IST – University of Lisbon</a:t>
            </a:r>
          </a:p>
          <a:p>
            <a:pPr marL="180975" indent="-180975">
              <a:spcBef>
                <a:spcPts val="0"/>
              </a:spcBef>
              <a:buFont typeface="Arial" pitchFamily="34" charset="0"/>
              <a:buChar char="•"/>
            </a:pPr>
            <a:r>
              <a:rPr lang="en-GB" sz="1400" dirty="0">
                <a:solidFill>
                  <a:schemeClr val="tx2"/>
                </a:solidFill>
                <a:latin typeface="+mj-lt"/>
                <a:cs typeface="Arial" pitchFamily="34" charset="0"/>
              </a:rPr>
              <a:t>TNO</a:t>
            </a:r>
          </a:p>
          <a:p>
            <a:pPr marL="180975" indent="-180975">
              <a:spcBef>
                <a:spcPts val="0"/>
              </a:spcBef>
              <a:buFont typeface="Arial" pitchFamily="34" charset="0"/>
              <a:buChar char="•"/>
            </a:pPr>
            <a:r>
              <a:rPr lang="en-GB" sz="1400" kern="0" noProof="1">
                <a:solidFill>
                  <a:schemeClr val="tx2"/>
                </a:solidFill>
                <a:latin typeface="+mj-lt"/>
                <a:cs typeface="Arial" pitchFamily="34" charset="0"/>
              </a:rPr>
              <a:t>University of Bologna – DEI</a:t>
            </a: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5424169" y="3962230"/>
            <a:ext cx="3719831" cy="18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lnSpc>
                <a:spcPct val="110000"/>
              </a:lnSpc>
              <a:spcAft>
                <a:spcPts val="0"/>
              </a:spcAft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cs typeface="Arial" pitchFamily="34" charset="0"/>
              </a:rPr>
              <a:t>SMEs</a:t>
            </a:r>
          </a:p>
          <a:p>
            <a:pPr marL="180975" marR="0" lvl="0" indent="-180975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cs typeface="Arial" pitchFamily="34" charset="0"/>
              </a:rPr>
              <a:t>Integrasys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cs typeface="Arial" pitchFamily="34" charset="0"/>
              </a:rPr>
              <a:t> SA</a:t>
            </a:r>
          </a:p>
          <a:p>
            <a:pPr marL="180975" marR="0" lvl="0" indent="-180975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cs typeface="Arial" pitchFamily="34" charset="0"/>
              </a:rPr>
              <a:t>INTERINNOV</a:t>
            </a:r>
          </a:p>
          <a:p>
            <a:pPr marL="180975" marR="0" lvl="0" indent="-180975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cs typeface="Arial" pitchFamily="34" charset="0"/>
              </a:rPr>
              <a:t>M.B.I. S.R.L.</a:t>
            </a:r>
          </a:p>
          <a:p>
            <a:pPr marL="180975" marR="0" lvl="0" indent="-180975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cs typeface="Arial" pitchFamily="34" charset="0"/>
              </a:rPr>
              <a:t>Nextworks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cs typeface="Arial" pitchFamily="34" charset="0"/>
              </a:rPr>
              <a:t> </a:t>
            </a: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cs typeface="Arial" pitchFamily="34" charset="0"/>
              </a:rPr>
              <a:t>s.r.l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cs typeface="Arial" pitchFamily="34" charset="0"/>
              </a:rPr>
              <a:t>.</a:t>
            </a:r>
          </a:p>
          <a:p>
            <a:pPr marL="180975" marR="0" lvl="0" indent="-180975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cs typeface="Arial" pitchFamily="34" charset="0"/>
              </a:rPr>
              <a:t>Quobis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cs typeface="Arial" pitchFamily="34" charset="0"/>
            </a:endParaRPr>
          </a:p>
          <a:p>
            <a:pPr marL="180975" marR="0" lvl="0" indent="-180975" algn="l" defTabSz="914400" rtl="0" eaLnBrk="1" fontAlgn="auto" latinLnBrk="0" hangingPunct="1">
              <a:lnSpc>
                <a:spcPct val="110000"/>
              </a:lnSpc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cs typeface="Arial" pitchFamily="34" charset="0"/>
              </a:rPr>
              <a:t>Sequans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cs typeface="Arial" pitchFamily="34" charset="0"/>
              </a:rPr>
              <a:t> Communications</a:t>
            </a:r>
          </a:p>
        </p:txBody>
      </p:sp>
      <p:sp>
        <p:nvSpPr>
          <p:cNvPr id="10" name="Titre 6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784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GB" sz="2600" noProof="1">
                <a:solidFill>
                  <a:srgbClr val="002060"/>
                </a:solidFill>
              </a:rPr>
              <a:t>Members of 5G Infrastructure Association </a:t>
            </a:r>
            <a:br>
              <a:rPr lang="en-GB" sz="2600" noProof="1">
                <a:solidFill>
                  <a:srgbClr val="002060"/>
                </a:solidFill>
              </a:rPr>
            </a:br>
            <a:r>
              <a:rPr lang="en-GB" sz="2600" noProof="1">
                <a:solidFill>
                  <a:srgbClr val="002060"/>
                </a:solidFill>
              </a:rPr>
              <a:t> </a:t>
            </a:r>
            <a:endParaRPr lang="en-GB" sz="2600" dirty="0">
              <a:solidFill>
                <a:srgbClr val="002060"/>
              </a:solidFill>
            </a:endParaRPr>
          </a:p>
        </p:txBody>
      </p:sp>
      <p:sp>
        <p:nvSpPr>
          <p:cNvPr id="11" name="Espace réservé du numéro de diapositive 4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3BAD7C-254B-4E94-9BA8-FDC282365B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7" name="TextBox 19"/>
          <p:cNvSpPr txBox="1">
            <a:spLocks noChangeArrowheads="1"/>
          </p:cNvSpPr>
          <p:nvPr/>
        </p:nvSpPr>
        <p:spPr bwMode="auto">
          <a:xfrm>
            <a:off x="1458965" y="6580837"/>
            <a:ext cx="2127392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>
                <a:solidFill>
                  <a:srgbClr val="002060"/>
                </a:solidFill>
                <a:latin typeface="+mj-lt"/>
              </a:rPr>
              <a:t>Source: 5G Infrastructure Association.</a:t>
            </a:r>
          </a:p>
        </p:txBody>
      </p:sp>
    </p:spTree>
    <p:extLst>
      <p:ext uri="{BB962C8B-B14F-4D97-AF65-F5344CB8AC3E}">
        <p14:creationId xmlns:p14="http://schemas.microsoft.com/office/powerpoint/2010/main" val="2939161542"/>
      </p:ext>
    </p:extLst>
  </p:cSld>
  <p:clrMapOvr>
    <a:masterClrMapping/>
  </p:clrMapOvr>
  <p:transition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57D5-21A3-4FB2-AB80-9404183B7CCC}" type="datetime1">
              <a:rPr lang="en-GB" smtClean="0"/>
              <a:pPr/>
              <a:t>21/10/2016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60799" y="6398274"/>
            <a:ext cx="2133600" cy="365125"/>
          </a:xfrm>
        </p:spPr>
        <p:txBody>
          <a:bodyPr/>
          <a:lstStyle/>
          <a:p>
            <a:fld id="{07403425-B7E0-46C9-8668-1D222311AF4A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7" name="Titr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2600" dirty="0"/>
              <a:t>5G Infrastructure Association Work Groups</a:t>
            </a:r>
          </a:p>
        </p:txBody>
      </p:sp>
      <p:sp>
        <p:nvSpPr>
          <p:cNvPr id="8" name="Rectangle à coins arrondis 7"/>
          <p:cNvSpPr/>
          <p:nvPr/>
        </p:nvSpPr>
        <p:spPr>
          <a:xfrm>
            <a:off x="1377505" y="2499925"/>
            <a:ext cx="2160000" cy="108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Architecture</a:t>
            </a:r>
          </a:p>
        </p:txBody>
      </p:sp>
      <p:sp>
        <p:nvSpPr>
          <p:cNvPr id="9" name="Rectangle à coins arrondis 8"/>
          <p:cNvSpPr/>
          <p:nvPr/>
        </p:nvSpPr>
        <p:spPr>
          <a:xfrm>
            <a:off x="3924168" y="2499925"/>
            <a:ext cx="2160000" cy="108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Use cases and performance evaluation models</a:t>
            </a:r>
            <a:endParaRPr lang="en-GB" sz="1400" dirty="0"/>
          </a:p>
        </p:txBody>
      </p:sp>
      <p:sp>
        <p:nvSpPr>
          <p:cNvPr id="10" name="Rectangle à coins arrondis 9"/>
          <p:cNvSpPr/>
          <p:nvPr/>
        </p:nvSpPr>
        <p:spPr>
          <a:xfrm>
            <a:off x="6455936" y="2499925"/>
            <a:ext cx="2160000" cy="108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Software Networks</a:t>
            </a:r>
          </a:p>
          <a:p>
            <a:pPr algn="ctr"/>
            <a:r>
              <a:rPr lang="en-GB" sz="1400" dirty="0"/>
              <a:t>(SDN and NFV)</a:t>
            </a:r>
          </a:p>
        </p:txBody>
      </p:sp>
      <p:sp>
        <p:nvSpPr>
          <p:cNvPr id="35" name="Rounded Rectangle 13"/>
          <p:cNvSpPr/>
          <p:nvPr/>
        </p:nvSpPr>
        <p:spPr>
          <a:xfrm>
            <a:off x="6455936" y="1211604"/>
            <a:ext cx="2160000" cy="1080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Vision and Societal Challenges</a:t>
            </a:r>
          </a:p>
        </p:txBody>
      </p:sp>
      <p:sp>
        <p:nvSpPr>
          <p:cNvPr id="33" name="Rounded Rectangle 14"/>
          <p:cNvSpPr/>
          <p:nvPr/>
        </p:nvSpPr>
        <p:spPr>
          <a:xfrm>
            <a:off x="1377505" y="1211604"/>
            <a:ext cx="2160000" cy="1080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Pre-standards</a:t>
            </a:r>
          </a:p>
        </p:txBody>
      </p:sp>
      <p:sp>
        <p:nvSpPr>
          <p:cNvPr id="31" name="Rounded Rectangle 15"/>
          <p:cNvSpPr/>
          <p:nvPr/>
        </p:nvSpPr>
        <p:spPr>
          <a:xfrm>
            <a:off x="3924168" y="5085264"/>
            <a:ext cx="2160000" cy="720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SME support</a:t>
            </a:r>
          </a:p>
        </p:txBody>
      </p:sp>
      <p:sp>
        <p:nvSpPr>
          <p:cNvPr id="29" name="Rounded Rectangle 16"/>
          <p:cNvSpPr/>
          <p:nvPr/>
        </p:nvSpPr>
        <p:spPr>
          <a:xfrm>
            <a:off x="3924168" y="1211604"/>
            <a:ext cx="2160000" cy="1080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Spectrum</a:t>
            </a:r>
          </a:p>
        </p:txBody>
      </p:sp>
      <p:sp>
        <p:nvSpPr>
          <p:cNvPr id="27" name="Rounded Rectangle 18"/>
          <p:cNvSpPr/>
          <p:nvPr/>
        </p:nvSpPr>
        <p:spPr>
          <a:xfrm>
            <a:off x="1381028" y="5085264"/>
            <a:ext cx="2160000" cy="720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Activity Community building and Public Relations</a:t>
            </a:r>
          </a:p>
        </p:txBody>
      </p:sp>
      <p:sp>
        <p:nvSpPr>
          <p:cNvPr id="25" name="Rounded Rectangle 19"/>
          <p:cNvSpPr/>
          <p:nvPr/>
        </p:nvSpPr>
        <p:spPr>
          <a:xfrm>
            <a:off x="3924168" y="3838333"/>
            <a:ext cx="2160000" cy="1080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Activity 5G International cooperation</a:t>
            </a:r>
          </a:p>
        </p:txBody>
      </p:sp>
      <p:sp>
        <p:nvSpPr>
          <p:cNvPr id="23" name="Rounded Rectangle 20"/>
          <p:cNvSpPr/>
          <p:nvPr/>
        </p:nvSpPr>
        <p:spPr>
          <a:xfrm>
            <a:off x="1377505" y="3838333"/>
            <a:ext cx="2160000" cy="10800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Activity 5G PPP Contractual Arrangement, KPIs </a:t>
            </a:r>
          </a:p>
        </p:txBody>
      </p:sp>
      <p:pic>
        <p:nvPicPr>
          <p:cNvPr id="40" name="그림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932724" y="4565273"/>
            <a:ext cx="935420" cy="324000"/>
          </a:xfrm>
          <a:prstGeom prst="rect">
            <a:avLst/>
          </a:prstGeom>
          <a:noFill/>
        </p:spPr>
      </p:pic>
      <p:pic>
        <p:nvPicPr>
          <p:cNvPr id="41" name="図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0689" y="3872623"/>
            <a:ext cx="781316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그림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185" y="3861193"/>
            <a:ext cx="1073032" cy="288000"/>
          </a:xfrm>
          <a:prstGeom prst="rect">
            <a:avLst/>
          </a:prstGeom>
        </p:spPr>
      </p:pic>
      <p:pic>
        <p:nvPicPr>
          <p:cNvPr id="43" name="Picture 2" descr="4G Americas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55088" y="4589811"/>
            <a:ext cx="673580" cy="324000"/>
          </a:xfrm>
          <a:prstGeom prst="rect">
            <a:avLst/>
          </a:prstGeom>
          <a:noFill/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60032" y="1223033"/>
            <a:ext cx="356623" cy="35662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812" y="1239725"/>
            <a:ext cx="595556" cy="346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900" y="1239725"/>
            <a:ext cx="452932" cy="311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227796"/>
            <a:ext cx="467937" cy="311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524" y="2041865"/>
            <a:ext cx="433387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027577"/>
            <a:ext cx="414338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962" y="1208182"/>
            <a:ext cx="583406" cy="288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6840" y="1942076"/>
            <a:ext cx="499660" cy="337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457" y="1231327"/>
            <a:ext cx="623975" cy="256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525820"/>
            <a:ext cx="1073734" cy="27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445" y="3172511"/>
            <a:ext cx="660253" cy="417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Rectangle à coins arrondis 58"/>
          <p:cNvSpPr/>
          <p:nvPr/>
        </p:nvSpPr>
        <p:spPr>
          <a:xfrm>
            <a:off x="6488344" y="3832133"/>
            <a:ext cx="2160000" cy="108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Network Management, </a:t>
            </a:r>
            <a:r>
              <a:rPr lang="en-GB" sz="1400" b="1" dirty="0" err="1"/>
              <a:t>QoS</a:t>
            </a:r>
            <a:endParaRPr lang="en-GB" sz="1400" b="1" dirty="0"/>
          </a:p>
        </p:txBody>
      </p:sp>
      <p:pic>
        <p:nvPicPr>
          <p:cNvPr id="60" name="Picture 4" descr="C:\Users\S227553\Pictures\logo_opendaylight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0799" y="3308496"/>
            <a:ext cx="748836" cy="247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5" descr="C:\Users\S227553\Pictures\logo_OPNFV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158" y="2539265"/>
            <a:ext cx="1033556" cy="243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7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236" y="3300886"/>
            <a:ext cx="870105" cy="255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TextBox 19"/>
          <p:cNvSpPr txBox="1">
            <a:spLocks noChangeArrowheads="1"/>
          </p:cNvSpPr>
          <p:nvPr/>
        </p:nvSpPr>
        <p:spPr bwMode="auto">
          <a:xfrm>
            <a:off x="1458965" y="6580837"/>
            <a:ext cx="2127392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>
                <a:solidFill>
                  <a:srgbClr val="002060"/>
                </a:solidFill>
                <a:latin typeface="+mj-lt"/>
              </a:rPr>
              <a:t>Source: 5G Infrastructure Association.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403648" y="5864952"/>
            <a:ext cx="5540203" cy="580334"/>
            <a:chOff x="3203848" y="5853522"/>
            <a:chExt cx="5540203" cy="580334"/>
          </a:xfrm>
        </p:grpSpPr>
        <p:sp>
          <p:nvSpPr>
            <p:cNvPr id="37" name="Rounded Rectangle 15"/>
            <p:cNvSpPr/>
            <p:nvPr/>
          </p:nvSpPr>
          <p:spPr>
            <a:xfrm>
              <a:off x="3203848" y="5911594"/>
              <a:ext cx="540000" cy="216000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dirty="0">
                <a:solidFill>
                  <a:schemeClr val="tx1"/>
                </a:solidFill>
              </a:endParaRPr>
            </a:p>
          </p:txBody>
        </p:sp>
        <p:sp>
          <p:nvSpPr>
            <p:cNvPr id="38" name="Rectangle à coins arrondis 58"/>
            <p:cNvSpPr/>
            <p:nvPr/>
          </p:nvSpPr>
          <p:spPr>
            <a:xfrm>
              <a:off x="3203848" y="6203054"/>
              <a:ext cx="540000" cy="2160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838852" y="5853522"/>
              <a:ext cx="428739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>
                  <a:solidFill>
                    <a:srgbClr val="002060"/>
                  </a:solidFill>
                </a:rPr>
                <a:t>Policy oriented Working Group under responsibility of Association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839952" y="6156857"/>
              <a:ext cx="490409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>
                  <a:solidFill>
                    <a:srgbClr val="002060"/>
                  </a:solidFill>
                </a:rPr>
                <a:t>Technology oriented Working Group under responsibility of 5G PPP projects</a:t>
              </a:r>
            </a:p>
          </p:txBody>
        </p:sp>
      </p:grpSp>
      <p:sp>
        <p:nvSpPr>
          <p:cNvPr id="45" name="Rectangle à coins arrondis 58"/>
          <p:cNvSpPr/>
          <p:nvPr/>
        </p:nvSpPr>
        <p:spPr>
          <a:xfrm>
            <a:off x="6493596" y="5085304"/>
            <a:ext cx="2160000" cy="1080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Security</a:t>
            </a:r>
          </a:p>
        </p:txBody>
      </p:sp>
    </p:spTree>
    <p:extLst>
      <p:ext uri="{BB962C8B-B14F-4D97-AF65-F5344CB8AC3E}">
        <p14:creationId xmlns:p14="http://schemas.microsoft.com/office/powerpoint/2010/main" val="4005016540"/>
      </p:ext>
    </p:extLst>
  </p:cSld>
  <p:clrMapOvr>
    <a:masterClrMapping/>
  </p:clrMapOvr>
  <p:transition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43BAD7C-254B-4E94-9BA8-FDC282365B5B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9" name="Titre 6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784" cy="607815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GB" sz="2800" noProof="1">
                <a:solidFill>
                  <a:srgbClr val="002060"/>
                </a:solidFill>
              </a:rPr>
              <a:t>5G Standardization </a:t>
            </a:r>
            <a:r>
              <a:rPr lang="en-US" sz="2800" noProof="1">
                <a:solidFill>
                  <a:srgbClr val="002060"/>
                </a:solidFill>
              </a:rPr>
              <a:t>Roadmap</a:t>
            </a:r>
            <a:endParaRPr lang="en-GB" sz="2800" dirty="0">
              <a:solidFill>
                <a:srgbClr val="002060"/>
              </a:solidFill>
            </a:endParaRPr>
          </a:p>
        </p:txBody>
      </p:sp>
      <p:sp>
        <p:nvSpPr>
          <p:cNvPr id="12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7587"/>
            <a:ext cx="8964489" cy="589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548419"/>
      </p:ext>
    </p:extLst>
  </p:cSld>
  <p:clrMapOvr>
    <a:masterClrMapping/>
  </p:clrMapOvr>
  <p:transition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04041" y="1052736"/>
            <a:ext cx="7427168" cy="4886003"/>
          </a:xfrm>
        </p:spPr>
        <p:txBody>
          <a:bodyPr/>
          <a:lstStyle/>
          <a:p>
            <a:pPr marL="0" lvl="1" indent="0">
              <a:spcBef>
                <a:spcPts val="1200"/>
              </a:spcBef>
              <a:buClr>
                <a:schemeClr val="tx1"/>
              </a:buClr>
              <a:buSzPct val="110000"/>
              <a:buNone/>
              <a:defRPr/>
            </a:pPr>
            <a:r>
              <a:rPr lang="en-GB" dirty="0"/>
              <a:t>			</a:t>
            </a:r>
            <a:r>
              <a:rPr lang="en-GB" b="1" dirty="0"/>
              <a:t>Summary</a:t>
            </a:r>
            <a:endParaRPr lang="en-GB" dirty="0"/>
          </a:p>
          <a:p>
            <a:pPr marL="0" lvl="1" indent="0">
              <a:spcBef>
                <a:spcPts val="1200"/>
              </a:spcBef>
              <a:buClr>
                <a:schemeClr val="tx1"/>
              </a:buClr>
              <a:buSzPct val="110000"/>
              <a:buNone/>
              <a:defRPr/>
            </a:pPr>
            <a:endParaRPr lang="en-GB" dirty="0"/>
          </a:p>
          <a:p>
            <a:pPr marL="342900" lvl="1" indent="-342900">
              <a:spcBef>
                <a:spcPts val="1200"/>
              </a:spcBef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GB" dirty="0"/>
              <a:t>5G PPP in Horizon 2020 of the European Union</a:t>
            </a:r>
          </a:p>
          <a:p>
            <a:pPr marL="342900" lvl="1" indent="-342900">
              <a:spcBef>
                <a:spcPts val="1200"/>
              </a:spcBef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GB" dirty="0"/>
              <a:t>Implementation of 5G PPP and Call 1</a:t>
            </a:r>
            <a:endParaRPr lang="en-GB" dirty="0"/>
          </a:p>
          <a:p>
            <a:pPr marL="342900" lvl="1" indent="-342900">
              <a:spcBef>
                <a:spcPts val="1200"/>
              </a:spcBef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GB" dirty="0"/>
              <a:t>5G Vision and Requirements</a:t>
            </a:r>
          </a:p>
          <a:p>
            <a:pPr marL="342900" lvl="1" indent="-342900">
              <a:spcBef>
                <a:spcPts val="1200"/>
              </a:spcBef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GB" dirty="0"/>
              <a:t>Standardization roadmap                                      &amp; international cooperation</a:t>
            </a:r>
          </a:p>
          <a:p>
            <a:pPr marL="342900" lvl="1" indent="-342900">
              <a:spcBef>
                <a:spcPts val="1200"/>
              </a:spcBef>
              <a:buClr>
                <a:schemeClr val="tx1"/>
              </a:buClr>
              <a:buSzPct val="110000"/>
              <a:buFont typeface="Arial" panose="020B0604020202020204" pitchFamily="34" charset="0"/>
              <a:buChar char="•"/>
              <a:defRPr/>
            </a:pPr>
            <a:r>
              <a:rPr lang="en-GB" dirty="0"/>
              <a:t>9-10 Nov 2016: the next 5G PPP event in Rome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57D5-21A3-4FB2-AB80-9404183B7CCC}" type="datetime1">
              <a:rPr lang="en-GB" smtClean="0"/>
              <a:pPr/>
              <a:t>21/10/2016</a:t>
            </a:fld>
            <a:endParaRPr lang="en-GB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699792" y="6356350"/>
            <a:ext cx="3960440" cy="365125"/>
          </a:xfrm>
        </p:spPr>
        <p:txBody>
          <a:bodyPr/>
          <a:lstStyle/>
          <a:p>
            <a:r>
              <a:rPr lang="en-GB" b="1" dirty="0"/>
              <a:t>3GPP  PCG#37 &amp; OP#36, October 20/21, 2016, London</a:t>
            </a:r>
          </a:p>
          <a:p>
            <a:endParaRPr lang="en-GB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7" name="Titre 6"/>
          <p:cNvSpPr txBox="1">
            <a:spLocks/>
          </p:cNvSpPr>
          <p:nvPr/>
        </p:nvSpPr>
        <p:spPr>
          <a:xfrm>
            <a:off x="1187624" y="260648"/>
            <a:ext cx="7056784" cy="79208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2266424870"/>
      </p:ext>
    </p:extLst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000" cy="576064"/>
          </a:xfrm>
        </p:spPr>
        <p:txBody>
          <a:bodyPr/>
          <a:lstStyle/>
          <a:p>
            <a:pPr lvl="0"/>
            <a:r>
              <a:rPr lang="en-GB" sz="2800" dirty="0"/>
              <a:t>5G PPP International cooperation</a:t>
            </a:r>
            <a:br>
              <a:rPr lang="en-GB" sz="2800" dirty="0"/>
            </a:br>
            <a:endParaRPr lang="en-GB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331640" y="1074788"/>
            <a:ext cx="7632848" cy="525658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sz="2000" dirty="0"/>
              <a:t>China</a:t>
            </a:r>
          </a:p>
          <a:p>
            <a:pPr lvl="1">
              <a:spcBef>
                <a:spcPts val="0"/>
              </a:spcBef>
            </a:pPr>
            <a:r>
              <a:rPr lang="en-GB" sz="1600" dirty="0" err="1"/>
              <a:t>MoU</a:t>
            </a:r>
            <a:r>
              <a:rPr lang="en-GB" sz="1600" dirty="0"/>
              <a:t> signed with IMT-2020 (5G) Promotion Group on September 29, 2015 in Beijing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Japan</a:t>
            </a:r>
          </a:p>
          <a:p>
            <a:pPr lvl="1">
              <a:spcBef>
                <a:spcPts val="0"/>
              </a:spcBef>
            </a:pPr>
            <a:r>
              <a:rPr lang="en-GB" sz="1600" dirty="0" err="1"/>
              <a:t>MoU</a:t>
            </a:r>
            <a:r>
              <a:rPr lang="en-GB" sz="1600" dirty="0"/>
              <a:t> signed with </a:t>
            </a:r>
            <a:r>
              <a:rPr lang="en-US" sz="1600" dirty="0">
                <a:cs typeface="Arial" pitchFamily="34" charset="0"/>
              </a:rPr>
              <a:t>The 5G Mobile Communications Promotion Forum on         March 25, 2015 at NGMN Industry Conference in Frankfurt, Germany</a:t>
            </a:r>
            <a:endParaRPr lang="en-GB" sz="1600" dirty="0"/>
          </a:p>
          <a:p>
            <a:pPr>
              <a:spcBef>
                <a:spcPts val="1200"/>
              </a:spcBef>
            </a:pPr>
            <a:r>
              <a:rPr lang="en-GB" sz="2000" dirty="0"/>
              <a:t>Korea</a:t>
            </a:r>
          </a:p>
          <a:p>
            <a:pPr lvl="1">
              <a:spcBef>
                <a:spcPts val="0"/>
              </a:spcBef>
            </a:pPr>
            <a:r>
              <a:rPr lang="en-GB" sz="1600" dirty="0" err="1"/>
              <a:t>MoU</a:t>
            </a:r>
            <a:r>
              <a:rPr lang="en-GB" sz="1600" dirty="0"/>
              <a:t> signed with 5G Forum on June 17, 2014 after signature of Joint Declaration between EU Commission and Korean government in Seoul, Korea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USA</a:t>
            </a:r>
          </a:p>
          <a:p>
            <a:pPr lvl="1">
              <a:spcBef>
                <a:spcPts val="0"/>
              </a:spcBef>
            </a:pPr>
            <a:r>
              <a:rPr lang="en-GB" sz="1600" dirty="0"/>
              <a:t>MoU signed with 5G Americas on March 2, 2015 at Mobile World Congress 2015 in Barcelona, Spain</a:t>
            </a:r>
          </a:p>
          <a:p>
            <a:pPr>
              <a:spcBef>
                <a:spcPts val="1200"/>
              </a:spcBef>
            </a:pPr>
            <a:r>
              <a:rPr lang="en-GB" sz="2000" dirty="0"/>
              <a:t>Multilateral </a:t>
            </a:r>
            <a:r>
              <a:rPr lang="en-GB" sz="2000" dirty="0" err="1"/>
              <a:t>MoU</a:t>
            </a:r>
            <a:r>
              <a:rPr lang="en-GB" sz="2000" dirty="0"/>
              <a:t> on a series of Global 5G Event</a:t>
            </a:r>
          </a:p>
          <a:p>
            <a:pPr lvl="1">
              <a:spcBef>
                <a:spcPts val="0"/>
              </a:spcBef>
            </a:pPr>
            <a:r>
              <a:rPr lang="en-GB" sz="1600" dirty="0"/>
              <a:t>Two events per year</a:t>
            </a:r>
          </a:p>
          <a:p>
            <a:pPr lvl="1">
              <a:spcBef>
                <a:spcPts val="0"/>
              </a:spcBef>
            </a:pPr>
            <a:r>
              <a:rPr lang="en-GB" sz="1600" dirty="0"/>
              <a:t>Rotation between continents</a:t>
            </a:r>
          </a:p>
          <a:p>
            <a:pPr lvl="1">
              <a:spcBef>
                <a:spcPts val="0"/>
              </a:spcBef>
            </a:pPr>
            <a:r>
              <a:rPr lang="en-GB" sz="1600" dirty="0" err="1"/>
              <a:t>MoU</a:t>
            </a:r>
            <a:r>
              <a:rPr lang="en-GB" sz="1600" dirty="0"/>
              <a:t> signed between IMT-2020 (5G) Promotion Group, 5GMF, 5G Forum, 5G Americas and 5G Infrastructure Association on October 20, 2015 in Lisbon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457D5-21A3-4FB2-AB80-9404183B7CCC}" type="datetime1">
              <a:rPr lang="en-GB" smtClean="0"/>
              <a:pPr/>
              <a:t>21/10/2016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199" y="6376159"/>
            <a:ext cx="3694133" cy="345316"/>
          </a:xfrm>
        </p:spPr>
        <p:txBody>
          <a:bodyPr vert="horz" lIns="91440" tIns="45720" rIns="91440" bIns="45720" rtlCol="0" anchor="ctr"/>
          <a:lstStyle/>
          <a:p>
            <a:r>
              <a:rPr lang="en-GB" sz="1400" b="1" dirty="0"/>
              <a:t>FUTURECOM – SAO PAULO, 18 OCTOBER 2016</a:t>
            </a:r>
          </a:p>
          <a:p>
            <a:endParaRPr lang="en-GB" sz="1400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7" name="TextBox 19"/>
          <p:cNvSpPr txBox="1">
            <a:spLocks noChangeArrowheads="1"/>
          </p:cNvSpPr>
          <p:nvPr/>
        </p:nvSpPr>
        <p:spPr bwMode="auto">
          <a:xfrm>
            <a:off x="1458965" y="6580837"/>
            <a:ext cx="2127392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>
                <a:solidFill>
                  <a:srgbClr val="002060"/>
                </a:solidFill>
                <a:latin typeface="+mj-lt"/>
              </a:rPr>
              <a:t>Source: 5G Infrastructure Association.</a:t>
            </a:r>
          </a:p>
        </p:txBody>
      </p:sp>
      <p:pic>
        <p:nvPicPr>
          <p:cNvPr id="8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706" y="3086652"/>
            <a:ext cx="960166" cy="257707"/>
          </a:xfrm>
          <a:prstGeom prst="rect">
            <a:avLst/>
          </a:prstGeom>
        </p:spPr>
      </p:pic>
      <p:pic>
        <p:nvPicPr>
          <p:cNvPr id="9" name="그림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5145" y="1137377"/>
            <a:ext cx="1022985" cy="354330"/>
          </a:xfrm>
          <a:prstGeom prst="rect">
            <a:avLst/>
          </a:prstGeom>
          <a:noFill/>
        </p:spPr>
      </p:pic>
      <p:pic>
        <p:nvPicPr>
          <p:cNvPr id="10" name="図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63179" y="2060848"/>
            <a:ext cx="921068" cy="381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D:\Mohr\EU and National Framework Programs\7. Rahmenprogramm der EU\JTI or PPP\Meeting with Commission 2012\WG Horizon 2020\5G PPP logos\5G PPP large logos\5G PPP LBB\5G PPP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5377640"/>
            <a:ext cx="348734" cy="271238"/>
          </a:xfrm>
          <a:prstGeom prst="rect">
            <a:avLst/>
          </a:prstGeom>
          <a:noFill/>
        </p:spPr>
      </p:pic>
      <p:pic>
        <p:nvPicPr>
          <p:cNvPr id="15" name="그림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309574" y="5373216"/>
            <a:ext cx="681990" cy="236220"/>
          </a:xfrm>
          <a:prstGeom prst="rect">
            <a:avLst/>
          </a:prstGeom>
          <a:noFill/>
        </p:spPr>
      </p:pic>
      <p:pic>
        <p:nvPicPr>
          <p:cNvPr id="16" name="図 2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0111" y="5422229"/>
            <a:ext cx="460534" cy="19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0503" y="5409232"/>
            <a:ext cx="672116" cy="180395"/>
          </a:xfrm>
          <a:prstGeom prst="rect">
            <a:avLst/>
          </a:prstGeom>
        </p:spPr>
      </p:pic>
      <p:pic>
        <p:nvPicPr>
          <p:cNvPr id="18" name="Picture 2" descr="http://www.4gamericas.org/files/7614/5504/7960/5G_Americas_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927683"/>
            <a:ext cx="779009" cy="37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www.4gamericas.org/files/7614/5504/7960/5G_Americas_log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074" y="5370436"/>
            <a:ext cx="479390" cy="23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365342"/>
      </p:ext>
    </p:extLst>
  </p:cSld>
  <p:clrMapOvr>
    <a:masterClrMapping/>
  </p:clrMapOvr>
  <p:transition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43BAD7C-254B-4E94-9BA8-FDC282365B5B}" type="slidenum">
              <a:rPr lang="en-GB" smtClean="0"/>
              <a:pPr/>
              <a:t>21</a:t>
            </a:fld>
            <a:endParaRPr lang="en-GB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98" y="1488746"/>
            <a:ext cx="4572000" cy="3429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0280" y="2139468"/>
            <a:ext cx="4663440" cy="34975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607" y="3203246"/>
            <a:ext cx="4659200" cy="3107547"/>
          </a:xfrm>
          <a:prstGeom prst="rect">
            <a:avLst/>
          </a:prstGeom>
        </p:spPr>
      </p:pic>
      <p:sp>
        <p:nvSpPr>
          <p:cNvPr id="11" name="Titre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000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GB" sz="2600" noProof="1">
                <a:solidFill>
                  <a:srgbClr val="002060"/>
                </a:solidFill>
              </a:rPr>
              <a:t>First Global 5G Event</a:t>
            </a:r>
            <a:br>
              <a:rPr lang="en-GB" sz="2600" noProof="1">
                <a:solidFill>
                  <a:srgbClr val="002060"/>
                </a:solidFill>
              </a:rPr>
            </a:br>
            <a:r>
              <a:rPr lang="en-GB" sz="2600" noProof="1">
                <a:solidFill>
                  <a:srgbClr val="002060"/>
                </a:solidFill>
              </a:rPr>
              <a:t>Beijing, May 31 and June 1, 2016</a:t>
            </a:r>
            <a:endParaRPr lang="en-GB" sz="2600" dirty="0">
              <a:solidFill>
                <a:srgbClr val="002060"/>
              </a:solidFill>
            </a:endParaRPr>
          </a:p>
        </p:txBody>
      </p:sp>
      <p:sp>
        <p:nvSpPr>
          <p:cNvPr id="12" name="Espace réservé de la date 3"/>
          <p:cNvSpPr txBox="1">
            <a:spLocks/>
          </p:cNvSpPr>
          <p:nvPr/>
        </p:nvSpPr>
        <p:spPr>
          <a:xfrm>
            <a:off x="1187624" y="6376244"/>
            <a:ext cx="2133600" cy="365125"/>
          </a:xfrm>
          <a:prstGeom prst="rect">
            <a:avLst/>
          </a:prstGeom>
        </p:spPr>
        <p:txBody>
          <a:bodyPr lIns="91435" tIns="45718" rIns="91435" bIns="45718" anchor="ctr"/>
          <a:lstStyle/>
          <a:p>
            <a:pPr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3" name="TextBox 19"/>
          <p:cNvSpPr txBox="1">
            <a:spLocks noChangeArrowheads="1"/>
          </p:cNvSpPr>
          <p:nvPr/>
        </p:nvSpPr>
        <p:spPr bwMode="auto">
          <a:xfrm>
            <a:off x="1434901" y="6297288"/>
            <a:ext cx="2156246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>
                <a:solidFill>
                  <a:srgbClr val="002060"/>
                </a:solidFill>
                <a:latin typeface="+mj-lt"/>
              </a:rPr>
              <a:t>Source: </a:t>
            </a:r>
            <a:r>
              <a:rPr lang="en-GB" sz="1000" dirty="0">
                <a:solidFill>
                  <a:srgbClr val="002060"/>
                </a:solidFill>
              </a:rPr>
              <a:t>5G Infrastructure Association</a:t>
            </a:r>
            <a:r>
              <a:rPr lang="en-GB" sz="1000" dirty="0">
                <a:solidFill>
                  <a:srgbClr val="002060"/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776596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 txBox="1">
            <a:spLocks/>
          </p:cNvSpPr>
          <p:nvPr/>
        </p:nvSpPr>
        <p:spPr>
          <a:xfrm>
            <a:off x="1187624" y="-145342"/>
            <a:ext cx="7860447" cy="4608512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indent="-355600">
              <a:spcBef>
                <a:spcPts val="600"/>
              </a:spcBef>
            </a:pPr>
            <a:endParaRPr lang="en-GB" sz="20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43BAD7C-254B-4E94-9BA8-FDC282365B5B}" type="slidenum">
              <a:rPr lang="en-GB" smtClean="0"/>
              <a:pPr/>
              <a:t>22</a:t>
            </a:fld>
            <a:endParaRPr lang="en-GB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3" name="Round Single Corner Rectangle 12"/>
          <p:cNvSpPr/>
          <p:nvPr/>
        </p:nvSpPr>
        <p:spPr>
          <a:xfrm>
            <a:off x="1315953" y="5932649"/>
            <a:ext cx="7648536" cy="511973"/>
          </a:xfrm>
          <a:prstGeom prst="round1Rect">
            <a:avLst>
              <a:gd name="adj" fmla="val 43312"/>
            </a:avLst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2557" tIns="71414" rIns="72557" bIns="36279" rtlCol="0" anchor="t" anchorCtr="0"/>
          <a:lstStyle/>
          <a:p>
            <a:pPr>
              <a:spcBef>
                <a:spcPts val="0"/>
              </a:spcBef>
            </a:pPr>
            <a:endParaRPr lang="en-GB" sz="1600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Titre 6"/>
          <p:cNvSpPr>
            <a:spLocks noGrp="1"/>
          </p:cNvSpPr>
          <p:nvPr>
            <p:ph type="ctrTitle"/>
          </p:nvPr>
        </p:nvSpPr>
        <p:spPr>
          <a:xfrm>
            <a:off x="1187624" y="332656"/>
            <a:ext cx="7056784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endParaRPr lang="en-GB" sz="2600" dirty="0">
              <a:solidFill>
                <a:srgbClr val="002060"/>
              </a:solidFill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1458965" y="6580837"/>
            <a:ext cx="2127392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>
                <a:solidFill>
                  <a:srgbClr val="002060"/>
                </a:solidFill>
                <a:latin typeface="+mj-lt"/>
              </a:rPr>
              <a:t>Source: 5G Infrastructure Association.</a:t>
            </a:r>
          </a:p>
        </p:txBody>
      </p:sp>
      <p:sp>
        <p:nvSpPr>
          <p:cNvPr id="11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68221" y="5756"/>
            <a:ext cx="9144000" cy="6858000"/>
            <a:chOff x="24066" y="-15954"/>
            <a:chExt cx="9144000" cy="6858000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66" y="-15954"/>
              <a:ext cx="9144000" cy="6858000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653139" y="4327226"/>
              <a:ext cx="7237879" cy="2398956"/>
              <a:chOff x="653139" y="4327226"/>
              <a:chExt cx="7237879" cy="2398956"/>
            </a:xfrm>
          </p:grpSpPr>
          <p:grpSp>
            <p:nvGrpSpPr>
              <p:cNvPr id="7" name="Group 6"/>
              <p:cNvGrpSpPr/>
              <p:nvPr/>
            </p:nvGrpSpPr>
            <p:grpSpPr>
              <a:xfrm>
                <a:off x="653139" y="4327226"/>
                <a:ext cx="7237879" cy="2369880"/>
                <a:chOff x="80222" y="342979"/>
                <a:chExt cx="7237879" cy="2369880"/>
              </a:xfrm>
            </p:grpSpPr>
            <p:sp>
              <p:nvSpPr>
                <p:cNvPr id="4" name="TextBox 3"/>
                <p:cNvSpPr txBox="1"/>
                <p:nvPr/>
              </p:nvSpPr>
              <p:spPr>
                <a:xfrm>
                  <a:off x="80222" y="342979"/>
                  <a:ext cx="7237879" cy="2369880"/>
                </a:xfrm>
                <a:prstGeom prst="rect">
                  <a:avLst/>
                </a:prstGeom>
                <a:solidFill>
                  <a:schemeClr val="bg1"/>
                </a:solidFill>
                <a:ln w="28575">
                  <a:solidFill>
                    <a:srgbClr val="00206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GB" sz="2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    is inviting you to the</a:t>
                  </a:r>
                </a:p>
                <a:p>
                  <a:pPr algn="ctr"/>
                  <a:r>
                    <a:rPr lang="en-GB" sz="2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5G Global event in Rome, Italy</a:t>
                  </a:r>
                </a:p>
                <a:p>
                  <a:pPr algn="ctr"/>
                  <a:r>
                    <a:rPr lang="en-GB" sz="28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on November 9 and 10, 2016</a:t>
                  </a:r>
                </a:p>
                <a:p>
                  <a:pPr algn="ctr"/>
                  <a:r>
                    <a:rPr lang="en-GB" sz="2800" b="1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Enabling the 5G </a:t>
                  </a:r>
                  <a:r>
                    <a:rPr lang="en-GB" sz="2800" b="1" dirty="0" err="1">
                      <a:latin typeface="Arial" panose="020B0604020202020204" pitchFamily="34" charset="0"/>
                      <a:cs typeface="Arial" panose="020B0604020202020204" pitchFamily="34" charset="0"/>
                    </a:rPr>
                    <a:t>Ecosphère</a:t>
                  </a:r>
                  <a:endParaRPr lang="en-GB" sz="2800" b="1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  <a:p>
                  <a:pPr algn="ctr"/>
                  <a:r>
                    <a:rPr lang="de-DE" sz="3600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                                                      </a:t>
                  </a:r>
                  <a:endParaRPr lang="en-GB" sz="36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pic>
              <p:nvPicPr>
                <p:cNvPr id="12" name="Picture 2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65864" y="452865"/>
                  <a:ext cx="613480" cy="47507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1026" name="图片 5" descr="IMT-2020-VI-1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7624" y="6098629"/>
                <a:ext cx="1562100" cy="523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" name="图片 2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54321" y="6099120"/>
                <a:ext cx="760412" cy="627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8" name="图片 3" descr="5G Forum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52689" y="6198526"/>
                <a:ext cx="1095375" cy="4000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9" name="图片 4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2266" y="6154309"/>
                <a:ext cx="1123950" cy="476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0" name="Picture 6" descr="http://www.4gamericas.org/files/7614/5504/7960/5G_Americas_logo.png"/>
              <p:cNvPicPr>
                <a:picLocks noChangeAspect="1" noChangeArrowheads="1"/>
              </p:cNvPicPr>
              <p:nvPr/>
            </p:nvPicPr>
            <p:blipFill>
              <a:blip r:embed="rId8" r:link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32240" y="6065292"/>
                <a:ext cx="1154113" cy="5572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570495600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1925" y="1139467"/>
            <a:ext cx="4050792" cy="4050792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1122219" y="5190259"/>
            <a:ext cx="68502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Draft Agenda</a:t>
            </a:r>
            <a:endParaRPr lang="en-GB" sz="3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1401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29936" y="857971"/>
            <a:ext cx="821401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50" b="1" dirty="0"/>
              <a:t>Day 1 – November 9</a:t>
            </a:r>
            <a:endParaRPr lang="en-GB" sz="1350" dirty="0"/>
          </a:p>
        </p:txBody>
      </p:sp>
      <p:graphicFrame>
        <p:nvGraphicFramePr>
          <p:cNvPr id="11" name="Tabel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738254"/>
              </p:ext>
            </p:extLst>
          </p:nvPr>
        </p:nvGraphicFramePr>
        <p:xfrm>
          <a:off x="1259631" y="1138378"/>
          <a:ext cx="7704855" cy="4764524"/>
        </p:xfrm>
        <a:graphic>
          <a:graphicData uri="http://schemas.openxmlformats.org/drawingml/2006/table">
            <a:tbl>
              <a:tblPr firstRow="1" firstCol="1" bandRow="1"/>
              <a:tblGrid>
                <a:gridCol w="14112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936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71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500" b="1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500" b="1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39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09.00-09.15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Welcome address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Representative from the Italian Government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7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C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C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41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09.15-10.45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Opening 1: 5G policy perspectives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Moderator: </a:t>
                      </a: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Werner Mohr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5G Infrastructure Association Chair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71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Roberto Viola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Director General, Directorate General for Communications Networks, Content &amp; Technology,  European Commission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71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Qian Hang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Director of the Division of High-Tech of Department of Science &amp; Technology, Ministry of Industry and Information Technology, China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871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Yuji Nakamura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Director of the New-Generation Mobile Communications Office, Ministry of Internal Affairs and Communications, Japan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03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Julius Knapp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Chief Office of Engineering &amp; Technology, Federal Communications Commission, United States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03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Heo</a:t>
                      </a: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WonSeok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Director, Ministry of Science, ICT and Future Planning, South Korea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4678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03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10.45-11.15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Coffee Break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0716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5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833" marR="3283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0965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703026"/>
              </p:ext>
            </p:extLst>
          </p:nvPr>
        </p:nvGraphicFramePr>
        <p:xfrm>
          <a:off x="1187624" y="1196752"/>
          <a:ext cx="7400463" cy="4613567"/>
        </p:xfrm>
        <a:graphic>
          <a:graphicData uri="http://schemas.openxmlformats.org/drawingml/2006/table">
            <a:tbl>
              <a:tblPr firstRow="1" firstCol="1" bandRow="1"/>
              <a:tblGrid>
                <a:gridCol w="17393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61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402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7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20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11.15-11.20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Welcome address by Telecom Italia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6095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11.20-12.50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Opening 2: Industry perspectives from the 5G fora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Moderator: </a:t>
                      </a: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Bernard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Barani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Acting Head of Unit Network Technologies, European Commission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207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Werner Mohr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5G Infrastructure Association Chair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609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Ms. Wang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Zhiqin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Vice Chair of IMT-2020 (5G) Promotion Group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894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Kohei</a:t>
                      </a: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Satoh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Secretary General of 5G Mobile Communications Promotion Forum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207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Chris Pearson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President of 5G Americas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207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Prof. Han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Youngnam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5G Forum Executive Committee Chair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402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207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12.50-13.50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Lunch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5402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7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7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1588" marR="41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70964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730480"/>
              </p:ext>
            </p:extLst>
          </p:nvPr>
        </p:nvGraphicFramePr>
        <p:xfrm>
          <a:off x="539552" y="1075461"/>
          <a:ext cx="8313502" cy="4761638"/>
        </p:xfrm>
        <a:graphic>
          <a:graphicData uri="http://schemas.openxmlformats.org/drawingml/2006/table">
            <a:tbl>
              <a:tblPr firstRow="1" firstCol="1" bandRow="1"/>
              <a:tblGrid>
                <a:gridCol w="143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35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2584">
                <a:tc row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13.50-15.40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Session 1: Designing the flexible 5G system architecture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Moderator: </a:t>
                      </a:r>
                      <a:r>
                        <a:rPr lang="de-DE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Giovanni Corazza</a:t>
                      </a: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5G Infrastructure Association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5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Frank Mademann</a:t>
                      </a: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3GPP Architecture Working Group Chair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677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Dr.-Ing. Volker Ziegler</a:t>
                      </a: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Head of 5G Leadership, Chief Architect, Nokia Mobile Networks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25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Chih-Lin I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Chief Scientist, China Mobile Research Institute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677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Akira Matsunaga</a:t>
                      </a: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KDDI, Acting Chair of Technical Committee in 5G 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Mobile Communications Promotion Forum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677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Prof. Luciano Leonel Mendes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Research Coordinator of the Communications Reference Center at </a:t>
                      </a:r>
                      <a:r>
                        <a:rPr lang="en-US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Inatel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258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Kim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Younglak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Director, SKT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419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25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15.40-16.10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Coffee break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41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83804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749115"/>
              </p:ext>
            </p:extLst>
          </p:nvPr>
        </p:nvGraphicFramePr>
        <p:xfrm>
          <a:off x="1187624" y="1106631"/>
          <a:ext cx="7704856" cy="4707083"/>
        </p:xfrm>
        <a:graphic>
          <a:graphicData uri="http://schemas.openxmlformats.org/drawingml/2006/table">
            <a:tbl>
              <a:tblPr firstRow="1" firstCol="1" bandRow="1"/>
              <a:tblGrid>
                <a:gridCol w="8306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74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0276">
                <a:tc rowSpan="7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16.10-18.00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Session 2: Towards globally harmonized spectrum for 5G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695" marR="36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Moderator: </a:t>
                      </a: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Takehiro</a:t>
                      </a: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Nakamura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Acting Chairman of Strategy &amp; Planning Committee of 5G Mobile Communications Promotion Forum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695" marR="36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833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Colin Langtry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Chief of the </a:t>
                      </a:r>
                      <a:r>
                        <a:rPr lang="en-US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Radiocommunication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Study Groups Department, ITU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695" marR="36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22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Jonas Wessel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Director of Spectrum, Swedish Post and Telecom Authority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6695" marR="36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27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Chang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RuoTing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Director of  the Division of Frequency Planning of Bureau of Radio Regulation, Ministry of Industry and Information Technology, China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36695" marR="36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027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Yuji Nakamura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Director of the New-Generation Mobile Communications Office, Ministry of Internal Affairs and Communications), Japan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695" marR="36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278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Julius Knapp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Chief Office of Engineering &amp; Technology, Federal Communications Commission, United States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695" marR="36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22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Kim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KyungMee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Director National Radio Research Agency, South Korea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6695" marR="36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069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5" marR="36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695" marR="366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8603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980060"/>
              </p:ext>
            </p:extLst>
          </p:nvPr>
        </p:nvGraphicFramePr>
        <p:xfrm>
          <a:off x="1187624" y="1231324"/>
          <a:ext cx="7657637" cy="2860097"/>
        </p:xfrm>
        <a:graphic>
          <a:graphicData uri="http://schemas.openxmlformats.org/drawingml/2006/table">
            <a:tbl>
              <a:tblPr firstRow="1" firstCol="1" bandRow="1"/>
              <a:tblGrid>
                <a:gridCol w="10331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244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3434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18.00-18.30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Address from the European Commissioner for Digital Economy &amp; Society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Commissioner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Günther</a:t>
                      </a: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H. Oettinger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European Union Commissioner for Digital Economy and Society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2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18.30-18.45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Horizon 2020 Spectrum and Optical Prizes award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28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18.45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Welcome cocktail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00493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50694" y="950768"/>
            <a:ext cx="830753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50" b="1" dirty="0"/>
              <a:t>Day 2 – November 10</a:t>
            </a:r>
            <a:endParaRPr lang="en-GB" sz="1350" dirty="0"/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756398"/>
              </p:ext>
            </p:extLst>
          </p:nvPr>
        </p:nvGraphicFramePr>
        <p:xfrm>
          <a:off x="1187624" y="1297904"/>
          <a:ext cx="7470601" cy="4615286"/>
        </p:xfrm>
        <a:graphic>
          <a:graphicData uri="http://schemas.openxmlformats.org/drawingml/2006/table">
            <a:tbl>
              <a:tblPr firstRow="1" firstCol="1" bandRow="1"/>
              <a:tblGrid>
                <a:gridCol w="939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306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30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2269">
                <a:tc row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09.00-10.50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Session 3: 5G air interface and radio resource management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Moderator</a:t>
                      </a: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lang="de-DE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Chung HyunKyu</a:t>
                      </a: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Vice President, Electronics and Telecommunications Research Institute, South Korea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3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Dino Flore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3GPP Radio Area Network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Chair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22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Jan Färjh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Vice-President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Head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of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Standardization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Industry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Ericsson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03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Wen Tong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CTO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of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Huawei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Wireless Networks &amp;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Huawei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Fellow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22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</a:t>
                      </a:r>
                      <a:r>
                        <a:rPr lang="de-DE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Takaharu</a:t>
                      </a: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Nakamura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Fujitsu,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Acting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Chair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of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Technical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Committee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in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 Mobile Communications Promotion Forum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22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Lorenzo </a:t>
                      </a:r>
                      <a:r>
                        <a:rPr lang="de-DE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Casaccia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Vice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President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Technical Standards, Qualcomm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226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</a:t>
                      </a:r>
                      <a:r>
                        <a:rPr lang="en-GB" sz="900" i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9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Lee</a:t>
                      </a:r>
                      <a:r>
                        <a:rPr lang="en-GB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GB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JunHwan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Director, 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Electronics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and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Telecommunications Research Institute, South Korea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67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03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10.50-11.10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Coffee break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430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8989" marR="38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4646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C43BAD7C-254B-4E94-9BA8-FDC282365B5B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294967295"/>
          </p:nvPr>
        </p:nvSpPr>
        <p:spPr>
          <a:xfrm>
            <a:off x="3124200" y="6356350"/>
            <a:ext cx="2895600" cy="36512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4" name="TextBox 19"/>
          <p:cNvSpPr txBox="1">
            <a:spLocks noChangeArrowheads="1"/>
          </p:cNvSpPr>
          <p:nvPr/>
        </p:nvSpPr>
        <p:spPr bwMode="auto">
          <a:xfrm>
            <a:off x="1458965" y="6580837"/>
            <a:ext cx="2127392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>
                <a:solidFill>
                  <a:srgbClr val="002060"/>
                </a:solidFill>
                <a:latin typeface="+mj-lt"/>
              </a:rPr>
              <a:t>Source: 5G Infrastructure Association.</a:t>
            </a:r>
          </a:p>
        </p:txBody>
      </p:sp>
      <p:sp>
        <p:nvSpPr>
          <p:cNvPr id="9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6" name="Titre 6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000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GB" sz="2600" dirty="0">
                <a:solidFill>
                  <a:srgbClr val="002060"/>
                </a:solidFill>
              </a:rPr>
              <a:t>5G PPP in Horizon 2020 of the EU</a:t>
            </a:r>
          </a:p>
        </p:txBody>
      </p:sp>
      <p:sp>
        <p:nvSpPr>
          <p:cNvPr id="10" name="Sous-titre 2"/>
          <p:cNvSpPr txBox="1">
            <a:spLocks/>
          </p:cNvSpPr>
          <p:nvPr/>
        </p:nvSpPr>
        <p:spPr>
          <a:xfrm>
            <a:off x="1127193" y="1124744"/>
            <a:ext cx="7477255" cy="648072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5G PPP is a research program in Horizon 2020 of the EU dedicated to 5G system research</a:t>
            </a:r>
          </a:p>
        </p:txBody>
      </p:sp>
      <p:sp>
        <p:nvSpPr>
          <p:cNvPr id="22" name="Sous-titre 2"/>
          <p:cNvSpPr txBox="1">
            <a:spLocks/>
          </p:cNvSpPr>
          <p:nvPr/>
        </p:nvSpPr>
        <p:spPr>
          <a:xfrm>
            <a:off x="1126435" y="2024465"/>
            <a:ext cx="7550021" cy="1116503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lvl="0" indent="-266700">
              <a:spcBef>
                <a:spcPts val="600"/>
              </a:spcBef>
              <a:spcAft>
                <a:spcPts val="0"/>
              </a:spcAft>
            </a:pPr>
            <a:r>
              <a:rPr lang="en-GB" sz="1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Budget for 2014 – 2020 time frame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Up to 700 million € public funding</a:t>
            </a:r>
          </a:p>
          <a:p>
            <a:pPr marL="630238" lvl="1" indent="-268288" algn="l">
              <a:spcBef>
                <a:spcPts val="0"/>
              </a:spcBef>
              <a:buFont typeface="Arial" panose="020B0604020202020204" pitchFamily="34" charset="0"/>
              <a:buChar char="–"/>
              <a:tabLst>
                <a:tab pos="630238" algn="l"/>
              </a:tabLst>
            </a:pPr>
            <a:r>
              <a:rPr lang="en-GB" sz="1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Matched by private side including leveraging factor 5 of additional private investment results in private value of about 3.5 billion €</a:t>
            </a:r>
          </a:p>
        </p:txBody>
      </p:sp>
      <p:sp>
        <p:nvSpPr>
          <p:cNvPr id="24" name="Sous-titre 2"/>
          <p:cNvSpPr txBox="1">
            <a:spLocks/>
          </p:cNvSpPr>
          <p:nvPr/>
        </p:nvSpPr>
        <p:spPr>
          <a:xfrm>
            <a:off x="1128249" y="3356992"/>
            <a:ext cx="7548207" cy="1008112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Research program is addressing all building blocks of a future communication network and a huge number of huge cases from vertical sectors</a:t>
            </a:r>
          </a:p>
        </p:txBody>
      </p:sp>
      <p:grpSp>
        <p:nvGrpSpPr>
          <p:cNvPr id="2" name="Group 29"/>
          <p:cNvGrpSpPr/>
          <p:nvPr/>
        </p:nvGrpSpPr>
        <p:grpSpPr>
          <a:xfrm>
            <a:off x="1127193" y="4437248"/>
            <a:ext cx="7261231" cy="1224000"/>
            <a:chOff x="1127193" y="5013312"/>
            <a:chExt cx="7261231" cy="1224000"/>
          </a:xfrm>
        </p:grpSpPr>
        <p:grpSp>
          <p:nvGrpSpPr>
            <p:cNvPr id="3" name="Group 27"/>
            <p:cNvGrpSpPr/>
            <p:nvPr/>
          </p:nvGrpSpPr>
          <p:grpSpPr>
            <a:xfrm>
              <a:off x="1127193" y="5015644"/>
              <a:ext cx="7261231" cy="1209104"/>
              <a:chOff x="1127193" y="5015644"/>
              <a:chExt cx="7261231" cy="1209104"/>
            </a:xfrm>
          </p:grpSpPr>
          <p:sp>
            <p:nvSpPr>
              <p:cNvPr id="27" name="Sous-titre 2"/>
              <p:cNvSpPr txBox="1">
                <a:spLocks/>
              </p:cNvSpPr>
              <p:nvPr/>
            </p:nvSpPr>
            <p:spPr>
              <a:xfrm>
                <a:off x="1127193" y="5085320"/>
                <a:ext cx="5965087" cy="996237"/>
              </a:xfrm>
              <a:prstGeom prst="rect">
                <a:avLst/>
              </a:prstGeom>
            </p:spPr>
            <p:txBody>
              <a:bodyPr/>
              <a:lstStyle>
                <a:lvl1pPr marL="457200" indent="-4572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accent5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8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4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None/>
                  <a:defRPr sz="20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73050" indent="-273050"/>
                <a:r>
                  <a:rPr lang="en-GB" sz="1800" b="1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5G Infrastructure Association vision paper </a:t>
                </a:r>
                <a:r>
                  <a:rPr lang="en-GB" sz="1800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published at Mobile World Congress 2015 in Barcelona</a:t>
                </a:r>
              </a:p>
              <a:p>
                <a:pPr marL="273050" indent="-273050">
                  <a:spcBef>
                    <a:spcPts val="0"/>
                  </a:spcBef>
                  <a:buNone/>
                </a:pPr>
                <a:r>
                  <a:rPr lang="en-GB" sz="1600" dirty="0">
                    <a:solidFill>
                      <a:srgbClr val="002060"/>
                    </a:solidFill>
                    <a:latin typeface="Arial" pitchFamily="34" charset="0"/>
                    <a:cs typeface="Arial" pitchFamily="34" charset="0"/>
                  </a:rPr>
                  <a:t>	</a:t>
                </a:r>
                <a:r>
                  <a:rPr lang="en-US" sz="1200" dirty="0">
                    <a:hlinkClick r:id="rId2"/>
                  </a:rPr>
                  <a:t>http://5g-ppp.eu/wp-content/uploads/2015/02/5G-Vision-Brochure-v1.pdf</a:t>
                </a:r>
                <a:endParaRPr lang="en-US" sz="1200" dirty="0"/>
              </a:p>
              <a:p>
                <a:pPr marL="266700" indent="-266700">
                  <a:spcBef>
                    <a:spcPts val="600"/>
                  </a:spcBef>
                  <a:spcAft>
                    <a:spcPts val="0"/>
                  </a:spcAft>
                </a:pPr>
                <a:endParaRPr lang="en-GB" sz="1600" dirty="0">
                  <a:solidFill>
                    <a:srgbClr val="00206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20" name="Picture 3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7525078" y="5015644"/>
                <a:ext cx="863346" cy="1209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9" name="Rectangle 28"/>
            <p:cNvSpPr/>
            <p:nvPr/>
          </p:nvSpPr>
          <p:spPr>
            <a:xfrm>
              <a:off x="7523570" y="5013312"/>
              <a:ext cx="864096" cy="1224000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Sous-titre 2"/>
          <p:cNvSpPr txBox="1">
            <a:spLocks/>
          </p:cNvSpPr>
          <p:nvPr/>
        </p:nvSpPr>
        <p:spPr>
          <a:xfrm>
            <a:off x="1127491" y="5589240"/>
            <a:ext cx="7548207" cy="504056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>
              <a:spcBef>
                <a:spcPts val="600"/>
              </a:spcBef>
              <a:spcAft>
                <a:spcPts val="0"/>
              </a:spcAft>
            </a:pPr>
            <a:r>
              <a:rPr lang="en-GB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First set of projects started on July 1, 2015</a:t>
            </a:r>
          </a:p>
        </p:txBody>
      </p:sp>
    </p:spTree>
    <p:extLst>
      <p:ext uri="{BB962C8B-B14F-4D97-AF65-F5344CB8AC3E}">
        <p14:creationId xmlns:p14="http://schemas.microsoft.com/office/powerpoint/2010/main" val="2939161542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2" grpId="0"/>
      <p:bldP spid="24" grpId="0"/>
      <p:bldP spid="3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/>
          </p:nvPr>
        </p:nvGraphicFramePr>
        <p:xfrm>
          <a:off x="264967" y="1028698"/>
          <a:ext cx="8611465" cy="4847366"/>
        </p:xfrm>
        <a:graphic>
          <a:graphicData uri="http://schemas.openxmlformats.org/drawingml/2006/table">
            <a:tbl>
              <a:tblPr firstRow="1" firstCol="1" bandRow="1"/>
              <a:tblGrid>
                <a:gridCol w="1901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099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1452">
                <a:tc rowSpan="7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11.10-13.00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Session 4: 5G network management &amp; software networks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Moderator: </a:t>
                      </a:r>
                      <a:r>
                        <a:rPr lang="en-US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Chris Pearson</a:t>
                      </a: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President of 5G Americas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45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Diego R. Lopez</a:t>
                      </a: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Chair of ETSI NFV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860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Philippe Lucas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Senior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Vice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President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Strategy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Architecture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&amp; Standardisation, Orange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145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Fang Min</a:t>
                      </a: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Director of 5G Research and Collaboration, ZTE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6860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Takashi Shimizu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NTT,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representative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of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Network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Architecture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Committee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in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 Mobile Communications Promotion Forum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145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Michele Zarri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Technical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Director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GSMA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860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Kim </a:t>
                      </a:r>
                      <a:r>
                        <a:rPr lang="de-DE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TaeYeon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Electronics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and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Telecommunications Research Institute, South Korea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1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1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13.00-14.00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Lunch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1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7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7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022" marR="4302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27627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3477125"/>
              </p:ext>
            </p:extLst>
          </p:nvPr>
        </p:nvGraphicFramePr>
        <p:xfrm>
          <a:off x="1187624" y="980728"/>
          <a:ext cx="7694687" cy="4668115"/>
        </p:xfrm>
        <a:graphic>
          <a:graphicData uri="http://schemas.openxmlformats.org/drawingml/2006/table">
            <a:tbl>
              <a:tblPr firstRow="1" firstCol="1" bandRow="1"/>
              <a:tblGrid>
                <a:gridCol w="1554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40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8171">
                <a:tc row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14.00-15.50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Session 5: 5G for verticals in the new economy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Moderator: </a:t>
                      </a:r>
                      <a:r>
                        <a:rPr lang="de-DE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Wang Yingmin</a:t>
                      </a: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Expert of IMT-2020 (5G) Promotion Group; CTO &amp; Chief Scientist, Datang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7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Mikio Iwamura</a:t>
                      </a: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Director, NTT Docomo, NGMN 5G Initiative Workstream Lead “Technology and Architecture”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86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Andreas Müller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Senior Expert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and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Project Manager, Bosch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817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Yang </a:t>
                      </a:r>
                      <a:r>
                        <a:rPr lang="de-DE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Fengyi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Vice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President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China Telecom Technology Innovation Center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86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</a:t>
                      </a:r>
                      <a:r>
                        <a:rPr lang="en-GB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Rao Yallapragada</a:t>
                      </a: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Director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Intel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862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Prof. Park </a:t>
                      </a:r>
                      <a:r>
                        <a:rPr lang="de-DE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YongWan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de-DE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Yeungnam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University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5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862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15.50-16.20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Coffee break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95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987" marR="479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86048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284888"/>
              </p:ext>
            </p:extLst>
          </p:nvPr>
        </p:nvGraphicFramePr>
        <p:xfrm>
          <a:off x="1187624" y="1124744"/>
          <a:ext cx="7528195" cy="4730463"/>
        </p:xfrm>
        <a:graphic>
          <a:graphicData uri="http://schemas.openxmlformats.org/drawingml/2006/table">
            <a:tbl>
              <a:tblPr firstRow="1" firstCol="1" bandRow="1"/>
              <a:tblGrid>
                <a:gridCol w="1582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457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1370">
                <a:tc row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16.20-17.20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Wrap up panel: 5G: roadmap for mobile broadband and beyond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6175" marR="46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Moderator: </a:t>
                      </a: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Bernard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Barani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Acting Head of Unit Network Technologies, European Commission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6175" marR="46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266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Jean-Pierre Bienaimé</a:t>
                      </a:r>
                      <a:r>
                        <a:rPr lang="fr-FR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fr-FR" sz="9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Secretary</a:t>
                      </a:r>
                      <a:r>
                        <a:rPr lang="fr-FR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General, 5G Infrastructure Association 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6175" marR="46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094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fr-FR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Ms. Wang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Zhiqin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Vice Chair of IMT-2020 (5G) Promotion Group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46175" marR="46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137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Takehiro</a:t>
                      </a: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Nakamura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Acting Chairman of Strategy &amp; Planning Committee of 5G Mobile Communications Promotion Forum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6175" marR="46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602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Mr. Chris Pearson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President of 5G Americas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6175" marR="46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602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Prof. Han </a:t>
                      </a:r>
                      <a:r>
                        <a:rPr lang="en-US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Youngnam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5G Forum Executive Committee Chair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6175" marR="46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3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6175" marR="46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6175" marR="46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767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17.20-17.30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Closing remarks 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6175" marR="46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Dr. </a:t>
                      </a:r>
                      <a:r>
                        <a:rPr lang="de-DE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Kohei</a:t>
                      </a:r>
                      <a:r>
                        <a:rPr lang="de-DE" sz="9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i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Satoh</a:t>
                      </a:r>
                      <a:r>
                        <a:rPr lang="de-DE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Secretary General of 5G Mobile Communications Promotion Forum</a:t>
                      </a:r>
                      <a:endParaRPr lang="en-GB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6175" marR="461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4126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1D0F3-AD24-459F-BAF2-BD5CCF83A241}" type="datetime1">
              <a:rPr lang="fr-FR" smtClean="0"/>
              <a:pPr/>
              <a:t>21/10/2016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49DDD-EB7E-43BB-87EF-AF97D554772E}" type="slidenum">
              <a:rPr lang="fr-FR" smtClean="0"/>
              <a:pPr/>
              <a:t>33</a:t>
            </a:fld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1372397" y="2060848"/>
            <a:ext cx="62646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solidFill>
                  <a:srgbClr val="002060"/>
                </a:solidFill>
              </a:rPr>
              <a:t>Thank you for your attention!</a:t>
            </a:r>
          </a:p>
          <a:p>
            <a:pPr algn="ctr"/>
            <a:endParaRPr lang="fr-FR" sz="2000" b="1" dirty="0">
              <a:solidFill>
                <a:srgbClr val="0020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07904" y="188640"/>
            <a:ext cx="34611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3600" b="1" dirty="0">
                <a:solidFill>
                  <a:srgbClr val="00B0F0"/>
                </a:solidFill>
              </a:rPr>
              <a:t>http://5g-ppp.eu</a:t>
            </a:r>
          </a:p>
        </p:txBody>
      </p:sp>
    </p:spTree>
    <p:extLst>
      <p:ext uri="{BB962C8B-B14F-4D97-AF65-F5344CB8AC3E}">
        <p14:creationId xmlns:p14="http://schemas.microsoft.com/office/powerpoint/2010/main" val="1959394548"/>
      </p:ext>
    </p:extLst>
  </p:cSld>
  <p:clrMapOvr>
    <a:masterClrMapping/>
  </p:clrMapOvr>
  <p:transition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1179984" y="6381328"/>
            <a:ext cx="2133600" cy="365125"/>
          </a:xfrm>
        </p:spPr>
        <p:txBody>
          <a:bodyPr/>
          <a:lstStyle/>
          <a:p>
            <a:fld id="{3A2457D5-21A3-4FB2-AB80-9404183B7CCC}" type="datetime1">
              <a:rPr lang="en-GB" smtClean="0"/>
              <a:pPr/>
              <a:t>21/10/2016</a:t>
            </a:fld>
            <a:endParaRPr lang="en-GB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16560" y="6356350"/>
            <a:ext cx="2895600" cy="365125"/>
          </a:xfrm>
        </p:spPr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7" name="Titre 6"/>
          <p:cNvSpPr txBox="1">
            <a:spLocks/>
          </p:cNvSpPr>
          <p:nvPr/>
        </p:nvSpPr>
        <p:spPr>
          <a:xfrm>
            <a:off x="1187624" y="260648"/>
            <a:ext cx="7056784" cy="792088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/>
          <a:lstStyle/>
          <a:p>
            <a:pPr algn="ctr">
              <a:spcBef>
                <a:spcPct val="0"/>
              </a:spcBef>
              <a:defRPr/>
            </a:pPr>
            <a:r>
              <a:rPr lang="en-GB" sz="2600" b="1" dirty="0">
                <a:solidFill>
                  <a:srgbClr val="002060"/>
                </a:solidFill>
              </a:rPr>
              <a:t>Horizon 2020 5G PPP</a:t>
            </a:r>
          </a:p>
          <a:p>
            <a:pPr algn="ctr">
              <a:spcBef>
                <a:spcPct val="0"/>
              </a:spcBef>
              <a:defRPr/>
            </a:pPr>
            <a:r>
              <a:rPr lang="en-GB" sz="2600" b="1" dirty="0">
                <a:solidFill>
                  <a:srgbClr val="002060"/>
                </a:solidFill>
              </a:rPr>
              <a:t>Call 1 selected projects</a:t>
            </a:r>
            <a:endParaRPr lang="en-GB" sz="3200" b="1" dirty="0">
              <a:solidFill>
                <a:srgbClr val="002060"/>
              </a:solidFill>
            </a:endParaRP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458965" y="6580837"/>
            <a:ext cx="3416207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>
                <a:solidFill>
                  <a:srgbClr val="002060"/>
                </a:solidFill>
                <a:latin typeface="+mj-lt"/>
              </a:rPr>
              <a:t>Source: 5G PPP, </a:t>
            </a:r>
            <a:r>
              <a:rPr lang="en-GB" sz="1000" dirty="0">
                <a:solidFill>
                  <a:srgbClr val="002060"/>
                </a:solidFill>
                <a:latin typeface="+mj-lt"/>
                <a:hlinkClick r:id="rId2"/>
              </a:rPr>
              <a:t>https://5g-ppp.eu/5g-ppp-phase-1-projects/</a:t>
            </a:r>
            <a:r>
              <a:rPr lang="en-GB" sz="1000" dirty="0">
                <a:solidFill>
                  <a:srgbClr val="002060"/>
                </a:solidFill>
                <a:latin typeface="+mj-lt"/>
              </a:rPr>
              <a:t>.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9" name="Rectangle 8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0" name="Rectangle 9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1" name="Rectangle 10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2" name="Rectangle 11"/>
          <p:cNvSpPr>
            <a:spLocks noChangeArrowheads="1"/>
          </p:cNvSpPr>
          <p:nvPr/>
        </p:nvSpPr>
        <p:spPr bwMode="auto">
          <a:xfrm>
            <a:off x="5349140" y="4235065"/>
            <a:ext cx="2987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072" name="Group 2071"/>
          <p:cNvGrpSpPr/>
          <p:nvPr/>
        </p:nvGrpSpPr>
        <p:grpSpPr>
          <a:xfrm>
            <a:off x="5447213" y="6021288"/>
            <a:ext cx="1476672" cy="576064"/>
            <a:chOff x="5447213" y="6021288"/>
            <a:chExt cx="1476672" cy="576064"/>
          </a:xfrm>
        </p:grpSpPr>
        <p:sp>
          <p:nvSpPr>
            <p:cNvPr id="20" name="Rounded Rectangle 19"/>
            <p:cNvSpPr/>
            <p:nvPr/>
          </p:nvSpPr>
          <p:spPr>
            <a:xfrm>
              <a:off x="5447213" y="6021288"/>
              <a:ext cx="1476672" cy="576064"/>
            </a:xfrm>
            <a:prstGeom prst="roundRect">
              <a:avLst/>
            </a:prstGeom>
            <a:solidFill>
              <a:srgbClr val="FF99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200" b="1">
                  <a:solidFill>
                    <a:schemeClr val="tx1"/>
                  </a:solidFill>
                </a:rPr>
                <a:t>Euro-5G</a:t>
              </a:r>
            </a:p>
            <a:p>
              <a:pPr algn="ctr"/>
              <a:r>
                <a:rPr lang="en-GB" sz="1000">
                  <a:solidFill>
                    <a:schemeClr val="tx1"/>
                  </a:solidFill>
                </a:rPr>
                <a:t>5G PPP Coordination and Support Action</a:t>
              </a:r>
            </a:p>
          </p:txBody>
        </p:sp>
        <p:pic>
          <p:nvPicPr>
            <p:cNvPr id="2065" name="Picture 17" descr="Euro5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0650" y="6042401"/>
              <a:ext cx="271463" cy="206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3" name="Rectangle 20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4" name="Rectangle 21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5" name="Rectangle 22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6" name="Rectangle 23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8" name="Rectangle 25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9" name="Rectangle 26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27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071" name="Group 2070"/>
          <p:cNvGrpSpPr/>
          <p:nvPr/>
        </p:nvGrpSpPr>
        <p:grpSpPr>
          <a:xfrm>
            <a:off x="2460018" y="1340768"/>
            <a:ext cx="5496974" cy="1584176"/>
            <a:chOff x="2460018" y="1340768"/>
            <a:chExt cx="5496974" cy="1584176"/>
          </a:xfrm>
        </p:grpSpPr>
        <p:grpSp>
          <p:nvGrpSpPr>
            <p:cNvPr id="12" name="Group 11"/>
            <p:cNvGrpSpPr/>
            <p:nvPr/>
          </p:nvGrpSpPr>
          <p:grpSpPr>
            <a:xfrm>
              <a:off x="2460018" y="1340768"/>
              <a:ext cx="5496974" cy="1584176"/>
              <a:chOff x="2460018" y="1340768"/>
              <a:chExt cx="5496974" cy="1584176"/>
            </a:xfrm>
          </p:grpSpPr>
          <p:sp>
            <p:nvSpPr>
              <p:cNvPr id="34" name="Rounded Rectangle 33"/>
              <p:cNvSpPr/>
              <p:nvPr/>
            </p:nvSpPr>
            <p:spPr>
              <a:xfrm>
                <a:off x="4572000" y="1856699"/>
                <a:ext cx="2232248" cy="720080"/>
              </a:xfrm>
              <a:prstGeom prst="roundRect">
                <a:avLst/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CHARISMA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Converged Heterogeneous Advanced 5G Cloud-RAN Architecture for Intelligent and Secure Media Access</a:t>
                </a:r>
              </a:p>
            </p:txBody>
          </p:sp>
          <p:sp>
            <p:nvSpPr>
              <p:cNvPr id="37" name="Rounded Rectangle 36"/>
              <p:cNvSpPr/>
              <p:nvPr/>
            </p:nvSpPr>
            <p:spPr>
              <a:xfrm>
                <a:off x="2460018" y="1340768"/>
                <a:ext cx="1944216" cy="504056"/>
              </a:xfrm>
              <a:prstGeom prst="roundRect">
                <a:avLst/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5G Ensure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Security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 (Will be added later)</a:t>
                </a:r>
              </a:p>
            </p:txBody>
          </p:sp>
          <p:sp>
            <p:nvSpPr>
              <p:cNvPr id="45" name="Rounded Rectangle 44"/>
              <p:cNvSpPr/>
              <p:nvPr/>
            </p:nvSpPr>
            <p:spPr>
              <a:xfrm>
                <a:off x="6982554" y="2708920"/>
                <a:ext cx="288032" cy="144016"/>
              </a:xfrm>
              <a:prstGeom prst="roundRect">
                <a:avLst/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7270586" y="2647945"/>
                <a:ext cx="68640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/>
                  <a:t>Security</a:t>
                </a:r>
              </a:p>
            </p:txBody>
          </p:sp>
        </p:grpSp>
        <p:pic>
          <p:nvPicPr>
            <p:cNvPr id="2077" name="Picture 29" descr="5g-Ensure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0437" y="1372685"/>
              <a:ext cx="571500" cy="129540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79" name="Picture 31" descr="CHARISMA-logo_2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3748" y="1895268"/>
              <a:ext cx="500062" cy="1666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1" name="Rectangle 32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2" name="Rectangle 33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3" name="Rectangle 34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" name="Rectangle 35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9" name="Rectangle 36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0" name="Rectangle 37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2" name="Rectangle 38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3" name="Rectangle 39"/>
          <p:cNvSpPr>
            <a:spLocks noChangeArrowheads="1"/>
          </p:cNvSpPr>
          <p:nvPr/>
        </p:nvSpPr>
        <p:spPr bwMode="auto">
          <a:xfrm>
            <a:off x="5555757" y="4466588"/>
            <a:ext cx="64176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070" name="Group 2069"/>
          <p:cNvGrpSpPr/>
          <p:nvPr/>
        </p:nvGrpSpPr>
        <p:grpSpPr>
          <a:xfrm>
            <a:off x="107504" y="1856699"/>
            <a:ext cx="8653875" cy="1500293"/>
            <a:chOff x="107504" y="1856699"/>
            <a:chExt cx="8653875" cy="1500293"/>
          </a:xfrm>
        </p:grpSpPr>
        <p:grpSp>
          <p:nvGrpSpPr>
            <p:cNvPr id="10" name="Group 9"/>
            <p:cNvGrpSpPr/>
            <p:nvPr/>
          </p:nvGrpSpPr>
          <p:grpSpPr>
            <a:xfrm>
              <a:off x="107504" y="1856699"/>
              <a:ext cx="8653875" cy="1500293"/>
              <a:chOff x="107504" y="1856699"/>
              <a:chExt cx="8653875" cy="1500293"/>
            </a:xfrm>
          </p:grpSpPr>
          <p:sp>
            <p:nvSpPr>
              <p:cNvPr id="23" name="Rounded Rectangle 22"/>
              <p:cNvSpPr/>
              <p:nvPr/>
            </p:nvSpPr>
            <p:spPr>
              <a:xfrm>
                <a:off x="2051720" y="2708920"/>
                <a:ext cx="1152128" cy="648072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bg1"/>
                    </a:solidFill>
                  </a:rPr>
                  <a:t>5GEx</a:t>
                </a:r>
              </a:p>
              <a:p>
                <a:pPr algn="ctr"/>
                <a:r>
                  <a:rPr lang="en-GB" sz="1000" dirty="0">
                    <a:solidFill>
                      <a:schemeClr val="bg1"/>
                    </a:solidFill>
                  </a:rPr>
                  <a:t>5G Exchange</a:t>
                </a:r>
              </a:p>
            </p:txBody>
          </p:sp>
          <p:sp>
            <p:nvSpPr>
              <p:cNvPr id="33" name="Rounded Rectangle 32"/>
              <p:cNvSpPr/>
              <p:nvPr/>
            </p:nvSpPr>
            <p:spPr>
              <a:xfrm>
                <a:off x="107504" y="1856699"/>
                <a:ext cx="2232248" cy="720079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>
                    <a:solidFill>
                      <a:schemeClr val="bg1"/>
                    </a:solidFill>
                  </a:rPr>
                  <a:t>CogNet</a:t>
                </a:r>
              </a:p>
              <a:p>
                <a:pPr algn="ctr"/>
                <a:r>
                  <a:rPr lang="en-GB" sz="1000">
                    <a:solidFill>
                      <a:schemeClr val="bg1"/>
                    </a:solidFill>
                  </a:rPr>
                  <a:t>Building an Intelligent System of Insights and Action for 5G Network Management</a:t>
                </a:r>
              </a:p>
            </p:txBody>
          </p:sp>
          <p:sp>
            <p:nvSpPr>
              <p:cNvPr id="27" name="Rounded Rectangle 26"/>
              <p:cNvSpPr/>
              <p:nvPr/>
            </p:nvSpPr>
            <p:spPr>
              <a:xfrm>
                <a:off x="2267744" y="1856699"/>
                <a:ext cx="2304256" cy="720080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>
                    <a:solidFill>
                      <a:schemeClr val="bg1"/>
                    </a:solidFill>
                  </a:rPr>
                  <a:t>SELFNET</a:t>
                </a:r>
              </a:p>
              <a:p>
                <a:pPr algn="ctr"/>
                <a:r>
                  <a:rPr lang="en-GB" sz="1000">
                    <a:solidFill>
                      <a:schemeClr val="bg1"/>
                    </a:solidFill>
                  </a:rPr>
                  <a:t>Framework for SELF-organized network management in virtualized and software defined NETworks</a:t>
                </a:r>
              </a:p>
            </p:txBody>
          </p:sp>
          <p:sp>
            <p:nvSpPr>
              <p:cNvPr id="44" name="Rounded Rectangle 43"/>
              <p:cNvSpPr/>
              <p:nvPr/>
            </p:nvSpPr>
            <p:spPr>
              <a:xfrm>
                <a:off x="6982554" y="2144286"/>
                <a:ext cx="288032" cy="144016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7270586" y="2071881"/>
                <a:ext cx="149079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/>
                  <a:t>Network automation</a:t>
                </a:r>
              </a:p>
            </p:txBody>
          </p:sp>
        </p:grpSp>
        <p:pic>
          <p:nvPicPr>
            <p:cNvPr id="2091" name="Picture 43" descr="Selfnet_logo_big_720">
              <a:hlinkClick r:id="rId9"/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9228" y="1910829"/>
              <a:ext cx="500062" cy="150019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93" name="Picture 45" descr="Cognet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527" y="1897399"/>
              <a:ext cx="549783" cy="1634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97" name="Picture 49" descr="logo2-blue-orange">
              <a:hlinkClick r:id="rId13"/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2071" y="2720271"/>
              <a:ext cx="414338" cy="1408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54" name="Rectangle 54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5" name="Rectangle 55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6" name="Rectangle 56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57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8" name="Rectangle 58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9" name="Rectangle 59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60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2" name="Rectangle 61"/>
          <p:cNvSpPr>
            <a:spLocks noChangeArrowheads="1"/>
          </p:cNvSpPr>
          <p:nvPr/>
        </p:nvSpPr>
        <p:spPr bwMode="auto">
          <a:xfrm>
            <a:off x="0" y="0"/>
            <a:ext cx="14922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152352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066" name="Group 2065"/>
          <p:cNvGrpSpPr/>
          <p:nvPr/>
        </p:nvGrpSpPr>
        <p:grpSpPr>
          <a:xfrm>
            <a:off x="4969181" y="1495817"/>
            <a:ext cx="3748532" cy="4453463"/>
            <a:chOff x="4969181" y="1495817"/>
            <a:chExt cx="3748532" cy="4453463"/>
          </a:xfrm>
        </p:grpSpPr>
        <p:grpSp>
          <p:nvGrpSpPr>
            <p:cNvPr id="8" name="Group 7"/>
            <p:cNvGrpSpPr/>
            <p:nvPr/>
          </p:nvGrpSpPr>
          <p:grpSpPr>
            <a:xfrm>
              <a:off x="4969181" y="1495817"/>
              <a:ext cx="3748532" cy="4453463"/>
              <a:chOff x="4969181" y="1495817"/>
              <a:chExt cx="3748532" cy="4453463"/>
            </a:xfrm>
          </p:grpSpPr>
          <p:sp>
            <p:nvSpPr>
              <p:cNvPr id="36" name="Rounded Rectangle 35"/>
              <p:cNvSpPr/>
              <p:nvPr/>
            </p:nvSpPr>
            <p:spPr>
              <a:xfrm>
                <a:off x="4980298" y="4797910"/>
                <a:ext cx="2736304" cy="648072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5G-Xhaul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Dynamically Reconfigurable Optical-Wireless Backhaul/</a:t>
                </a:r>
                <a:r>
                  <a:rPr lang="en-GB" sz="1000" dirty="0" err="1">
                    <a:solidFill>
                      <a:schemeClr val="tx1"/>
                    </a:solidFill>
                  </a:rPr>
                  <a:t>Fronthaul</a:t>
                </a:r>
                <a:r>
                  <a:rPr lang="en-GB" sz="1000" dirty="0">
                    <a:solidFill>
                      <a:schemeClr val="tx1"/>
                    </a:solidFill>
                  </a:rPr>
                  <a:t> with Cognitive Control Plane for Small Cells and Cloud-RANs</a:t>
                </a:r>
              </a:p>
            </p:txBody>
          </p:sp>
          <p:sp>
            <p:nvSpPr>
              <p:cNvPr id="35" name="Rounded Rectangle 34"/>
              <p:cNvSpPr/>
              <p:nvPr/>
            </p:nvSpPr>
            <p:spPr>
              <a:xfrm>
                <a:off x="4969181" y="5445224"/>
                <a:ext cx="2736304" cy="504056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5G-Crosshaul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The 5G Integrated </a:t>
                </a:r>
                <a:r>
                  <a:rPr lang="en-GB" sz="1000" dirty="0" err="1">
                    <a:solidFill>
                      <a:schemeClr val="tx1"/>
                    </a:solidFill>
                  </a:rPr>
                  <a:t>fronthaul</a:t>
                </a:r>
                <a:r>
                  <a:rPr lang="en-GB" sz="1000" dirty="0">
                    <a:solidFill>
                      <a:schemeClr val="tx1"/>
                    </a:solidFill>
                  </a:rPr>
                  <a:t>/backhaul</a:t>
                </a:r>
              </a:p>
            </p:txBody>
          </p:sp>
          <p:sp>
            <p:nvSpPr>
              <p:cNvPr id="38" name="Rounded Rectangle 37"/>
              <p:cNvSpPr/>
              <p:nvPr/>
            </p:nvSpPr>
            <p:spPr>
              <a:xfrm>
                <a:off x="6982554" y="1569800"/>
                <a:ext cx="288032" cy="144016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7270586" y="1495817"/>
                <a:ext cx="144712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 err="1"/>
                  <a:t>Fronthaul</a:t>
                </a:r>
                <a:r>
                  <a:rPr lang="en-GB" sz="1200" dirty="0"/>
                  <a:t>/Backhaul</a:t>
                </a:r>
              </a:p>
            </p:txBody>
          </p:sp>
        </p:grpSp>
        <p:pic>
          <p:nvPicPr>
            <p:cNvPr id="2067" name="Picture 19" descr="5G-XHaul - Logo">
              <a:hlinkClick r:id="rId15"/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17241" y="4847131"/>
              <a:ext cx="442913" cy="153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5" name="Picture 67" descr="5G-X-Crosshaul-logo">
              <a:hlinkClick r:id="rId17"/>
            </p:cNvPr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056" y="5487756"/>
              <a:ext cx="628650" cy="159258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2073" name="Group 2072"/>
          <p:cNvGrpSpPr/>
          <p:nvPr/>
        </p:nvGrpSpPr>
        <p:grpSpPr>
          <a:xfrm>
            <a:off x="827584" y="2304405"/>
            <a:ext cx="7925561" cy="2492747"/>
            <a:chOff x="827584" y="2304405"/>
            <a:chExt cx="7925561" cy="2492747"/>
          </a:xfrm>
        </p:grpSpPr>
        <p:grpSp>
          <p:nvGrpSpPr>
            <p:cNvPr id="11" name="Group 10"/>
            <p:cNvGrpSpPr/>
            <p:nvPr/>
          </p:nvGrpSpPr>
          <p:grpSpPr>
            <a:xfrm>
              <a:off x="827584" y="2304405"/>
              <a:ext cx="7925561" cy="2492747"/>
              <a:chOff x="827584" y="2304405"/>
              <a:chExt cx="7925561" cy="2492747"/>
            </a:xfrm>
          </p:grpSpPr>
          <p:sp>
            <p:nvSpPr>
              <p:cNvPr id="21" name="Rounded Rectangle 20"/>
              <p:cNvSpPr/>
              <p:nvPr/>
            </p:nvSpPr>
            <p:spPr>
              <a:xfrm>
                <a:off x="3203848" y="2720794"/>
                <a:ext cx="2088232" cy="636198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err="1">
                    <a:solidFill>
                      <a:schemeClr val="tx1"/>
                    </a:solidFill>
                  </a:rPr>
                  <a:t>VirtuWind</a:t>
                </a:r>
                <a:endParaRPr lang="en-GB" sz="1200" b="1" dirty="0">
                  <a:solidFill>
                    <a:schemeClr val="tx1"/>
                  </a:solidFill>
                </a:endParaRP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Virtual and programmable industrial network prototype deployed in operational Wind park</a:t>
                </a:r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>
                <a:off x="5185205" y="2780928"/>
                <a:ext cx="1763817" cy="817354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SONATA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Service Programming and Orchestration for Virtualized Software Networks</a:t>
                </a:r>
              </a:p>
            </p:txBody>
          </p:sp>
          <p:sp>
            <p:nvSpPr>
              <p:cNvPr id="24" name="Rounded Rectangle 23"/>
              <p:cNvSpPr/>
              <p:nvPr/>
            </p:nvSpPr>
            <p:spPr>
              <a:xfrm>
                <a:off x="827584" y="2708920"/>
                <a:ext cx="1296144" cy="936104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100"/>
                  </a:lnSpc>
                </a:pPr>
                <a:endParaRPr lang="en-GB" sz="1200" b="1" dirty="0">
                  <a:solidFill>
                    <a:schemeClr val="tx1"/>
                  </a:solidFill>
                </a:endParaRPr>
              </a:p>
              <a:p>
                <a:pPr algn="ctr">
                  <a:lnSpc>
                    <a:spcPts val="1100"/>
                  </a:lnSpc>
                </a:pPr>
                <a:r>
                  <a:rPr lang="en-GB" sz="1200" b="1" dirty="0">
                    <a:solidFill>
                      <a:schemeClr val="tx1"/>
                    </a:solidFill>
                  </a:rPr>
                  <a:t>SUPERFLUIDITY</a:t>
                </a:r>
              </a:p>
              <a:p>
                <a:pPr algn="ctr">
                  <a:lnSpc>
                    <a:spcPts val="1100"/>
                  </a:lnSpc>
                </a:pPr>
                <a:r>
                  <a:rPr lang="en-GB" sz="1000" dirty="0" err="1">
                    <a:solidFill>
                      <a:schemeClr val="tx1"/>
                    </a:solidFill>
                  </a:rPr>
                  <a:t>Superfluidity</a:t>
                </a:r>
                <a:r>
                  <a:rPr lang="en-GB" sz="1000" dirty="0">
                    <a:solidFill>
                      <a:schemeClr val="tx1"/>
                    </a:solidFill>
                  </a:rPr>
                  <a:t>: a super-fluid, cloud-native, converged edge system</a:t>
                </a:r>
              </a:p>
            </p:txBody>
          </p:sp>
          <p:sp>
            <p:nvSpPr>
              <p:cNvPr id="26" name="Rounded Rectangle 25"/>
              <p:cNvSpPr/>
              <p:nvPr/>
            </p:nvSpPr>
            <p:spPr>
              <a:xfrm>
                <a:off x="5520737" y="4293096"/>
                <a:ext cx="1944216" cy="504056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SESAME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Small </a:t>
                </a:r>
                <a:r>
                  <a:rPr lang="en-GB" sz="1000" dirty="0" err="1">
                    <a:solidFill>
                      <a:schemeClr val="tx1"/>
                    </a:solidFill>
                  </a:rPr>
                  <a:t>cEllS</a:t>
                </a:r>
                <a:r>
                  <a:rPr lang="en-GB" sz="1000" dirty="0">
                    <a:solidFill>
                      <a:schemeClr val="tx1"/>
                    </a:solidFill>
                  </a:rPr>
                  <a:t> </a:t>
                </a:r>
                <a:r>
                  <a:rPr lang="en-GB" sz="1000" dirty="0" err="1">
                    <a:solidFill>
                      <a:schemeClr val="tx1"/>
                    </a:solidFill>
                  </a:rPr>
                  <a:t>coordinAtion</a:t>
                </a:r>
                <a:r>
                  <a:rPr lang="en-GB" sz="1000" dirty="0">
                    <a:solidFill>
                      <a:schemeClr val="tx1"/>
                    </a:solidFill>
                  </a:rPr>
                  <a:t> for Multi-tenancy and Edge services</a:t>
                </a:r>
              </a:p>
            </p:txBody>
          </p:sp>
          <p:sp>
            <p:nvSpPr>
              <p:cNvPr id="43" name="Rounded Rectangle 42"/>
              <p:cNvSpPr/>
              <p:nvPr/>
            </p:nvSpPr>
            <p:spPr>
              <a:xfrm>
                <a:off x="6982554" y="2410703"/>
                <a:ext cx="288032" cy="144016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TextBox 2"/>
              <p:cNvSpPr txBox="1"/>
              <p:nvPr/>
            </p:nvSpPr>
            <p:spPr>
              <a:xfrm>
                <a:off x="7284153" y="2304405"/>
                <a:ext cx="1468992" cy="37446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ts val="1100"/>
                  </a:lnSpc>
                </a:pPr>
                <a:r>
                  <a:rPr lang="en-GB" sz="1200" dirty="0"/>
                  <a:t>SDN, NFV, Cloud and</a:t>
                </a:r>
              </a:p>
              <a:p>
                <a:pPr>
                  <a:lnSpc>
                    <a:spcPts val="1100"/>
                  </a:lnSpc>
                </a:pPr>
                <a:r>
                  <a:rPr lang="en-GB" sz="1200" dirty="0"/>
                  <a:t>Virtualisation</a:t>
                </a:r>
              </a:p>
            </p:txBody>
          </p:sp>
        </p:grpSp>
        <p:pic>
          <p:nvPicPr>
            <p:cNvPr id="2089" name="Picture 41" descr="SESAME LOGO">
              <a:hlinkClick r:id="rId19"/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4345" y="4338004"/>
              <a:ext cx="614363" cy="118784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95" name="Picture 47" descr="virtuwind-large">
              <a:hlinkClick r:id="rId21"/>
            </p:cNvPr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5856" y="2740819"/>
              <a:ext cx="485775" cy="191072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111" name="Picture 63" descr="SONATA new">
              <a:hlinkClick r:id="rId23"/>
            </p:cNvPr>
            <p:cNvPicPr>
              <a:picLocks noChangeAspect="1" noChangeArrowheads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9288" y="2831192"/>
              <a:ext cx="528638" cy="144494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113" name="Picture 65" descr="Superfluidity logo">
              <a:hlinkClick r:id="rId25"/>
            </p:cNvPr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2172" y="2742643"/>
              <a:ext cx="528638" cy="123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64" name="Group 2063"/>
          <p:cNvGrpSpPr/>
          <p:nvPr/>
        </p:nvGrpSpPr>
        <p:grpSpPr>
          <a:xfrm>
            <a:off x="765358" y="1196752"/>
            <a:ext cx="7979678" cy="5040560"/>
            <a:chOff x="765358" y="1196752"/>
            <a:chExt cx="7979678" cy="5040560"/>
          </a:xfrm>
        </p:grpSpPr>
        <p:grpSp>
          <p:nvGrpSpPr>
            <p:cNvPr id="2" name="Group 1"/>
            <p:cNvGrpSpPr/>
            <p:nvPr/>
          </p:nvGrpSpPr>
          <p:grpSpPr>
            <a:xfrm>
              <a:off x="765358" y="1196752"/>
              <a:ext cx="7979678" cy="5040560"/>
              <a:chOff x="1906946" y="1196752"/>
              <a:chExt cx="7979678" cy="5040560"/>
            </a:xfrm>
          </p:grpSpPr>
          <p:sp>
            <p:nvSpPr>
              <p:cNvPr id="18" name="Rounded Rectangle 17"/>
              <p:cNvSpPr/>
              <p:nvPr/>
            </p:nvSpPr>
            <p:spPr>
              <a:xfrm>
                <a:off x="6444208" y="3644266"/>
                <a:ext cx="2016224" cy="648072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>
                    <a:solidFill>
                      <a:schemeClr val="tx1"/>
                    </a:solidFill>
                  </a:rPr>
                  <a:t>5G-Norma</a:t>
                </a:r>
              </a:p>
              <a:p>
                <a:pPr algn="ctr"/>
                <a:r>
                  <a:rPr lang="en-GB" sz="1100">
                    <a:solidFill>
                      <a:schemeClr val="tx1"/>
                    </a:solidFill>
                  </a:rPr>
                  <a:t>5G NOvel Radio Multiservice adaptive network Architecture</a:t>
                </a:r>
              </a:p>
            </p:txBody>
          </p:sp>
          <p:sp>
            <p:nvSpPr>
              <p:cNvPr id="29" name="Rounded Rectangle 28"/>
              <p:cNvSpPr/>
              <p:nvPr/>
            </p:nvSpPr>
            <p:spPr>
              <a:xfrm>
                <a:off x="1906946" y="4005064"/>
                <a:ext cx="2232248" cy="648072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METIS-II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Mobile and wireless communications Enablers for Twenty-twenty (2020) Information Society-II</a:t>
                </a:r>
              </a:p>
            </p:txBody>
          </p:sp>
          <p:sp>
            <p:nvSpPr>
              <p:cNvPr id="32" name="Rounded Rectangle 31"/>
              <p:cNvSpPr/>
              <p:nvPr/>
            </p:nvSpPr>
            <p:spPr>
              <a:xfrm>
                <a:off x="4079818" y="3645024"/>
                <a:ext cx="2364389" cy="648072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COHERENT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Coordinated control and spectrum management for 5G heterogeneous radio access networks</a:t>
                </a:r>
              </a:p>
            </p:txBody>
          </p:sp>
          <p:sp>
            <p:nvSpPr>
              <p:cNvPr id="25" name="Rounded Rectangle 24"/>
              <p:cNvSpPr/>
              <p:nvPr/>
            </p:nvSpPr>
            <p:spPr>
              <a:xfrm>
                <a:off x="4067945" y="4293096"/>
                <a:ext cx="2376263" cy="576064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SPEED-5G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quality of Service Provision and capacity Expansion through Extended-DSA for 5G</a:t>
                </a:r>
              </a:p>
            </p:txBody>
          </p:sp>
          <p:sp>
            <p:nvSpPr>
              <p:cNvPr id="28" name="Rounded Rectangle 27"/>
              <p:cNvSpPr/>
              <p:nvPr/>
            </p:nvSpPr>
            <p:spPr>
              <a:xfrm>
                <a:off x="1918063" y="5733256"/>
                <a:ext cx="3096344" cy="504056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 err="1">
                    <a:solidFill>
                      <a:schemeClr val="tx1"/>
                    </a:solidFill>
                  </a:rPr>
                  <a:t>mmMAGIC</a:t>
                </a:r>
                <a:endParaRPr lang="en-GB" sz="1200" b="1" dirty="0">
                  <a:solidFill>
                    <a:schemeClr val="tx1"/>
                  </a:solidFill>
                </a:endParaRP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Millimetre-Wave Based Mobile Radio Access Network for Fifth Generation Integrated Communications</a:t>
                </a:r>
              </a:p>
            </p:txBody>
          </p:sp>
          <p:sp>
            <p:nvSpPr>
              <p:cNvPr id="39" name="Rounded Rectangle 38"/>
              <p:cNvSpPr/>
              <p:nvPr/>
            </p:nvSpPr>
            <p:spPr>
              <a:xfrm>
                <a:off x="8124142" y="1279119"/>
                <a:ext cx="288032" cy="144016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8404039" y="1196752"/>
                <a:ext cx="148258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/>
                  <a:t>Radio-related cluster</a:t>
                </a:r>
              </a:p>
            </p:txBody>
          </p:sp>
          <p:sp>
            <p:nvSpPr>
              <p:cNvPr id="31" name="Rounded Rectangle 30"/>
              <p:cNvSpPr/>
              <p:nvPr/>
            </p:nvSpPr>
            <p:spPr>
              <a:xfrm>
                <a:off x="1918062" y="4869160"/>
                <a:ext cx="3085985" cy="648072"/>
              </a:xfrm>
              <a:prstGeom prst="roundRect">
                <a:avLst/>
              </a:prstGeom>
              <a:solidFill>
                <a:srgbClr val="00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FANTASTIC-5G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Flexible Air </a:t>
                </a:r>
                <a:r>
                  <a:rPr lang="en-GB" sz="1000" dirty="0" err="1">
                    <a:solidFill>
                      <a:schemeClr val="tx1"/>
                    </a:solidFill>
                  </a:rPr>
                  <a:t>iNTerfAce</a:t>
                </a:r>
                <a:r>
                  <a:rPr lang="en-GB" sz="1000" dirty="0">
                    <a:solidFill>
                      <a:schemeClr val="tx1"/>
                    </a:solidFill>
                  </a:rPr>
                  <a:t> for Scalable service delivery </a:t>
                </a:r>
                <a:r>
                  <a:rPr lang="en-GB" sz="1000" dirty="0" err="1">
                    <a:solidFill>
                      <a:schemeClr val="tx1"/>
                    </a:solidFill>
                  </a:rPr>
                  <a:t>wiThin</a:t>
                </a:r>
                <a:r>
                  <a:rPr lang="en-GB" sz="1000" dirty="0">
                    <a:solidFill>
                      <a:schemeClr val="tx1"/>
                    </a:solidFill>
                  </a:rPr>
                  <a:t> </a:t>
                </a:r>
                <a:r>
                  <a:rPr lang="en-GB" sz="1000" dirty="0" err="1">
                    <a:solidFill>
                      <a:schemeClr val="tx1"/>
                    </a:solidFill>
                  </a:rPr>
                  <a:t>wIreless</a:t>
                </a:r>
                <a:r>
                  <a:rPr lang="en-GB" sz="1000" dirty="0">
                    <a:solidFill>
                      <a:schemeClr val="tx1"/>
                    </a:solidFill>
                  </a:rPr>
                  <a:t> Communication networks of the 5th Generation</a:t>
                </a:r>
              </a:p>
            </p:txBody>
          </p:sp>
        </p:grpSp>
        <p:pic>
          <p:nvPicPr>
            <p:cNvPr id="2061" name="Picture 13" descr="norma_ok_1">
              <a:hlinkClick r:id="rId27"/>
            </p:cNvPr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7719" y="3687403"/>
              <a:ext cx="286036" cy="22882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63" name="Picture 15" descr="MEETIS-II-retouche">
              <a:hlinkClick r:id="rId29"/>
            </p:cNvPr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628" y="4027828"/>
              <a:ext cx="228600" cy="193548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2099" name="Picture 51" descr="FINAL">
              <a:hlinkClick r:id="rId31"/>
            </p:cNvPr>
            <p:cNvPicPr>
              <a:picLocks noChangeAspect="1" noChangeArrowheads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8850" y="4901060"/>
              <a:ext cx="500062" cy="1733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01" name="Picture 53" descr="Coherent_logo_v2">
              <a:hlinkClick r:id="rId33"/>
            </p:cNvPr>
            <p:cNvPicPr>
              <a:picLocks noChangeAspect="1" noChangeArrowheads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1954" y="3679987"/>
              <a:ext cx="414338" cy="1491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7" name="Picture 69" descr="mmMAGIC">
              <a:hlinkClick r:id="rId35"/>
            </p:cNvPr>
            <p:cNvPicPr>
              <a:picLocks noChangeAspect="1" noChangeArrowheads="1"/>
            </p:cNvPicPr>
            <p:nvPr/>
          </p:nvPicPr>
          <p:blipFill>
            <a:blip r:embed="rId3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745" y="5775788"/>
              <a:ext cx="757238" cy="1211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19" name="Picture 71" descr="spped5g-long-470x110px">
              <a:hlinkClick r:id="rId37"/>
            </p:cNvPr>
            <p:cNvPicPr>
              <a:picLocks noChangeAspect="1" noChangeArrowheads="1"/>
            </p:cNvPicPr>
            <p:nvPr/>
          </p:nvPicPr>
          <p:blipFill>
            <a:blip r:embed="rId3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0205" y="4343838"/>
              <a:ext cx="685800" cy="160020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2068" name="Group 2067"/>
          <p:cNvGrpSpPr/>
          <p:nvPr/>
        </p:nvGrpSpPr>
        <p:grpSpPr>
          <a:xfrm>
            <a:off x="3696029" y="1783849"/>
            <a:ext cx="5406149" cy="4441588"/>
            <a:chOff x="3696029" y="1783849"/>
            <a:chExt cx="5406149" cy="4441588"/>
          </a:xfrm>
        </p:grpSpPr>
        <p:grpSp>
          <p:nvGrpSpPr>
            <p:cNvPr id="9" name="Group 8"/>
            <p:cNvGrpSpPr/>
            <p:nvPr/>
          </p:nvGrpSpPr>
          <p:grpSpPr>
            <a:xfrm>
              <a:off x="3696029" y="1783849"/>
              <a:ext cx="5406149" cy="4441588"/>
              <a:chOff x="3696029" y="1783849"/>
              <a:chExt cx="5406149" cy="4441588"/>
            </a:xfrm>
          </p:grpSpPr>
          <p:sp>
            <p:nvSpPr>
              <p:cNvPr id="30" name="Rounded Rectangle 29"/>
              <p:cNvSpPr/>
              <p:nvPr/>
            </p:nvSpPr>
            <p:spPr>
              <a:xfrm>
                <a:off x="3696029" y="5073309"/>
                <a:ext cx="1283512" cy="1152128"/>
              </a:xfrm>
              <a:prstGeom prst="round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GB" sz="1200" b="1" dirty="0">
                    <a:solidFill>
                      <a:schemeClr val="tx1"/>
                    </a:solidFill>
                  </a:rPr>
                  <a:t>Flex5Gware</a:t>
                </a:r>
              </a:p>
              <a:p>
                <a:pPr algn="ctr"/>
                <a:r>
                  <a:rPr lang="en-GB" sz="1000" dirty="0">
                    <a:solidFill>
                      <a:schemeClr val="tx1"/>
                    </a:solidFill>
                  </a:rPr>
                  <a:t>Flexible and efficient hardware/software platforms for 5G network elements and devices</a:t>
                </a:r>
              </a:p>
            </p:txBody>
          </p:sp>
          <p:sp>
            <p:nvSpPr>
              <p:cNvPr id="42" name="Rounded Rectangle 41"/>
              <p:cNvSpPr/>
              <p:nvPr/>
            </p:nvSpPr>
            <p:spPr>
              <a:xfrm>
                <a:off x="6982554" y="1856254"/>
                <a:ext cx="288032" cy="144016"/>
              </a:xfrm>
              <a:prstGeom prst="roundRect">
                <a:avLst/>
              </a:prstGeom>
              <a:solidFill>
                <a:srgbClr val="FFFF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200" b="1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7270586" y="1783849"/>
                <a:ext cx="183159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1200" dirty="0"/>
                  <a:t>Hardware implementation</a:t>
                </a:r>
              </a:p>
            </p:txBody>
          </p:sp>
        </p:grpSp>
        <p:pic>
          <p:nvPicPr>
            <p:cNvPr id="2051" name="Picture 3" descr="Flex5Gware_logo">
              <a:hlinkClick r:id="rId39"/>
            </p:cNvPr>
            <p:cNvPicPr>
              <a:picLocks noChangeAspect="1" noChangeArrowheads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9801" y="5247571"/>
              <a:ext cx="286036" cy="2420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057833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 txBox="1">
            <a:spLocks/>
          </p:cNvSpPr>
          <p:nvPr/>
        </p:nvSpPr>
        <p:spPr bwMode="auto">
          <a:xfrm>
            <a:off x="1187624" y="260648"/>
            <a:ext cx="7056000" cy="576064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0" cap="none" spc="0" normalizeH="0" baseline="0" noProof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itchFamily="34" charset="0"/>
                <a:ea typeface="ヒラギノ角ゴ Pro W3" charset="0"/>
                <a:cs typeface="Arial" pitchFamily="34" charset="0"/>
              </a:rPr>
              <a:t>Key challenges</a:t>
            </a:r>
          </a:p>
        </p:txBody>
      </p:sp>
      <p:sp>
        <p:nvSpPr>
          <p:cNvPr id="7" name="Espace réservé du numéro de diapositive 4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3BAD7C-254B-4E94-9BA8-FDC282365B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" name="Sous-titre 2"/>
          <p:cNvSpPr txBox="1">
            <a:spLocks/>
          </p:cNvSpPr>
          <p:nvPr/>
        </p:nvSpPr>
        <p:spPr>
          <a:xfrm>
            <a:off x="1115224" y="1036221"/>
            <a:ext cx="7777256" cy="4841052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5G PPP Program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will deliver solutions, architectures, technologies and standards for the ubiquitous 5G communication infrastructures of the next decade</a:t>
            </a:r>
          </a:p>
          <a:p>
            <a:pPr marL="266700" marR="0" lvl="0" indent="-2667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Program Ambitions: Key Challenges / High level KPIs </a:t>
            </a:r>
          </a:p>
          <a:p>
            <a:pPr marL="723900" marR="0" lvl="2" indent="-2667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Providing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1000 times higher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wireless area capacity and more varied service capabilities compared to 2010</a:t>
            </a:r>
          </a:p>
          <a:p>
            <a:pPr marL="723900" marR="0" lvl="2" indent="-2667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Saving up to 90% of energy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per service provided. The main focus will be in mobile communication networks where the dominating energy consumption comes from the radio access network</a:t>
            </a:r>
          </a:p>
          <a:p>
            <a:pPr marL="723900" marR="0" lvl="2" indent="-2667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Reducing the average service </a:t>
            </a:r>
            <a:r>
              <a:rPr lang="en-GB" sz="18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deployment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time cycle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from 90 hours to 90 minutes</a:t>
            </a:r>
          </a:p>
          <a:p>
            <a:pPr marL="723900" marR="0" lvl="2" indent="-2667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Creating a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secure, reliable and dependable Internet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with a “zero perceived” downtime for services provision</a:t>
            </a:r>
          </a:p>
          <a:p>
            <a:pPr marL="723900" marR="0" lvl="2" indent="-2667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Facilitating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very dense deployments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of wireless communication links to connect over 7 trillion wireless devices serving over 7 billion people</a:t>
            </a:r>
          </a:p>
          <a:p>
            <a:pPr marL="723900" marR="0" lvl="2" indent="-2667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Enabling advanced User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controlled privacy</a:t>
            </a:r>
          </a:p>
          <a:p>
            <a:pPr marL="266700" marR="0" lvl="1" indent="-26670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9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1458965" y="6580837"/>
            <a:ext cx="2127392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</a:rPr>
              <a:t>Source: 5G Infrastructure Association.</a:t>
            </a:r>
          </a:p>
        </p:txBody>
      </p:sp>
      <p:sp>
        <p:nvSpPr>
          <p:cNvPr id="2" name="Rectangle 1"/>
          <p:cNvSpPr/>
          <p:nvPr/>
        </p:nvSpPr>
        <p:spPr>
          <a:xfrm>
            <a:off x="3565464" y="6474465"/>
            <a:ext cx="52896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FUTURECOM – SAO PAULO, 18 OCTOBER 2016</a:t>
            </a:r>
          </a:p>
        </p:txBody>
      </p:sp>
    </p:spTree>
    <p:extLst>
      <p:ext uri="{BB962C8B-B14F-4D97-AF65-F5344CB8AC3E}">
        <p14:creationId xmlns:p14="http://schemas.microsoft.com/office/powerpoint/2010/main" val="3019974334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ous-titre 2"/>
          <p:cNvSpPr txBox="1">
            <a:spLocks/>
          </p:cNvSpPr>
          <p:nvPr/>
        </p:nvSpPr>
        <p:spPr>
          <a:xfrm>
            <a:off x="1106990" y="1470651"/>
            <a:ext cx="7200800" cy="4910677"/>
          </a:xfrm>
          <a:prstGeom prst="rect">
            <a:avLst/>
          </a:prstGeom>
        </p:spPr>
        <p:txBody>
          <a:bodyPr/>
          <a:lstStyle>
            <a:lvl1pPr marL="457200" indent="-4572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6700" indent="-266700">
              <a:spcBef>
                <a:spcPts val="600"/>
              </a:spcBef>
              <a:buClr>
                <a:schemeClr val="tx1"/>
              </a:buClr>
            </a:pPr>
            <a:r>
              <a:rPr lang="en-GB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Faster, More Powerful and More Energy Efficient Solutions for integrated High Capacity Access and Core Networks for a Wider Range of Services</a:t>
            </a:r>
          </a:p>
          <a:p>
            <a:pPr marL="723900" lvl="2" indent="-266700" algn="l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Wireless Networks</a:t>
            </a:r>
          </a:p>
          <a:p>
            <a:pPr marL="723900" lvl="2" indent="-266700" algn="l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Optical Networks</a:t>
            </a:r>
          </a:p>
          <a:p>
            <a:pPr marL="723900" lvl="2" indent="-266700" algn="l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Automated Network Organisation - Network Management and Automation</a:t>
            </a:r>
          </a:p>
          <a:p>
            <a:pPr marL="723900" lvl="2" indent="-266700" algn="l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Implementing Convergence Beyond the Access Last Mile</a:t>
            </a:r>
          </a:p>
          <a:p>
            <a:pPr marL="266700" indent="-266700">
              <a:spcBef>
                <a:spcPts val="600"/>
              </a:spcBef>
              <a:buClr>
                <a:schemeClr val="tx1"/>
              </a:buClr>
            </a:pPr>
            <a:r>
              <a:rPr lang="en-GB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Re-Designing the Network</a:t>
            </a:r>
          </a:p>
          <a:p>
            <a:pPr marL="723900" lvl="2" indent="-266700" algn="l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Information Centric Networks</a:t>
            </a:r>
          </a:p>
          <a:p>
            <a:pPr marL="723900" lvl="2" indent="-266700" algn="l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Network Function Virtualisation</a:t>
            </a:r>
          </a:p>
          <a:p>
            <a:pPr marL="723900" lvl="2" indent="-266700" algn="l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Software Defined Networking</a:t>
            </a:r>
          </a:p>
          <a:p>
            <a:pPr marL="723900" lvl="2" indent="-266700" algn="l">
              <a:spcBef>
                <a:spcPts val="0"/>
              </a:spcBef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Networks of Clouds</a:t>
            </a:r>
          </a:p>
          <a:p>
            <a:pPr marL="266700" lvl="0" indent="-266700">
              <a:spcBef>
                <a:spcPts val="600"/>
              </a:spcBef>
              <a:buClr>
                <a:schemeClr val="tx1"/>
              </a:buClr>
            </a:pPr>
            <a:r>
              <a:rPr lang="en-GB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Ensuring availability, robustness and security</a:t>
            </a:r>
          </a:p>
          <a:p>
            <a:pPr marL="266700" lvl="0" indent="-266700">
              <a:spcBef>
                <a:spcPts val="600"/>
              </a:spcBef>
              <a:buClr>
                <a:schemeClr val="tx1"/>
              </a:buClr>
            </a:pPr>
            <a:r>
              <a:rPr lang="en-GB" sz="20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Ensuring efficient hardware implementations</a:t>
            </a:r>
          </a:p>
        </p:txBody>
      </p:sp>
      <p:sp>
        <p:nvSpPr>
          <p:cNvPr id="6" name="Titre 1"/>
          <p:cNvSpPr txBox="1">
            <a:spLocks/>
          </p:cNvSpPr>
          <p:nvPr/>
        </p:nvSpPr>
        <p:spPr bwMode="auto">
          <a:xfrm>
            <a:off x="1187624" y="248773"/>
            <a:ext cx="7056000" cy="7920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 algn="ctr" eaLnBrk="0" hangingPunct="0"/>
            <a:r>
              <a:rPr lang="en-GB" sz="2600" b="1" noProof="1">
                <a:solidFill>
                  <a:srgbClr val="002060"/>
                </a:solidFill>
                <a:latin typeface="Calibri" pitchFamily="34" charset="0"/>
                <a:ea typeface="ヒラギノ角ゴ Pro W3" charset="0"/>
                <a:cs typeface="Arial" pitchFamily="34" charset="0"/>
              </a:rPr>
              <a:t>Research program</a:t>
            </a:r>
            <a:endParaRPr lang="en-GB" sz="2600" b="1" dirty="0">
              <a:solidFill>
                <a:srgbClr val="002060"/>
              </a:solidFill>
              <a:latin typeface="Calibri" pitchFamily="34" charset="0"/>
              <a:ea typeface="ヒラギノ角ゴ Pro W3" charset="0"/>
              <a:cs typeface="Arial" pitchFamily="34" charset="0"/>
            </a:endParaRPr>
          </a:p>
        </p:txBody>
      </p:sp>
      <p:sp>
        <p:nvSpPr>
          <p:cNvPr id="7" name="Espace réservé du numéro de diapositive 4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43BAD7C-254B-4E94-9BA8-FDC282365B5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1475656" y="6580837"/>
            <a:ext cx="2127392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90" tIns="38945" rIns="77890" bIns="38945">
            <a:spAutoFit/>
          </a:bodyPr>
          <a:lstStyle/>
          <a:p>
            <a:r>
              <a:rPr lang="en-GB" sz="1000" dirty="0">
                <a:solidFill>
                  <a:srgbClr val="002060"/>
                </a:solidFill>
                <a:latin typeface="+mj-lt"/>
              </a:rPr>
              <a:t>Source: 5G Infrastructure Association.</a:t>
            </a:r>
          </a:p>
        </p:txBody>
      </p:sp>
    </p:spTree>
  </p:cSld>
  <p:clrMapOvr>
    <a:masterClrMapping/>
  </p:clrMapOvr>
  <p:transition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784" cy="792000"/>
          </a:xfrm>
          <a:ln>
            <a:solidFill>
              <a:srgbClr val="002060"/>
            </a:solidFill>
          </a:ln>
        </p:spPr>
        <p:txBody>
          <a:bodyPr/>
          <a:lstStyle/>
          <a:p>
            <a:r>
              <a:rPr lang="en-GB" sz="2600" noProof="1">
                <a:solidFill>
                  <a:schemeClr val="tx2">
                    <a:lumMod val="75000"/>
                  </a:schemeClr>
                </a:solidFill>
              </a:rPr>
              <a:t>Vertical sectors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115616" y="1196752"/>
            <a:ext cx="7848872" cy="4512989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sz="2200" dirty="0"/>
              <a:t>White papers on</a:t>
            </a:r>
          </a:p>
          <a:p>
            <a:pPr lvl="1">
              <a:spcBef>
                <a:spcPts val="0"/>
              </a:spcBef>
            </a:pPr>
            <a:r>
              <a:rPr lang="en-GB" sz="2000" dirty="0"/>
              <a:t>5G and Factories of the Future</a:t>
            </a:r>
          </a:p>
          <a:p>
            <a:pPr lvl="1">
              <a:spcBef>
                <a:spcPts val="0"/>
              </a:spcBef>
            </a:pPr>
            <a:r>
              <a:rPr lang="en-GB" sz="2000" dirty="0"/>
              <a:t>5G and Healthcare</a:t>
            </a:r>
          </a:p>
          <a:p>
            <a:pPr lvl="1">
              <a:spcBef>
                <a:spcPts val="0"/>
              </a:spcBef>
            </a:pPr>
            <a:r>
              <a:rPr lang="en-GB" sz="2000" dirty="0"/>
              <a:t>5G and Energy</a:t>
            </a:r>
          </a:p>
          <a:p>
            <a:pPr lvl="1">
              <a:spcBef>
                <a:spcPts val="0"/>
              </a:spcBef>
            </a:pPr>
            <a:r>
              <a:rPr lang="en-GB" sz="2000" dirty="0"/>
              <a:t>5G and Media</a:t>
            </a:r>
          </a:p>
          <a:p>
            <a:pPr lvl="1">
              <a:spcBef>
                <a:spcPts val="0"/>
              </a:spcBef>
            </a:pPr>
            <a:r>
              <a:rPr lang="en-GB" sz="2000" dirty="0"/>
              <a:t>5G and Automotive</a:t>
            </a:r>
          </a:p>
          <a:p>
            <a:pPr>
              <a:spcBef>
                <a:spcPts val="1200"/>
              </a:spcBef>
            </a:pPr>
            <a:r>
              <a:rPr lang="en-GB" sz="2200" dirty="0"/>
              <a:t>Identification of</a:t>
            </a:r>
          </a:p>
          <a:p>
            <a:pPr lvl="1">
              <a:spcBef>
                <a:spcPts val="0"/>
              </a:spcBef>
            </a:pPr>
            <a:r>
              <a:rPr lang="en-GB" sz="2000" dirty="0"/>
              <a:t>main use cases</a:t>
            </a:r>
          </a:p>
          <a:p>
            <a:pPr lvl="1">
              <a:spcBef>
                <a:spcPts val="0"/>
              </a:spcBef>
            </a:pPr>
            <a:r>
              <a:rPr lang="en-GB" sz="2000" dirty="0"/>
              <a:t>requirements and</a:t>
            </a:r>
          </a:p>
          <a:p>
            <a:pPr lvl="1">
              <a:spcBef>
                <a:spcPts val="0"/>
              </a:spcBef>
            </a:pPr>
            <a:r>
              <a:rPr lang="en-GB" sz="2000" dirty="0"/>
              <a:t>areas for research and innovation</a:t>
            </a:r>
          </a:p>
          <a:p>
            <a:pPr marL="3429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200" dirty="0"/>
              <a:t>Vertical workshops</a:t>
            </a:r>
          </a:p>
          <a:p>
            <a:pPr lvl="1">
              <a:spcBef>
                <a:spcPts val="0"/>
              </a:spcBef>
            </a:pPr>
            <a:r>
              <a:rPr lang="en-GB" sz="2000" dirty="0"/>
              <a:t>June 18, 2015</a:t>
            </a:r>
          </a:p>
          <a:p>
            <a:pPr lvl="1">
              <a:spcBef>
                <a:spcPts val="0"/>
              </a:spcBef>
            </a:pPr>
            <a:r>
              <a:rPr lang="en-GB" sz="2000" dirty="0"/>
              <a:t>November 9, 2015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03425-B7E0-46C9-8668-1D222311AF4A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1437193" y="6287548"/>
            <a:ext cx="2127392" cy="232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7886" tIns="38943" rIns="77886" bIns="38943">
            <a:spAutoFit/>
          </a:bodyPr>
          <a:lstStyle/>
          <a:p>
            <a:r>
              <a:rPr lang="en-GB" sz="1000" dirty="0">
                <a:solidFill>
                  <a:srgbClr val="002060"/>
                </a:solidFill>
                <a:latin typeface="+mj-lt"/>
              </a:rPr>
              <a:t>Source: 5G Infrastructure Association.</a:t>
            </a:r>
          </a:p>
        </p:txBody>
      </p:sp>
      <p:sp>
        <p:nvSpPr>
          <p:cNvPr id="15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15616" y="1525910"/>
            <a:ext cx="7848872" cy="4679503"/>
            <a:chOff x="1115616" y="1525910"/>
            <a:chExt cx="7848872" cy="4679503"/>
          </a:xfrm>
        </p:grpSpPr>
        <p:grpSp>
          <p:nvGrpSpPr>
            <p:cNvPr id="7" name="Group 6"/>
            <p:cNvGrpSpPr/>
            <p:nvPr/>
          </p:nvGrpSpPr>
          <p:grpSpPr>
            <a:xfrm>
              <a:off x="1115616" y="3232943"/>
              <a:ext cx="7848872" cy="2972470"/>
              <a:chOff x="1115616" y="3232943"/>
              <a:chExt cx="7848872" cy="2972470"/>
            </a:xfrm>
          </p:grpSpPr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820892" y="3232943"/>
                <a:ext cx="1783556" cy="2500313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</p:spPr>
          </p:pic>
          <p:sp>
            <p:nvSpPr>
              <p:cNvPr id="9" name="Espace réservé du contenu 2"/>
              <p:cNvSpPr txBox="1">
                <a:spLocks/>
              </p:cNvSpPr>
              <p:nvPr/>
            </p:nvSpPr>
            <p:spPr>
              <a:xfrm>
                <a:off x="1115616" y="5709741"/>
                <a:ext cx="7848872" cy="495672"/>
              </a:xfrm>
              <a:prstGeom prst="rect">
                <a:avLst/>
              </a:prstGeom>
            </p:spPr>
            <p:txBody>
              <a:bodyPr/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 b="0" kern="120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Wingdings" panose="05000000000000000000" pitchFamily="2" charset="2"/>
                  <a:buChar char="q"/>
                  <a:defRPr sz="2400" kern="1200">
                    <a:solidFill>
                      <a:srgbClr val="00B0F0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42900" lvl="1" indent="-342900">
                  <a:spcBef>
                    <a:spcPts val="1200"/>
                  </a:spcBef>
                  <a:buFont typeface="Arial" panose="020B0604020202020204" pitchFamily="34" charset="0"/>
                  <a:buChar char="•"/>
                </a:pPr>
                <a:r>
                  <a:rPr lang="en-GB" sz="2200" dirty="0"/>
                  <a:t>White Paper published at Mobile World Congress 2016</a:t>
                </a:r>
              </a:p>
              <a:p>
                <a:pPr marL="355600" lvl="1" indent="0">
                  <a:spcBef>
                    <a:spcPts val="0"/>
                  </a:spcBef>
                  <a:buNone/>
                </a:pPr>
                <a:r>
                  <a:rPr lang="en-US" sz="1400" u="sng" dirty="0">
                    <a:hlinkClick r:id="rId3"/>
                  </a:rPr>
                  <a:t>https://5g-ppp.eu/wp-content/uploads/2016/02/BROCHURE_5PPP_BAT2_PL.pdf</a:t>
                </a:r>
                <a:r>
                  <a:rPr lang="en-GB" sz="1400" dirty="0"/>
                  <a:t> </a:t>
                </a:r>
              </a:p>
            </p:txBody>
          </p:sp>
        </p:grp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7272" y="1525910"/>
              <a:ext cx="2743200" cy="1543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0996067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6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784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GB" sz="2600" noProof="1">
                <a:solidFill>
                  <a:srgbClr val="002060"/>
                </a:solidFill>
              </a:rPr>
              <a:t>5G – A driver for industrial and societal changes</a:t>
            </a:r>
            <a:br>
              <a:rPr lang="en-GB" sz="2600" noProof="1">
                <a:solidFill>
                  <a:srgbClr val="002060"/>
                </a:solidFill>
              </a:rPr>
            </a:br>
            <a:r>
              <a:rPr lang="en-GB" sz="2600" noProof="1">
                <a:solidFill>
                  <a:srgbClr val="002060"/>
                </a:solidFill>
              </a:rPr>
              <a:t>(5G PPP)</a:t>
            </a:r>
            <a:endParaRPr lang="en-GB" sz="2600" dirty="0">
              <a:solidFill>
                <a:srgbClr val="002060"/>
              </a:solidFill>
            </a:endParaRPr>
          </a:p>
        </p:txBody>
      </p:sp>
      <p:sp>
        <p:nvSpPr>
          <p:cNvPr id="7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8" name="Espace réservé du numéro de diapositive 4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3BAD7C-254B-4E94-9BA8-FDC282365B5B}" type="slidenum">
              <a:rPr lang="en-GB" smtClean="0"/>
              <a:pPr/>
              <a:t>8</a:t>
            </a:fld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722" y="1412776"/>
            <a:ext cx="7663243" cy="4423124"/>
          </a:xfrm>
          <a:prstGeom prst="rect">
            <a:avLst/>
          </a:prstGeom>
        </p:spPr>
      </p:pic>
      <p:sp>
        <p:nvSpPr>
          <p:cNvPr id="9" name="TextBox 19"/>
          <p:cNvSpPr txBox="1">
            <a:spLocks noChangeArrowheads="1"/>
          </p:cNvSpPr>
          <p:nvPr/>
        </p:nvSpPr>
        <p:spPr bwMode="auto">
          <a:xfrm>
            <a:off x="1434901" y="6157212"/>
            <a:ext cx="6881515" cy="38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7890" tIns="38945" rIns="77890" bIns="38945">
            <a:spAutoFit/>
          </a:bodyPr>
          <a:lstStyle/>
          <a:p>
            <a:pPr marL="444500" indent="-444500"/>
            <a:r>
              <a:rPr lang="en-GB" sz="1000" dirty="0">
                <a:solidFill>
                  <a:srgbClr val="002060"/>
                </a:solidFill>
                <a:latin typeface="+mj-lt"/>
              </a:rPr>
              <a:t>Source:	5G Infrastructure Association: 5G Empowering vertical industries. White Paper, 2016, </a:t>
            </a:r>
            <a:r>
              <a:rPr lang="en-US" sz="1000" u="sng" dirty="0">
                <a:hlinkClick r:id="rId3"/>
              </a:rPr>
              <a:t>https://5g-ppp.eu/wp-content/uploads/2016/02/BROCHURE_5PPP_BAT2_PL.pdf</a:t>
            </a:r>
            <a:r>
              <a:rPr lang="en-GB" sz="1000" dirty="0">
                <a:solidFill>
                  <a:srgbClr val="002060"/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5120066"/>
      </p:ext>
    </p:extLst>
  </p:cSld>
  <p:clrMapOvr>
    <a:masterClrMapping/>
  </p:clrMapOvr>
  <p:transition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6"/>
          <p:cNvSpPr>
            <a:spLocks noGrp="1"/>
          </p:cNvSpPr>
          <p:nvPr>
            <p:ph type="ctrTitle"/>
          </p:nvPr>
        </p:nvSpPr>
        <p:spPr>
          <a:xfrm>
            <a:off x="1187624" y="260648"/>
            <a:ext cx="7056784" cy="792088"/>
          </a:xfrm>
          <a:ln>
            <a:solidFill>
              <a:srgbClr val="002060"/>
            </a:solidFill>
          </a:ln>
        </p:spPr>
        <p:txBody>
          <a:bodyPr/>
          <a:lstStyle/>
          <a:p>
            <a:pPr algn="ctr"/>
            <a:r>
              <a:rPr lang="en-GB" sz="2600" noProof="1">
                <a:solidFill>
                  <a:srgbClr val="002060"/>
                </a:solidFill>
              </a:rPr>
              <a:t>An involving value chain</a:t>
            </a:r>
            <a:br>
              <a:rPr lang="en-GB" sz="2600" noProof="1">
                <a:solidFill>
                  <a:srgbClr val="002060"/>
                </a:solidFill>
              </a:rPr>
            </a:br>
            <a:r>
              <a:rPr lang="en-GB" sz="2600" noProof="1">
                <a:solidFill>
                  <a:srgbClr val="002060"/>
                </a:solidFill>
              </a:rPr>
              <a:t>(5G PPP)</a:t>
            </a:r>
            <a:endParaRPr lang="en-GB" sz="2600" dirty="0">
              <a:solidFill>
                <a:srgbClr val="002060"/>
              </a:solidFill>
            </a:endParaRPr>
          </a:p>
        </p:txBody>
      </p:sp>
      <p:sp>
        <p:nvSpPr>
          <p:cNvPr id="7" name="Espace réservé de la date 3"/>
          <p:cNvSpPr txBox="1">
            <a:spLocks/>
          </p:cNvSpPr>
          <p:nvPr/>
        </p:nvSpPr>
        <p:spPr>
          <a:xfrm>
            <a:off x="118762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2457D5-21A3-4FB2-AB80-9404183B7CCC}" type="datetime1">
              <a:rPr lang="en-GB" sz="1200" smtClean="0">
                <a:solidFill>
                  <a:schemeClr val="tx1">
                    <a:tint val="75000"/>
                  </a:schemeClr>
                </a:solidFill>
              </a:rPr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21/10/2016</a:t>
            </a:fld>
            <a:endParaRPr lang="en-GB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8" name="Espace réservé du numéro de diapositive 4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r-FR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43BAD7C-254B-4E94-9BA8-FDC282365B5B}" type="slidenum">
              <a:rPr lang="en-GB" smtClean="0"/>
              <a:pPr/>
              <a:t>9</a:t>
            </a:fld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977" y="1187853"/>
            <a:ext cx="5434367" cy="5049459"/>
          </a:xfrm>
          <a:prstGeom prst="rect">
            <a:avLst/>
          </a:prstGeom>
        </p:spPr>
      </p:pic>
      <p:sp>
        <p:nvSpPr>
          <p:cNvPr id="10" name="TextBox 19"/>
          <p:cNvSpPr txBox="1">
            <a:spLocks noChangeArrowheads="1"/>
          </p:cNvSpPr>
          <p:nvPr/>
        </p:nvSpPr>
        <p:spPr bwMode="auto">
          <a:xfrm>
            <a:off x="1434901" y="6157212"/>
            <a:ext cx="6881515" cy="386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7890" tIns="38945" rIns="77890" bIns="38945">
            <a:spAutoFit/>
          </a:bodyPr>
          <a:lstStyle/>
          <a:p>
            <a:pPr marL="444500" indent="-444500"/>
            <a:r>
              <a:rPr lang="en-GB" sz="1000" dirty="0">
                <a:solidFill>
                  <a:srgbClr val="002060"/>
                </a:solidFill>
                <a:latin typeface="+mj-lt"/>
              </a:rPr>
              <a:t>Source:	5G Infrastructure Association: 5G Empowering vertical industries. White Paper, 2016, </a:t>
            </a:r>
            <a:r>
              <a:rPr lang="en-US" sz="1000" u="sng" dirty="0">
                <a:hlinkClick r:id="rId3"/>
              </a:rPr>
              <a:t>https://5g-ppp.eu/wp-content/uploads/2016/02/BROCHURE_5PPP_BAT2_PL.pdf</a:t>
            </a:r>
            <a:r>
              <a:rPr lang="en-GB" sz="1000" dirty="0">
                <a:solidFill>
                  <a:srgbClr val="002060"/>
                </a:solidFill>
                <a:latin typeface="+mj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58815146"/>
      </p:ext>
    </p:extLst>
  </p:cSld>
  <p:clrMapOvr>
    <a:masterClrMapping/>
  </p:clrMapOvr>
  <p:transition>
    <p:random/>
  </p:transition>
</p:sld>
</file>

<file path=ppt/theme/theme1.xml><?xml version="1.0" encoding="utf-8"?>
<a:theme xmlns:a="http://schemas.openxmlformats.org/drawingml/2006/main" name="1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15579</TotalTime>
  <Words>1545</Words>
  <Application>Microsoft Office PowerPoint</Application>
  <PresentationFormat>Affichage à l'écran (4:3)</PresentationFormat>
  <Paragraphs>644</Paragraphs>
  <Slides>33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33</vt:i4>
      </vt:variant>
    </vt:vector>
  </HeadingPairs>
  <TitlesOfParts>
    <vt:vector size="42" baseType="lpstr">
      <vt:lpstr>ＭＳ Ｐゴシック</vt:lpstr>
      <vt:lpstr>Arial</vt:lpstr>
      <vt:lpstr>Calibri</vt:lpstr>
      <vt:lpstr>Courier New</vt:lpstr>
      <vt:lpstr>Times New Roman</vt:lpstr>
      <vt:lpstr>Wingdings</vt:lpstr>
      <vt:lpstr>ヒラギノ角ゴ Pro W3</vt:lpstr>
      <vt:lpstr>1_Conception personnalisée</vt:lpstr>
      <vt:lpstr>Thème Office</vt:lpstr>
      <vt:lpstr>Présentation PowerPoint</vt:lpstr>
      <vt:lpstr>Présentation PowerPoint</vt:lpstr>
      <vt:lpstr>5G PPP in Horizon 2020 of the EU</vt:lpstr>
      <vt:lpstr>Présentation PowerPoint</vt:lpstr>
      <vt:lpstr>Présentation PowerPoint</vt:lpstr>
      <vt:lpstr>Présentation PowerPoint</vt:lpstr>
      <vt:lpstr>Vertical sectors</vt:lpstr>
      <vt:lpstr>5G – A driver for industrial and societal changes (5G PPP)</vt:lpstr>
      <vt:lpstr>An involving value chain (5G PPP)</vt:lpstr>
      <vt:lpstr>Networks will be transformed into intelligent orchestration platforms (5G PPP)</vt:lpstr>
      <vt:lpstr>Vertical sectors Main technical requirements</vt:lpstr>
      <vt:lpstr>5G PPP Vision and Requirements 5G new service capabilities</vt:lpstr>
      <vt:lpstr>Why a new 5G Architecture?</vt:lpstr>
      <vt:lpstr>Integrated 5G architecture for mobile broadband and vertical services (5G PPP)</vt:lpstr>
      <vt:lpstr>5GPPP Architecture Work Group White paper published June 1, 2016</vt:lpstr>
      <vt:lpstr>Overall current Governance </vt:lpstr>
      <vt:lpstr>Members of 5G Infrastructure Association   </vt:lpstr>
      <vt:lpstr>5G Infrastructure Association Work Groups</vt:lpstr>
      <vt:lpstr>5G Standardization Roadmap</vt:lpstr>
      <vt:lpstr>5G PPP International cooperation </vt:lpstr>
      <vt:lpstr>First Global 5G Event Beijing, May 31 and June 1, 2016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Hewlett-Packard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interinnov</dc:creator>
  <cp:lastModifiedBy>Jean-Pierre Bienaimé</cp:lastModifiedBy>
  <cp:revision>278</cp:revision>
  <cp:lastPrinted>2016-09-29T00:44:14Z</cp:lastPrinted>
  <dcterms:created xsi:type="dcterms:W3CDTF">2014-06-02T09:56:34Z</dcterms:created>
  <dcterms:modified xsi:type="dcterms:W3CDTF">2016-10-20T22:35:54Z</dcterms:modified>
</cp:coreProperties>
</file>