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rels" ContentType="application/vnd.openxmlformats-package.relationships+xml"/>
  <Default Extension="emf" ContentType="image/x-emf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308" r:id="rId2"/>
    <p:sldId id="309" r:id="rId3"/>
    <p:sldId id="326" r:id="rId4"/>
    <p:sldId id="325" r:id="rId5"/>
    <p:sldId id="334" r:id="rId6"/>
    <p:sldId id="310" r:id="rId7"/>
    <p:sldId id="311" r:id="rId8"/>
    <p:sldId id="313" r:id="rId9"/>
    <p:sldId id="314" r:id="rId10"/>
    <p:sldId id="332" r:id="rId11"/>
    <p:sldId id="333" r:id="rId12"/>
    <p:sldId id="320" r:id="rId13"/>
    <p:sldId id="324" r:id="rId14"/>
    <p:sldId id="336" r:id="rId15"/>
  </p:sldIdLst>
  <p:sldSz cx="9144000" cy="6858000" type="screen4x3"/>
  <p:notesSz cx="6797675" cy="9928225"/>
  <p:defaultTextStyle>
    <a:defPPr>
      <a:defRPr lang="fr-FR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CE02"/>
    <a:srgbClr val="A5A1FD"/>
    <a:srgbClr val="F3F7FA"/>
    <a:srgbClr val="F4F6FC"/>
    <a:srgbClr val="FEFEFE"/>
    <a:srgbClr val="A3F6FF"/>
    <a:srgbClr val="A5FDA1"/>
    <a:srgbClr val="FFC89F"/>
    <a:srgbClr val="DAD8D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C4B1156A-380E-4F78-BDF5-A606A8083BF9}" styleName="Medium Style 4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A488322-F2BA-4B5B-9748-0D474271808F}" styleName="Medium Style 3 - 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995"/>
    <p:restoredTop sz="93496"/>
  </p:normalViewPr>
  <p:slideViewPr>
    <p:cSldViewPr>
      <p:cViewPr>
        <p:scale>
          <a:sx n="108" d="100"/>
          <a:sy n="108" d="100"/>
        </p:scale>
        <p:origin x="1048" y="4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notesMaster" Target="notesMasters/notesMaster1.xml"/><Relationship Id="rId17" Type="http://schemas.openxmlformats.org/officeDocument/2006/relationships/presProps" Target="presProps.xml"/><Relationship Id="rId18" Type="http://schemas.openxmlformats.org/officeDocument/2006/relationships/viewProps" Target="viewProps.xml"/><Relationship Id="rId1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687" tIns="47343" rIns="94687" bIns="47343" numCol="1" anchor="t" anchorCtr="0" compatLnSpc="1">
            <a:prstTxWarp prst="textNoShape">
              <a:avLst/>
            </a:prstTxWarp>
          </a:bodyPr>
          <a:lstStyle>
            <a:lvl1pPr defTabSz="947509" eaLnBrk="1" hangingPunct="1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nb-NO"/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49688" y="0"/>
            <a:ext cx="294640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687" tIns="47343" rIns="94687" bIns="47343" numCol="1" anchor="t" anchorCtr="0" compatLnSpc="1">
            <a:prstTxWarp prst="textNoShape">
              <a:avLst/>
            </a:prstTxWarp>
          </a:bodyPr>
          <a:lstStyle>
            <a:lvl1pPr algn="r" defTabSz="947509" eaLnBrk="1" hangingPunct="1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nb-NO"/>
          </a:p>
        </p:txBody>
      </p:sp>
      <p:sp>
        <p:nvSpPr>
          <p:cNvPr id="20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9163" y="746125"/>
            <a:ext cx="4960937" cy="37211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765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1038" y="4714875"/>
            <a:ext cx="5435600" cy="446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687" tIns="47343" rIns="94687" bIns="4734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nb-NO" altLang="fr-FR" noProof="0"/>
              <a:t>Klikk for å redigere tekststiler i malen</a:t>
            </a:r>
          </a:p>
          <a:p>
            <a:pPr lvl="1"/>
            <a:r>
              <a:rPr lang="nb-NO" altLang="fr-FR" noProof="0"/>
              <a:t>Andre nivå</a:t>
            </a:r>
          </a:p>
          <a:p>
            <a:pPr lvl="2"/>
            <a:r>
              <a:rPr lang="nb-NO" altLang="fr-FR" noProof="0"/>
              <a:t>Tredje nivå</a:t>
            </a:r>
          </a:p>
          <a:p>
            <a:pPr lvl="3"/>
            <a:r>
              <a:rPr lang="nb-NO" altLang="fr-FR" noProof="0"/>
              <a:t>Fjerde nivå</a:t>
            </a:r>
          </a:p>
          <a:p>
            <a:pPr lvl="4"/>
            <a:r>
              <a:rPr lang="nb-NO" altLang="fr-FR" noProof="0"/>
              <a:t>Femte nivå</a:t>
            </a:r>
          </a:p>
        </p:txBody>
      </p:sp>
      <p:sp>
        <p:nvSpPr>
          <p:cNvPr id="276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687" tIns="47343" rIns="94687" bIns="47343" numCol="1" anchor="b" anchorCtr="0" compatLnSpc="1">
            <a:prstTxWarp prst="textNoShape">
              <a:avLst/>
            </a:prstTxWarp>
          </a:bodyPr>
          <a:lstStyle>
            <a:lvl1pPr defTabSz="947509" eaLnBrk="1" hangingPunct="1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nb-NO"/>
          </a:p>
        </p:txBody>
      </p:sp>
      <p:sp>
        <p:nvSpPr>
          <p:cNvPr id="276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9688" y="9431338"/>
            <a:ext cx="294640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687" tIns="47343" rIns="94687" bIns="47343" numCol="1" anchor="b" anchorCtr="0" compatLnSpc="1">
            <a:prstTxWarp prst="textNoShape">
              <a:avLst/>
            </a:prstTxWarp>
          </a:bodyPr>
          <a:lstStyle>
            <a:lvl1pPr algn="r" defTabSz="946150" eaLnBrk="1" hangingPunct="1">
              <a:defRPr sz="1200"/>
            </a:lvl1pPr>
          </a:lstStyle>
          <a:p>
            <a:pPr>
              <a:defRPr/>
            </a:pPr>
            <a:fld id="{10F4DF9E-8093-4868-A301-133C9E8286DC}" type="slidenum">
              <a:rPr lang="nb-NO" altLang="fr-FR"/>
              <a:pPr>
                <a:defRPr/>
              </a:pPr>
              <a:t>‹#›</a:t>
            </a:fld>
            <a:endParaRPr lang="nb-NO" altLang="fr-FR"/>
          </a:p>
        </p:txBody>
      </p:sp>
    </p:spTree>
    <p:extLst>
      <p:ext uri="{BB962C8B-B14F-4D97-AF65-F5344CB8AC3E}">
        <p14:creationId xmlns:p14="http://schemas.microsoft.com/office/powerpoint/2010/main" val="399422561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MS PGothic" panose="020B0600070205080204" pitchFamily="34" charset="-128"/>
        <a:cs typeface="MS PGothic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MS PGothic" panose="020B0600070205080204" pitchFamily="34" charset="-128"/>
        <a:cs typeface="MS PGothic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MS PGothic" panose="020B0600070205080204" pitchFamily="34" charset="-128"/>
        <a:cs typeface="MS PGothic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MS PGothic" panose="020B0600070205080204" pitchFamily="34" charset="-128"/>
        <a:cs typeface="MS PGothic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MS PGothic" panose="020B0600070205080204" pitchFamily="34" charset="-128"/>
        <a:cs typeface="MS PGothic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00EBA9-7E15-476F-85C3-DE93C8164581}" type="slidenum">
              <a:rPr lang="fr-FR" altLang="fr-FR"/>
              <a:pPr>
                <a:defRPr/>
              </a:pPr>
              <a:t>‹#›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20101697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E7D355-AA44-4046-AD56-96834988A845}" type="slidenum">
              <a:rPr lang="fr-FR" altLang="fr-FR"/>
              <a:pPr>
                <a:defRPr/>
              </a:pPr>
              <a:t>‹#›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4784114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D3FF89-0006-4E3C-B4F6-EA4EA0796075}" type="slidenum">
              <a:rPr lang="fr-FR" altLang="fr-FR"/>
              <a:pPr>
                <a:defRPr/>
              </a:pPr>
              <a:t>‹#›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342132741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Title and Diagram or Organization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martArt Placeholder 2"/>
          <p:cNvSpPr>
            <a:spLocks noGrp="1"/>
          </p:cNvSpPr>
          <p:nvPr>
            <p:ph type="dgm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GB" noProof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9122F4-5FAE-44D3-ACE1-070C88B6E44B}" type="slidenum">
              <a:rPr lang="fr-FR" altLang="fr-FR"/>
              <a:pPr>
                <a:defRPr/>
              </a:pPr>
              <a:t>‹#›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38537348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PS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BE8B8D-A8C7-473A-80ED-A105200DA7FF}" type="slidenum">
              <a:rPr lang="fr-FR" altLang="fr-FR"/>
              <a:pPr>
                <a:defRPr/>
              </a:pPr>
              <a:t>‹#›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26409945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C8DE44-4F90-40F2-9D0F-4BA2B89E315B}" type="slidenum">
              <a:rPr lang="fr-FR" altLang="fr-FR"/>
              <a:pPr>
                <a:defRPr/>
              </a:pPr>
              <a:t>‹#›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17097305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D8635C-33F6-4982-BDD8-6809A9E45A7B}" type="slidenum">
              <a:rPr lang="fr-FR" altLang="fr-FR"/>
              <a:pPr>
                <a:defRPr/>
              </a:pPr>
              <a:t>‹#›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23643824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0C0DDC-5ED9-499E-B412-BC99487E5B3A}" type="slidenum">
              <a:rPr lang="fr-FR" altLang="fr-FR"/>
              <a:pPr>
                <a:defRPr/>
              </a:pPr>
              <a:t>‹#›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40714828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773D8D-5040-4122-A18A-4E2713CD0A45}" type="slidenum">
              <a:rPr lang="fr-FR" altLang="fr-FR"/>
              <a:pPr>
                <a:defRPr/>
              </a:pPr>
              <a:t>‹#›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36310014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20FF60-73B2-4CB4-9037-F599FAEA98AA}" type="slidenum">
              <a:rPr lang="fr-FR" altLang="fr-FR"/>
              <a:pPr>
                <a:defRPr/>
              </a:pPr>
              <a:t>‹#›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30624932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D0E6CE-B822-41A9-8A66-2B68D666F017}" type="slidenum">
              <a:rPr lang="fr-FR" altLang="fr-FR"/>
              <a:pPr>
                <a:defRPr/>
              </a:pPr>
              <a:t>‹#›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18392669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A3AAB8-FE83-4D42-8708-5D07E2E52682}" type="slidenum">
              <a:rPr lang="fr-FR" altLang="fr-FR"/>
              <a:pPr>
                <a:defRPr/>
              </a:pPr>
              <a:t>‹#›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7705426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4" Type="http://schemas.openxmlformats.org/officeDocument/2006/relationships/image" Target="../media/image1.jpeg"/><Relationship Id="rId15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/>
              <a:t>Cliquez pour modifier le style du titre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/>
              <a:t>Cliquez pour modifier les styles du texte du masque</a:t>
            </a:r>
          </a:p>
          <a:p>
            <a:pPr lvl="1"/>
            <a:r>
              <a:rPr lang="fr-FR" altLang="fr-FR"/>
              <a:t>Deuxième niveau</a:t>
            </a:r>
          </a:p>
          <a:p>
            <a:pPr lvl="2"/>
            <a:r>
              <a:rPr lang="fr-FR" altLang="fr-FR"/>
              <a:t>Troisième niveau</a:t>
            </a:r>
          </a:p>
          <a:p>
            <a:pPr lvl="3"/>
            <a:r>
              <a:rPr lang="fr-FR" altLang="fr-FR"/>
              <a:t>Quatrième niveau</a:t>
            </a:r>
          </a:p>
          <a:p>
            <a:pPr lvl="4"/>
            <a:r>
              <a:rPr lang="fr-FR" altLang="fr-FR"/>
              <a:t>Cinquième niveau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pPr>
              <a:defRPr/>
            </a:pPr>
            <a:fld id="{AC87985E-E3D9-4602-860E-75500CAF077A}" type="slidenum">
              <a:rPr lang="fr-FR" altLang="fr-FR"/>
              <a:pPr>
                <a:defRPr/>
              </a:pPr>
              <a:t>‹#›</a:t>
            </a:fld>
            <a:endParaRPr lang="fr-FR" altLang="fr-FR"/>
          </a:p>
        </p:txBody>
      </p:sp>
      <p:sp>
        <p:nvSpPr>
          <p:cNvPr id="1031" name="Text Box 7" descr="Picture1 PSCE presentation"/>
          <p:cNvSpPr txBox="1">
            <a:spLocks noChangeArrowheads="1"/>
          </p:cNvSpPr>
          <p:nvPr userDrawn="1"/>
        </p:nvSpPr>
        <p:spPr bwMode="auto">
          <a:xfrm>
            <a:off x="3924300" y="6237288"/>
            <a:ext cx="1944688" cy="260350"/>
          </a:xfrm>
          <a:prstGeom prst="rect">
            <a:avLst/>
          </a:prstGeom>
          <a:blipFill dpi="0" rotWithShape="0">
            <a:blip r:embed="rId15"/>
            <a:srcRect/>
            <a:stretch>
              <a:fillRect/>
            </a:stretch>
          </a:blipFill>
          <a:ln>
            <a:noFill/>
          </a:ln>
          <a:extLst>
            <a:ext uri="{91240B29-F687-4f45-9708-019B960494DF}"/>
          </a:extLst>
        </p:spPr>
        <p:txBody>
          <a:bodyPr lIns="90000" tIns="46800" rIns="90000" bIns="4680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sz="1100" b="1">
                <a:solidFill>
                  <a:schemeClr val="bg2"/>
                </a:solidFill>
                <a:latin typeface="Calibri" charset="0"/>
              </a:rPr>
              <a:t>secretariat@psc-europe.eu</a:t>
            </a:r>
            <a:endParaRPr lang="en-GB" sz="1100" b="1">
              <a:solidFill>
                <a:schemeClr val="bg2"/>
              </a:solidFill>
              <a:latin typeface="Calibri" charset="0"/>
            </a:endParaRPr>
          </a:p>
        </p:txBody>
      </p:sp>
      <p:sp>
        <p:nvSpPr>
          <p:cNvPr id="1032" name="Text Box 12" descr="Picture1 PSCE presentation"/>
          <p:cNvSpPr txBox="1">
            <a:spLocks noChangeArrowheads="1"/>
          </p:cNvSpPr>
          <p:nvPr userDrawn="1"/>
        </p:nvSpPr>
        <p:spPr bwMode="auto">
          <a:xfrm>
            <a:off x="1908175" y="6237288"/>
            <a:ext cx="1439863" cy="260350"/>
          </a:xfrm>
          <a:prstGeom prst="rect">
            <a:avLst/>
          </a:prstGeom>
          <a:blipFill dpi="0" rotWithShape="0">
            <a:blip r:embed="rId15"/>
            <a:srcRect/>
            <a:stretch>
              <a:fillRect/>
            </a:stretch>
          </a:blipFill>
          <a:ln>
            <a:noFill/>
          </a:ln>
          <a:extLst>
            <a:ext uri="{91240B29-F687-4f45-9708-019B960494DF}"/>
          </a:extLst>
        </p:spPr>
        <p:txBody>
          <a:bodyPr lIns="90000" tIns="46800" rIns="90000" bIns="4680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sz="1100" b="1">
                <a:solidFill>
                  <a:schemeClr val="bg2"/>
                </a:solidFill>
                <a:latin typeface="Calibri" charset="0"/>
              </a:rPr>
              <a:t>www.psc-europe.eu</a:t>
            </a:r>
            <a:endParaRPr lang="en-GB" sz="1100" b="1">
              <a:solidFill>
                <a:schemeClr val="bg2"/>
              </a:solidFill>
              <a:latin typeface="Calibri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MS PGothic" panose="020B0600070205080204" pitchFamily="34" charset="-128"/>
          <a:cs typeface="MS PGothic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MS PGothic" panose="020B0600070205080204" pitchFamily="34" charset="-128"/>
          <a:cs typeface="MS PGothic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MS PGothic" panose="020B0600070205080204" pitchFamily="34" charset="-128"/>
          <a:cs typeface="MS PGothic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MS PGothic" panose="020B0600070205080204" pitchFamily="34" charset="-128"/>
          <a:cs typeface="MS PGothic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MS PGothic" panose="020B0600070205080204" pitchFamily="34" charset="-128"/>
          <a:cs typeface="MS PGothic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MS PGothic" panose="020B0600070205080204" pitchFamily="34" charset="-128"/>
          <a:cs typeface="MS PGothic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MS PGothic" panose="020B0600070205080204" pitchFamily="34" charset="-128"/>
          <a:cs typeface="MS PGothic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MS PGothic" panose="020B0600070205080204" pitchFamily="34" charset="-128"/>
          <a:cs typeface="MS PGothic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MS PGothic" panose="020B0600070205080204" pitchFamily="34" charset="-128"/>
          <a:cs typeface="MS PGothic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MS PGothic" panose="020B0600070205080204" pitchFamily="34" charset="-128"/>
          <a:cs typeface="MS PGothic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tif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4" Type="http://schemas.openxmlformats.org/officeDocument/2006/relationships/image" Target="../media/image8.tif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tif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tif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broadmap.eu/" TargetMode="External"/><Relationship Id="rId3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broadmap.eu/" TargetMode="External"/><Relationship Id="rId3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twitter.com/psc_e" TargetMode="External"/><Relationship Id="rId4" Type="http://schemas.openxmlformats.org/officeDocument/2006/relationships/hyperlink" Target="http://www.facebook.com/PSCEForum" TargetMode="External"/><Relationship Id="rId5" Type="http://schemas.openxmlformats.org/officeDocument/2006/relationships/hyperlink" Target="http://www.broadmap.eu/" TargetMode="External"/><Relationship Id="rId6" Type="http://schemas.openxmlformats.org/officeDocument/2006/relationships/image" Target="../media/image4.png"/><Relationship Id="rId7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2" Type="http://schemas.openxmlformats.org/officeDocument/2006/relationships/hyperlink" Target="mailto:manfred.blaha@psc-europe.eu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emf"/><Relationship Id="rId3" Type="http://schemas.openxmlformats.org/officeDocument/2006/relationships/image" Target="../media/image8.tif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tif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8.tiff"/><Relationship Id="rId3" Type="http://schemas.openxmlformats.org/officeDocument/2006/relationships/image" Target="../media/image9.em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8.tiff"/><Relationship Id="rId3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15616" y="2492896"/>
            <a:ext cx="7772400" cy="1470025"/>
          </a:xfrm>
        </p:spPr>
        <p:txBody>
          <a:bodyPr>
            <a:normAutofit fontScale="90000"/>
          </a:bodyPr>
          <a:lstStyle/>
          <a:p>
            <a:pPr algn="r"/>
            <a:r>
              <a:rPr lang="en-US" dirty="0"/>
              <a:t/>
            </a:r>
            <a:br>
              <a:rPr lang="en-US" dirty="0"/>
            </a:br>
            <a:r>
              <a:rPr lang="en-US" sz="2700" dirty="0"/>
              <a:t/>
            </a:r>
            <a:br>
              <a:rPr lang="en-US" sz="2700" dirty="0"/>
            </a:br>
            <a:r>
              <a:rPr lang="en-US" sz="2700" dirty="0"/>
              <a:t/>
            </a:r>
            <a:br>
              <a:rPr lang="en-US" sz="2700" dirty="0"/>
            </a:br>
            <a:r>
              <a:rPr lang="en-US" sz="2700" dirty="0" smtClean="0"/>
              <a:t>Public Safety Communication Europe (PSCE) Forum</a:t>
            </a:r>
            <a:br>
              <a:rPr lang="en-US" sz="2700" dirty="0" smtClean="0"/>
            </a:br>
            <a:r>
              <a:rPr lang="en-US" sz="2700" dirty="0" smtClean="0"/>
              <a:t>Request for 3GPP Market Representation Partnership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01416" y="4941168"/>
            <a:ext cx="6400800" cy="1217166"/>
          </a:xfrm>
        </p:spPr>
        <p:txBody>
          <a:bodyPr>
            <a:normAutofit lnSpcReduction="10000"/>
          </a:bodyPr>
          <a:lstStyle/>
          <a:p>
            <a:endParaRPr lang="en-US" dirty="0"/>
          </a:p>
          <a:p>
            <a:pPr algn="r"/>
            <a:r>
              <a:rPr lang="en-US" sz="1200" dirty="0" smtClean="0"/>
              <a:t>3GPP PCG</a:t>
            </a:r>
          </a:p>
          <a:p>
            <a:pPr algn="r"/>
            <a:r>
              <a:rPr lang="en-US" sz="1200" dirty="0" smtClean="0"/>
              <a:t>London</a:t>
            </a:r>
            <a:endParaRPr lang="en-US" sz="1200" dirty="0"/>
          </a:p>
          <a:p>
            <a:pPr algn="r"/>
            <a:r>
              <a:rPr lang="en-US" sz="1200" dirty="0" smtClean="0"/>
              <a:t>20-21 October 2016</a:t>
            </a:r>
            <a:endParaRPr lang="en-US" sz="12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1680" y="116632"/>
            <a:ext cx="7297987" cy="25659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0392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19872" y="260648"/>
            <a:ext cx="2342634" cy="1783199"/>
          </a:xfrm>
          <a:prstGeom prst="rect">
            <a:avLst/>
          </a:prstGeom>
        </p:spPr>
      </p:pic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1387210" y="2521813"/>
            <a:ext cx="7776864" cy="4353347"/>
          </a:xfrm>
        </p:spPr>
        <p:txBody>
          <a:bodyPr/>
          <a:lstStyle/>
          <a:p>
            <a:pPr marL="0" indent="0">
              <a:buNone/>
            </a:pPr>
            <a:r>
              <a:rPr lang="en-GB" sz="3100" dirty="0" smtClean="0"/>
              <a:t>15 project partner countries </a:t>
            </a:r>
          </a:p>
          <a:p>
            <a:pPr marL="0" indent="0">
              <a:buNone/>
            </a:pPr>
            <a:r>
              <a:rPr lang="en-GB" sz="3100" dirty="0" smtClean="0"/>
              <a:t>25 workshops - validate user requirements</a:t>
            </a:r>
          </a:p>
          <a:p>
            <a:pPr marL="0" indent="0">
              <a:buNone/>
            </a:pPr>
            <a:r>
              <a:rPr lang="en-GB" sz="3100" dirty="0" smtClean="0"/>
              <a:t>276 PPDR organisations from 18 countries</a:t>
            </a:r>
          </a:p>
          <a:p>
            <a:pPr marL="0" indent="0">
              <a:buNone/>
            </a:pPr>
            <a:r>
              <a:rPr lang="en-GB" sz="3100" dirty="0" smtClean="0"/>
              <a:t>600+ practitioners (users) involved</a:t>
            </a:r>
            <a:endParaRPr lang="en-GB" sz="3100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CBE8B8D-A8C7-473A-80ED-A105200DA7FF}" type="slidenum">
              <a:rPr lang="fr-FR" altLang="fr-FR" smtClean="0"/>
              <a:pPr>
                <a:defRPr/>
              </a:pPr>
              <a:t>10</a:t>
            </a:fld>
            <a:endParaRPr lang="fr-FR" altLang="fr-FR"/>
          </a:p>
        </p:txBody>
      </p:sp>
      <p:sp>
        <p:nvSpPr>
          <p:cNvPr id="6" name="Gleichschenkliges Dreieck 5"/>
          <p:cNvSpPr/>
          <p:nvPr/>
        </p:nvSpPr>
        <p:spPr bwMode="auto">
          <a:xfrm>
            <a:off x="3203848" y="1736150"/>
            <a:ext cx="792088" cy="396706"/>
          </a:xfrm>
          <a:prstGeom prst="triangle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7" name="Grafi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76056" y="1795438"/>
            <a:ext cx="792549" cy="396274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6008961" y="0"/>
            <a:ext cx="381642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  <a:ea typeface="+mj-ea"/>
                <a:cs typeface="+mj-cs"/>
              </a:rPr>
              <a:t>Requirements Validation</a:t>
            </a:r>
          </a:p>
        </p:txBody>
      </p:sp>
      <p:sp>
        <p:nvSpPr>
          <p:cNvPr id="8" name="Rectangle 7"/>
          <p:cNvSpPr/>
          <p:nvPr/>
        </p:nvSpPr>
        <p:spPr bwMode="auto">
          <a:xfrm>
            <a:off x="0" y="0"/>
            <a:ext cx="2699792" cy="1124744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3830" y="113328"/>
            <a:ext cx="2573207" cy="908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516934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z="4000" b="1" dirty="0" err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  <a:ea typeface="+mj-ea"/>
                <a:cs typeface="+mj-cs"/>
              </a:rPr>
              <a:t>Results</a:t>
            </a:r>
            <a:r>
              <a:rPr lang="de-DE" sz="4000" b="1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  <a:ea typeface="+mj-ea"/>
                <a:cs typeface="+mj-cs"/>
              </a:rPr>
              <a:t> ?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1187624" y="1417638"/>
            <a:ext cx="7499176" cy="4525963"/>
          </a:xfrm>
        </p:spPr>
        <p:txBody>
          <a:bodyPr/>
          <a:lstStyle/>
          <a:p>
            <a:pPr marL="0" indent="0">
              <a:buNone/>
            </a:pPr>
            <a:r>
              <a:rPr lang="de-DE" sz="2800" dirty="0" err="1" smtClean="0"/>
              <a:t>Identification</a:t>
            </a:r>
            <a:r>
              <a:rPr lang="de-DE" sz="2800" dirty="0" smtClean="0"/>
              <a:t> of </a:t>
            </a:r>
            <a:r>
              <a:rPr lang="de-DE" sz="2800" dirty="0" err="1" smtClean="0"/>
              <a:t>gaps</a:t>
            </a:r>
            <a:r>
              <a:rPr lang="de-DE" sz="2800" dirty="0" smtClean="0"/>
              <a:t> in </a:t>
            </a:r>
            <a:r>
              <a:rPr lang="de-DE" sz="2800" dirty="0" err="1" smtClean="0"/>
              <a:t>standardisation</a:t>
            </a:r>
            <a:endParaRPr lang="de-DE" sz="2800" dirty="0" smtClean="0"/>
          </a:p>
          <a:p>
            <a:pPr>
              <a:buFont typeface="Symbol" charset="2"/>
              <a:buChar char="Þ"/>
            </a:pPr>
            <a:r>
              <a:rPr lang="de-DE" sz="2800" dirty="0" smtClean="0"/>
              <a:t>Input </a:t>
            </a:r>
            <a:r>
              <a:rPr lang="de-DE" sz="2800" dirty="0" err="1" smtClean="0"/>
              <a:t>to</a:t>
            </a:r>
            <a:r>
              <a:rPr lang="de-DE" sz="2800" dirty="0" smtClean="0"/>
              <a:t> SA1, SA6</a:t>
            </a:r>
          </a:p>
          <a:p>
            <a:pPr>
              <a:buFont typeface="Symbol" charset="2"/>
              <a:buChar char="Þ"/>
            </a:pPr>
            <a:r>
              <a:rPr lang="de-DE" sz="2800" dirty="0" smtClean="0"/>
              <a:t>Gaps </a:t>
            </a:r>
            <a:r>
              <a:rPr lang="de-DE" sz="2800" dirty="0" err="1" smtClean="0"/>
              <a:t>and</a:t>
            </a:r>
            <a:r>
              <a:rPr lang="de-DE" sz="2800" dirty="0" smtClean="0"/>
              <a:t> </a:t>
            </a:r>
            <a:r>
              <a:rPr lang="de-DE" sz="2800" dirty="0" err="1" smtClean="0"/>
              <a:t>prioritisation</a:t>
            </a:r>
            <a:endParaRPr lang="de-DE" sz="2800" dirty="0" smtClean="0"/>
          </a:p>
          <a:p>
            <a:pPr marL="0" indent="0">
              <a:buNone/>
            </a:pPr>
            <a:endParaRPr lang="de-DE" sz="2800" dirty="0" smtClean="0"/>
          </a:p>
          <a:p>
            <a:pPr marL="0" indent="0">
              <a:buNone/>
            </a:pPr>
            <a:r>
              <a:rPr lang="de-DE" sz="2800" dirty="0" smtClean="0"/>
              <a:t>Set of </a:t>
            </a:r>
            <a:r>
              <a:rPr lang="de-DE" sz="2800" dirty="0" err="1" smtClean="0"/>
              <a:t>user</a:t>
            </a:r>
            <a:r>
              <a:rPr lang="de-DE" sz="2800" dirty="0" smtClean="0"/>
              <a:t> </a:t>
            </a:r>
            <a:r>
              <a:rPr lang="de-DE" sz="2800" dirty="0" err="1" smtClean="0"/>
              <a:t>requirements</a:t>
            </a:r>
            <a:r>
              <a:rPr lang="de-DE" sz="2800" dirty="0" smtClean="0"/>
              <a:t>, potential </a:t>
            </a:r>
            <a:r>
              <a:rPr lang="de-DE" sz="2800" dirty="0" err="1" smtClean="0"/>
              <a:t>solutions</a:t>
            </a:r>
            <a:r>
              <a:rPr lang="de-DE" sz="2800" dirty="0" smtClean="0"/>
              <a:t>, plan </a:t>
            </a:r>
            <a:r>
              <a:rPr lang="de-DE" sz="2800" dirty="0" err="1" smtClean="0"/>
              <a:t>for</a:t>
            </a:r>
            <a:r>
              <a:rPr lang="de-DE" sz="2800" dirty="0" smtClean="0"/>
              <a:t> </a:t>
            </a:r>
            <a:r>
              <a:rPr lang="de-DE" sz="2800" dirty="0" err="1" smtClean="0"/>
              <a:t>transition</a:t>
            </a:r>
            <a:r>
              <a:rPr lang="de-DE" sz="2800" dirty="0" smtClean="0"/>
              <a:t>, ..</a:t>
            </a:r>
          </a:p>
          <a:p>
            <a:pPr>
              <a:buFont typeface="Symbol" charset="2"/>
              <a:buChar char="Þ"/>
            </a:pPr>
            <a:r>
              <a:rPr lang="de-DE" sz="2800" dirty="0" smtClean="0"/>
              <a:t>Input </a:t>
            </a:r>
            <a:r>
              <a:rPr lang="de-DE" sz="2800" dirty="0" err="1" smtClean="0"/>
              <a:t>for</a:t>
            </a:r>
            <a:r>
              <a:rPr lang="de-DE" sz="2800" dirty="0" smtClean="0"/>
              <a:t> </a:t>
            </a:r>
            <a:r>
              <a:rPr lang="de-DE" sz="2800" dirty="0" err="1" smtClean="0"/>
              <a:t>next</a:t>
            </a:r>
            <a:r>
              <a:rPr lang="de-DE" sz="2800" dirty="0" smtClean="0"/>
              <a:t> </a:t>
            </a:r>
            <a:r>
              <a:rPr lang="de-DE" sz="2800" dirty="0" err="1" smtClean="0"/>
              <a:t>project</a:t>
            </a:r>
            <a:r>
              <a:rPr lang="de-DE" sz="2800" dirty="0" smtClean="0"/>
              <a:t> (PCP, 			</a:t>
            </a:r>
            <a:r>
              <a:rPr lang="de-DE" sz="2800" dirty="0" err="1" smtClean="0"/>
              <a:t>tender</a:t>
            </a:r>
            <a:r>
              <a:rPr lang="de-DE" sz="2800" dirty="0" smtClean="0"/>
              <a:t> </a:t>
            </a:r>
            <a:r>
              <a:rPr lang="de-DE" sz="2800" dirty="0" err="1" smtClean="0"/>
              <a:t>for</a:t>
            </a:r>
            <a:r>
              <a:rPr lang="de-DE" sz="2800" dirty="0" smtClean="0"/>
              <a:t> </a:t>
            </a:r>
            <a:r>
              <a:rPr lang="de-DE" sz="2800" dirty="0" err="1" smtClean="0"/>
              <a:t>pilot</a:t>
            </a:r>
            <a:r>
              <a:rPr lang="de-DE" sz="2800" dirty="0" smtClean="0"/>
              <a:t>/</a:t>
            </a:r>
            <a:r>
              <a:rPr lang="de-DE" sz="2800" dirty="0" err="1" smtClean="0"/>
              <a:t>test</a:t>
            </a:r>
            <a:r>
              <a:rPr lang="de-DE" sz="2800" dirty="0" smtClean="0"/>
              <a:t> </a:t>
            </a:r>
            <a:r>
              <a:rPr lang="de-DE" sz="2800" dirty="0" err="1" smtClean="0"/>
              <a:t>systems</a:t>
            </a:r>
            <a:r>
              <a:rPr lang="de-DE" sz="2800" dirty="0" smtClean="0"/>
              <a:t>)</a:t>
            </a:r>
          </a:p>
          <a:p>
            <a:pPr>
              <a:buFont typeface="Symbol" charset="2"/>
              <a:buChar char="Þ"/>
            </a:pPr>
            <a:endParaRPr lang="de-DE" sz="2800" dirty="0" smtClean="0"/>
          </a:p>
          <a:p>
            <a:pPr marL="0" indent="0">
              <a:buNone/>
            </a:pPr>
            <a:r>
              <a:rPr lang="de-DE" sz="2800" dirty="0" smtClean="0"/>
              <a:t>=&gt; „</a:t>
            </a:r>
            <a:r>
              <a:rPr lang="de-DE" sz="2800" dirty="0" err="1" smtClean="0">
                <a:solidFill>
                  <a:srgbClr val="FF0000"/>
                </a:solidFill>
              </a:rPr>
              <a:t>Restricted</a:t>
            </a:r>
            <a:r>
              <a:rPr lang="de-DE" sz="2800" dirty="0" smtClean="0">
                <a:solidFill>
                  <a:srgbClr val="FF0000"/>
                </a:solidFill>
              </a:rPr>
              <a:t> R-UE</a:t>
            </a:r>
            <a:r>
              <a:rPr lang="de-DE" sz="2800" dirty="0" smtClean="0"/>
              <a:t>“ </a:t>
            </a:r>
            <a:r>
              <a:rPr lang="de-DE" sz="2800" dirty="0" err="1" smtClean="0"/>
              <a:t>info</a:t>
            </a:r>
            <a:r>
              <a:rPr lang="de-DE" sz="2800" dirty="0" smtClean="0"/>
              <a:t> at </a:t>
            </a:r>
            <a:r>
              <a:rPr lang="de-DE" sz="2800" dirty="0" err="1" smtClean="0"/>
              <a:t>the</a:t>
            </a:r>
            <a:r>
              <a:rPr lang="de-DE" sz="2800" dirty="0" smtClean="0"/>
              <a:t> </a:t>
            </a:r>
            <a:r>
              <a:rPr lang="de-DE" sz="2800" dirty="0" err="1" smtClean="0"/>
              <a:t>moment</a:t>
            </a:r>
            <a:endParaRPr lang="de-DE" sz="2800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CBE8B8D-A8C7-473A-80ED-A105200DA7FF}" type="slidenum">
              <a:rPr lang="fr-FR" altLang="fr-FR" smtClean="0"/>
              <a:pPr>
                <a:defRPr/>
              </a:pPr>
              <a:t>11</a:t>
            </a:fld>
            <a:endParaRPr lang="fr-FR" altLang="fr-FR"/>
          </a:p>
        </p:txBody>
      </p:sp>
      <p:sp>
        <p:nvSpPr>
          <p:cNvPr id="5" name="Rectangle 4"/>
          <p:cNvSpPr/>
          <p:nvPr/>
        </p:nvSpPr>
        <p:spPr bwMode="auto">
          <a:xfrm>
            <a:off x="-13830" y="-26986"/>
            <a:ext cx="2713622" cy="115173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3830" y="113328"/>
            <a:ext cx="2573207" cy="908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217456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032740" y="188640"/>
            <a:ext cx="8080412" cy="1143000"/>
          </a:xfrm>
        </p:spPr>
        <p:txBody>
          <a:bodyPr/>
          <a:lstStyle/>
          <a:p>
            <a:r>
              <a:rPr lang="de-DE" sz="4000" b="1" dirty="0" err="1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  <a:ea typeface="+mj-ea"/>
                <a:cs typeface="+mj-cs"/>
              </a:rPr>
              <a:t>Industry</a:t>
            </a:r>
            <a:r>
              <a:rPr lang="de-DE" sz="4000" b="1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  <a:ea typeface="+mj-ea"/>
                <a:cs typeface="+mj-cs"/>
              </a:rPr>
              <a:t>? Research?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1156776" y="1124744"/>
            <a:ext cx="7956376" cy="4525963"/>
          </a:xfrm>
        </p:spPr>
        <p:txBody>
          <a:bodyPr/>
          <a:lstStyle/>
          <a:p>
            <a:pPr marL="0" indent="0">
              <a:buNone/>
            </a:pPr>
            <a:endParaRPr lang="de-DE" dirty="0" smtClean="0"/>
          </a:p>
          <a:p>
            <a:pPr marL="0" indent="0">
              <a:buNone/>
            </a:pPr>
            <a:r>
              <a:rPr lang="de-DE" dirty="0" err="1" smtClean="0"/>
              <a:t>Industry</a:t>
            </a:r>
            <a:r>
              <a:rPr lang="de-DE" dirty="0" smtClean="0"/>
              <a:t> </a:t>
            </a:r>
            <a:r>
              <a:rPr lang="de-DE" dirty="0" err="1"/>
              <a:t>participation</a:t>
            </a:r>
            <a:r>
              <a:rPr lang="de-DE" dirty="0"/>
              <a:t> </a:t>
            </a:r>
            <a:r>
              <a:rPr lang="de-DE" dirty="0" err="1"/>
              <a:t>restricted</a:t>
            </a:r>
            <a:r>
              <a:rPr lang="de-DE" dirty="0"/>
              <a:t> – </a:t>
            </a:r>
            <a:r>
              <a:rPr lang="de-DE" dirty="0" err="1"/>
              <a:t>avoid</a:t>
            </a:r>
            <a:r>
              <a:rPr lang="de-DE" dirty="0"/>
              <a:t> </a:t>
            </a:r>
            <a:r>
              <a:rPr lang="de-DE" dirty="0" err="1"/>
              <a:t>conflict</a:t>
            </a:r>
            <a:r>
              <a:rPr lang="de-DE" dirty="0"/>
              <a:t> </a:t>
            </a:r>
            <a:r>
              <a:rPr lang="de-DE" dirty="0" err="1"/>
              <a:t>with</a:t>
            </a:r>
            <a:r>
              <a:rPr lang="de-DE" dirty="0"/>
              <a:t> </a:t>
            </a:r>
            <a:r>
              <a:rPr lang="de-DE" dirty="0" err="1" smtClean="0"/>
              <a:t>the</a:t>
            </a:r>
            <a:r>
              <a:rPr lang="de-DE" dirty="0" smtClean="0"/>
              <a:t> </a:t>
            </a:r>
            <a:r>
              <a:rPr lang="de-DE" dirty="0" err="1" smtClean="0"/>
              <a:t>tender</a:t>
            </a:r>
            <a:r>
              <a:rPr lang="de-DE" dirty="0" smtClean="0"/>
              <a:t> </a:t>
            </a:r>
            <a:r>
              <a:rPr lang="de-DE" dirty="0" err="1" smtClean="0"/>
              <a:t>process</a:t>
            </a:r>
            <a:r>
              <a:rPr lang="de-DE" dirty="0" smtClean="0"/>
              <a:t> </a:t>
            </a:r>
            <a:r>
              <a:rPr lang="de-DE" dirty="0" err="1" smtClean="0"/>
              <a:t>later</a:t>
            </a:r>
            <a:endParaRPr lang="de-DE" dirty="0"/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dirty="0"/>
              <a:t>Project </a:t>
            </a:r>
            <a:r>
              <a:rPr lang="de-DE" dirty="0" err="1"/>
              <a:t>group</a:t>
            </a:r>
            <a:r>
              <a:rPr lang="de-DE" dirty="0"/>
              <a:t> </a:t>
            </a:r>
            <a:r>
              <a:rPr lang="de-DE" dirty="0" err="1" smtClean="0"/>
              <a:t>decided</a:t>
            </a:r>
            <a:r>
              <a:rPr lang="de-DE" dirty="0" smtClean="0"/>
              <a:t>: </a:t>
            </a:r>
            <a:r>
              <a:rPr lang="de-DE" dirty="0" err="1" smtClean="0"/>
              <a:t>now</a:t>
            </a:r>
            <a:r>
              <a:rPr lang="de-DE" dirty="0" smtClean="0"/>
              <a:t> Users </a:t>
            </a:r>
            <a:r>
              <a:rPr lang="de-DE" dirty="0" err="1"/>
              <a:t>only</a:t>
            </a:r>
            <a:endParaRPr lang="de-DE" dirty="0"/>
          </a:p>
          <a:p>
            <a:pPr marL="0" indent="0">
              <a:buNone/>
            </a:pPr>
            <a:r>
              <a:rPr lang="de-DE" dirty="0" err="1"/>
              <a:t>Define</a:t>
            </a:r>
            <a:r>
              <a:rPr lang="de-DE" dirty="0"/>
              <a:t> open </a:t>
            </a:r>
            <a:r>
              <a:rPr lang="de-DE" dirty="0" err="1"/>
              <a:t>research</a:t>
            </a:r>
            <a:r>
              <a:rPr lang="de-DE" dirty="0"/>
              <a:t> </a:t>
            </a:r>
            <a:r>
              <a:rPr lang="de-DE" dirty="0" err="1" smtClean="0"/>
              <a:t>issues</a:t>
            </a:r>
            <a:endParaRPr lang="de-DE" dirty="0" smtClean="0"/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dirty="0" smtClean="0"/>
              <a:t>Final Conference April‘16 open </a:t>
            </a:r>
            <a:r>
              <a:rPr lang="de-DE" dirty="0" err="1"/>
              <a:t>for</a:t>
            </a:r>
            <a:r>
              <a:rPr lang="de-DE" dirty="0"/>
              <a:t> </a:t>
            </a:r>
            <a:r>
              <a:rPr lang="de-DE" b="1" u="sng" dirty="0"/>
              <a:t>all</a:t>
            </a:r>
            <a:r>
              <a:rPr lang="de-DE" dirty="0"/>
              <a:t> </a:t>
            </a:r>
            <a:r>
              <a:rPr lang="de-DE" dirty="0" err="1"/>
              <a:t>stakeholders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CBE8B8D-A8C7-473A-80ED-A105200DA7FF}" type="slidenum">
              <a:rPr lang="fr-FR" altLang="fr-FR" smtClean="0"/>
              <a:pPr>
                <a:defRPr/>
              </a:pPr>
              <a:t>12</a:t>
            </a:fld>
            <a:endParaRPr lang="fr-FR" altLang="fr-FR"/>
          </a:p>
        </p:txBody>
      </p:sp>
      <p:sp>
        <p:nvSpPr>
          <p:cNvPr id="5" name="Rectangle 4"/>
          <p:cNvSpPr/>
          <p:nvPr/>
        </p:nvSpPr>
        <p:spPr bwMode="auto">
          <a:xfrm>
            <a:off x="-13830" y="0"/>
            <a:ext cx="2713622" cy="1124744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3830" y="113328"/>
            <a:ext cx="2573207" cy="908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806473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771800" y="0"/>
            <a:ext cx="5826698" cy="1143000"/>
          </a:xfrm>
        </p:spPr>
        <p:txBody>
          <a:bodyPr>
            <a:normAutofit/>
          </a:bodyPr>
          <a:lstStyle/>
          <a:p>
            <a:r>
              <a:rPr lang="de-DE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  <a:ea typeface="+mj-ea"/>
                <a:cs typeface="+mj-cs"/>
                <a:hlinkClick r:id="rId2"/>
              </a:rPr>
              <a:t>www.broadmap.eu</a:t>
            </a:r>
            <a:r>
              <a:rPr lang="de-DE" dirty="0">
                <a:solidFill>
                  <a:srgbClr val="FF0000"/>
                </a:solidFill>
              </a:rPr>
              <a:t> 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5" name="Inhaltsplatzhalter 4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-1" y="908720"/>
            <a:ext cx="9150779" cy="576064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574370" y="2492896"/>
            <a:ext cx="6029407" cy="523220"/>
          </a:xfrm>
          <a:prstGeom prst="rect">
            <a:avLst/>
          </a:prstGeom>
          <a:solidFill>
            <a:schemeClr val="bg1">
              <a:alpha val="63000"/>
            </a:schemeClr>
          </a:solidFill>
          <a:effectLst>
            <a:softEdge rad="0"/>
          </a:effectLst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  <a:ea typeface="+mj-ea"/>
                <a:cs typeface="+mj-cs"/>
              </a:rPr>
              <a:t>End Users and </a:t>
            </a:r>
            <a:r>
              <a:rPr 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  <a:ea typeface="+mj-ea"/>
                <a:cs typeface="+mj-cs"/>
              </a:rPr>
              <a:t>Buyer Stakeholders </a:t>
            </a:r>
            <a:r>
              <a:rPr 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  <a:ea typeface="+mj-ea"/>
                <a:cs typeface="+mj-cs"/>
              </a:rPr>
              <a:t>Only</a:t>
            </a:r>
          </a:p>
        </p:txBody>
      </p:sp>
      <p:sp>
        <p:nvSpPr>
          <p:cNvPr id="6" name="Rectangle 5"/>
          <p:cNvSpPr/>
          <p:nvPr/>
        </p:nvSpPr>
        <p:spPr bwMode="auto">
          <a:xfrm>
            <a:off x="0" y="0"/>
            <a:ext cx="1331640" cy="90872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605988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CBE8B8D-A8C7-473A-80ED-A105200DA7FF}" type="slidenum">
              <a:rPr lang="fr-FR" altLang="fr-FR" smtClean="0"/>
              <a:pPr>
                <a:defRPr/>
              </a:pPr>
              <a:t>14</a:t>
            </a:fld>
            <a:endParaRPr lang="fr-FR" altLang="fr-FR"/>
          </a:p>
        </p:txBody>
      </p:sp>
      <p:sp>
        <p:nvSpPr>
          <p:cNvPr id="6" name="Titel 1"/>
          <p:cNvSpPr txBox="1">
            <a:spLocks/>
          </p:cNvSpPr>
          <p:nvPr/>
        </p:nvSpPr>
        <p:spPr bwMode="auto">
          <a:xfrm>
            <a:off x="1475656" y="-234280"/>
            <a:ext cx="582669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MS PGothic" panose="020B0600070205080204" pitchFamily="34" charset="-128"/>
                <a:cs typeface="MS PGothic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MS PGothic" panose="020B0600070205080204" pitchFamily="34" charset="-128"/>
                <a:cs typeface="MS PGothic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MS PGothic" panose="020B0600070205080204" pitchFamily="34" charset="-128"/>
                <a:cs typeface="MS PGothic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MS PGothic" panose="020B0600070205080204" pitchFamily="34" charset="-128"/>
                <a:cs typeface="MS PGothic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MS PGothic" panose="020B0600070205080204" pitchFamily="34" charset="-128"/>
                <a:cs typeface="MS PGothic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r>
              <a:rPr lang="de-DE" sz="4000" b="1" kern="0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  <a:ea typeface="+mj-ea"/>
                <a:cs typeface="+mj-cs"/>
                <a:hlinkClick r:id="rId2"/>
              </a:rPr>
              <a:t>www.psc-europe.eu</a:t>
            </a:r>
            <a:r>
              <a:rPr lang="de-DE" kern="0" dirty="0" smtClean="0">
                <a:solidFill>
                  <a:srgbClr val="FF0000"/>
                </a:solidFill>
              </a:rPr>
              <a:t> </a:t>
            </a:r>
            <a:endParaRPr lang="en-US" kern="0" dirty="0">
              <a:solidFill>
                <a:srgbClr val="FF0000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/>
          <a:srcRect l="1341" r="1960"/>
          <a:stretch/>
        </p:blipFill>
        <p:spPr>
          <a:xfrm>
            <a:off x="1" y="854875"/>
            <a:ext cx="9144000" cy="6030509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085973" y="4077072"/>
            <a:ext cx="4637859" cy="1384995"/>
          </a:xfrm>
          <a:prstGeom prst="rect">
            <a:avLst/>
          </a:prstGeom>
          <a:solidFill>
            <a:schemeClr val="bg1">
              <a:alpha val="75000"/>
            </a:schemeClr>
          </a:solidFill>
          <a:effectLst>
            <a:softEdge rad="38100"/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28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  <a:ea typeface="+mj-ea"/>
                <a:cs typeface="+mj-cs"/>
              </a:rPr>
              <a:t>Next PSCE Conference </a:t>
            </a:r>
            <a:endParaRPr lang="en-US" sz="2800" b="1" dirty="0" smtClean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  <a:ea typeface="+mj-ea"/>
              <a:cs typeface="+mj-cs"/>
            </a:endParaRPr>
          </a:p>
          <a:p>
            <a:pPr algn="ctr"/>
            <a:r>
              <a:rPr 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  <a:ea typeface="+mj-ea"/>
                <a:cs typeface="+mj-cs"/>
              </a:rPr>
              <a:t>23-24 November 2016</a:t>
            </a:r>
          </a:p>
          <a:p>
            <a:pPr algn="ctr"/>
            <a:r>
              <a:rPr 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  <a:ea typeface="+mj-ea"/>
                <a:cs typeface="+mj-cs"/>
              </a:rPr>
              <a:t>Athens</a:t>
            </a:r>
            <a:endParaRPr lang="en-US" sz="2800" b="1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  <a:ea typeface="+mj-ea"/>
              <a:cs typeface="+mj-cs"/>
            </a:endParaRPr>
          </a:p>
        </p:txBody>
      </p:sp>
      <p:sp>
        <p:nvSpPr>
          <p:cNvPr id="9" name="Rectangle 8"/>
          <p:cNvSpPr/>
          <p:nvPr/>
        </p:nvSpPr>
        <p:spPr bwMode="auto">
          <a:xfrm>
            <a:off x="0" y="0"/>
            <a:ext cx="1331640" cy="854875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15862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348468" y="369888"/>
            <a:ext cx="7572375" cy="1143000"/>
          </a:xfrm>
        </p:spPr>
        <p:txBody>
          <a:bodyPr/>
          <a:lstStyle/>
          <a:p>
            <a:pPr>
              <a:defRPr/>
            </a:pPr>
            <a:r>
              <a:rPr lang="de-DE" sz="4000" b="1" dirty="0" smtClean="0">
                <a:solidFill>
                  <a:srgbClr val="445FA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  <a:ea typeface="+mj-ea"/>
                <a:cs typeface="+mj-cs"/>
              </a:rPr>
              <a:t>David Lund</a:t>
            </a:r>
            <a:endParaRPr lang="de-DE" sz="4000" b="1" dirty="0">
              <a:solidFill>
                <a:srgbClr val="445FA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  <a:ea typeface="+mj-ea"/>
              <a:cs typeface="+mj-cs"/>
            </a:endParaRPr>
          </a:p>
        </p:txBody>
      </p:sp>
      <p:sp>
        <p:nvSpPr>
          <p:cNvPr id="11267" name="Inhaltsplatzhalter 2"/>
          <p:cNvSpPr>
            <a:spLocks noGrp="1"/>
          </p:cNvSpPr>
          <p:nvPr>
            <p:ph idx="1"/>
          </p:nvPr>
        </p:nvSpPr>
        <p:spPr>
          <a:xfrm>
            <a:off x="1771144" y="1612107"/>
            <a:ext cx="7183462" cy="4233863"/>
          </a:xfrm>
        </p:spPr>
        <p:txBody>
          <a:bodyPr/>
          <a:lstStyle/>
          <a:p>
            <a:pPr marL="0" indent="0">
              <a:buFontTx/>
              <a:buNone/>
            </a:pPr>
            <a:r>
              <a:rPr lang="de-DE" altLang="de-DE" sz="2400" dirty="0">
                <a:solidFill>
                  <a:schemeClr val="accent3">
                    <a:lumMod val="50000"/>
                  </a:schemeClr>
                </a:solidFill>
              </a:rPr>
              <a:t>PSCE – Public Communications Europe Forum</a:t>
            </a:r>
          </a:p>
          <a:p>
            <a:pPr marL="0" indent="0">
              <a:buFontTx/>
              <a:buNone/>
            </a:pPr>
            <a:r>
              <a:rPr lang="de-DE" altLang="de-DE" sz="2000" dirty="0" smtClean="0">
                <a:solidFill>
                  <a:schemeClr val="accent3">
                    <a:lumMod val="50000"/>
                  </a:schemeClr>
                </a:solidFill>
              </a:rPr>
              <a:t>Member </a:t>
            </a:r>
            <a:r>
              <a:rPr lang="de-DE" altLang="de-DE" sz="2000" dirty="0">
                <a:solidFill>
                  <a:schemeClr val="accent3">
                    <a:lumMod val="50000"/>
                  </a:schemeClr>
                </a:solidFill>
              </a:rPr>
              <a:t>of </a:t>
            </a:r>
            <a:r>
              <a:rPr lang="de-DE" altLang="de-DE" sz="2000" dirty="0" err="1">
                <a:solidFill>
                  <a:schemeClr val="accent3">
                    <a:lumMod val="50000"/>
                  </a:schemeClr>
                </a:solidFill>
              </a:rPr>
              <a:t>the</a:t>
            </a:r>
            <a:r>
              <a:rPr lang="de-DE" altLang="de-DE" sz="2000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de-DE" altLang="de-DE" sz="2000" dirty="0" smtClean="0">
                <a:solidFill>
                  <a:schemeClr val="accent3">
                    <a:lumMod val="50000"/>
                  </a:schemeClr>
                </a:solidFill>
              </a:rPr>
              <a:t>Board, BroadMap Project </a:t>
            </a:r>
            <a:r>
              <a:rPr lang="de-DE" altLang="de-DE" sz="2000" dirty="0" err="1" smtClean="0">
                <a:solidFill>
                  <a:schemeClr val="accent3">
                    <a:lumMod val="50000"/>
                  </a:schemeClr>
                </a:solidFill>
              </a:rPr>
              <a:t>Coordinator</a:t>
            </a:r>
            <a:endParaRPr lang="de-DE" altLang="de-DE" sz="2000" dirty="0">
              <a:solidFill>
                <a:schemeClr val="accent3">
                  <a:lumMod val="50000"/>
                </a:schemeClr>
              </a:solidFill>
            </a:endParaRPr>
          </a:p>
          <a:p>
            <a:pPr marL="0" indent="0">
              <a:buFontTx/>
              <a:buNone/>
            </a:pPr>
            <a:r>
              <a:rPr lang="de-DE" altLang="de-DE" sz="2000" dirty="0" smtClean="0">
                <a:solidFill>
                  <a:srgbClr val="0070C0"/>
                </a:solidFill>
                <a:hlinkClick r:id="rId2"/>
              </a:rPr>
              <a:t>David.lund@psc-europe.eu</a:t>
            </a:r>
            <a:r>
              <a:rPr lang="de-DE" altLang="de-DE" sz="2400" dirty="0" smtClean="0">
                <a:solidFill>
                  <a:srgbClr val="0070C0"/>
                </a:solidFill>
              </a:rPr>
              <a:t> </a:t>
            </a:r>
            <a:endParaRPr lang="de-DE" altLang="de-DE" sz="2400" dirty="0">
              <a:solidFill>
                <a:srgbClr val="0070C0"/>
              </a:solidFill>
            </a:endParaRPr>
          </a:p>
          <a:p>
            <a:pPr marL="0" indent="0">
              <a:buFontTx/>
              <a:buNone/>
            </a:pPr>
            <a:endParaRPr lang="de-DE" altLang="de-DE" sz="2400" dirty="0" smtClean="0">
              <a:solidFill>
                <a:srgbClr val="0070C0"/>
              </a:solidFill>
            </a:endParaRPr>
          </a:p>
          <a:p>
            <a:pPr marL="0" indent="0">
              <a:buFontTx/>
              <a:buNone/>
            </a:pPr>
            <a:r>
              <a:rPr lang="de-DE" altLang="de-DE" sz="2400" dirty="0">
                <a:solidFill>
                  <a:srgbClr val="0070C0"/>
                </a:solidFill>
                <a:hlinkClick r:id="rId3"/>
              </a:rPr>
              <a:t>www.psc-europe.eu</a:t>
            </a:r>
          </a:p>
          <a:p>
            <a:pPr marL="0" indent="0">
              <a:buFontTx/>
              <a:buNone/>
            </a:pPr>
            <a:r>
              <a:rPr lang="de-DE" altLang="de-DE" sz="2400" dirty="0">
                <a:solidFill>
                  <a:srgbClr val="0070C0"/>
                </a:solidFill>
                <a:hlinkClick r:id="rId3"/>
              </a:rPr>
              <a:t>@psc_e</a:t>
            </a:r>
            <a:endParaRPr lang="de-DE" altLang="de-DE" sz="2400" dirty="0">
              <a:solidFill>
                <a:srgbClr val="0070C0"/>
              </a:solidFill>
            </a:endParaRPr>
          </a:p>
          <a:p>
            <a:pPr marL="0" indent="0">
              <a:buFontTx/>
              <a:buNone/>
            </a:pPr>
            <a:r>
              <a:rPr lang="de-DE" altLang="de-DE" sz="2400" dirty="0">
                <a:solidFill>
                  <a:srgbClr val="0070C0"/>
                </a:solidFill>
                <a:hlinkClick r:id="rId4"/>
              </a:rPr>
              <a:t>www.facebook.com/PSCEForum</a:t>
            </a:r>
            <a:endParaRPr lang="de-DE" altLang="de-DE" sz="2400" dirty="0">
              <a:solidFill>
                <a:srgbClr val="0070C0"/>
              </a:solidFill>
            </a:endParaRPr>
          </a:p>
          <a:p>
            <a:pPr marL="0" indent="0">
              <a:buFontTx/>
              <a:buNone/>
            </a:pPr>
            <a:endParaRPr lang="de-DE" altLang="de-DE" sz="2400" dirty="0">
              <a:solidFill>
                <a:srgbClr val="0070C0"/>
              </a:solidFill>
            </a:endParaRPr>
          </a:p>
          <a:p>
            <a:pPr marL="0" indent="0">
              <a:buFontTx/>
              <a:buNone/>
            </a:pPr>
            <a:r>
              <a:rPr lang="de-DE" altLang="de-DE" sz="2400" dirty="0">
                <a:solidFill>
                  <a:srgbClr val="0070C0"/>
                </a:solidFill>
                <a:hlinkClick r:id="rId5"/>
              </a:rPr>
              <a:t>www.broadmap.eu</a:t>
            </a:r>
            <a:r>
              <a:rPr lang="de-DE" altLang="de-DE" sz="2400" dirty="0">
                <a:solidFill>
                  <a:srgbClr val="0070C0"/>
                </a:solidFill>
              </a:rPr>
              <a:t> 	</a:t>
            </a:r>
          </a:p>
          <a:p>
            <a:pPr marL="0" indent="0">
              <a:buFontTx/>
              <a:buNone/>
            </a:pPr>
            <a:r>
              <a:rPr lang="de-DE" altLang="de-DE" sz="2400" dirty="0">
                <a:solidFill>
                  <a:srgbClr val="0070C0"/>
                </a:solidFill>
                <a:hlinkClick r:id="rId3"/>
              </a:rPr>
              <a:t>@BroadMap_H2020</a:t>
            </a:r>
            <a:endParaRPr lang="de-DE" altLang="de-DE" sz="2400" dirty="0">
              <a:solidFill>
                <a:srgbClr val="0070C0"/>
              </a:solidFill>
            </a:endParaRPr>
          </a:p>
          <a:p>
            <a:pPr marL="0" indent="0">
              <a:buFontTx/>
              <a:buNone/>
            </a:pPr>
            <a:endParaRPr lang="de-DE" altLang="de-DE" sz="2400" dirty="0">
              <a:solidFill>
                <a:srgbClr val="0070C0"/>
              </a:solidFill>
            </a:endParaRPr>
          </a:p>
          <a:p>
            <a:pPr marL="0" indent="0">
              <a:buFontTx/>
              <a:buNone/>
            </a:pPr>
            <a:endParaRPr lang="de-DE" altLang="de-DE" sz="2400" dirty="0"/>
          </a:p>
        </p:txBody>
      </p:sp>
      <p:sp>
        <p:nvSpPr>
          <p:cNvPr id="11268" name="Foliennummernplatzhalter 3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B1A36489-71C4-4B71-8565-6CBBEBCA85B7}" type="slidenum">
              <a:rPr lang="fr-FR" altLang="fr-FR" sz="1400" smtClean="0"/>
              <a:pPr>
                <a:spcBef>
                  <a:spcPct val="0"/>
                </a:spcBef>
                <a:buFontTx/>
                <a:buNone/>
              </a:pPr>
              <a:t>2</a:t>
            </a:fld>
            <a:endParaRPr lang="fr-FR" altLang="fr-FR" sz="1400"/>
          </a:p>
        </p:txBody>
      </p:sp>
      <p:pic>
        <p:nvPicPr>
          <p:cNvPr id="11270" name="Picture 7" descr="Beschreibung: Beschreibung: untitled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1964" y="5593558"/>
            <a:ext cx="223837" cy="252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71" name="Rectangle 8"/>
          <p:cNvSpPr>
            <a:spLocks noChangeArrowheads="1"/>
          </p:cNvSpPr>
          <p:nvPr/>
        </p:nvSpPr>
        <p:spPr bwMode="auto">
          <a:xfrm>
            <a:off x="1241425" y="841375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EA4ED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de-DE" altLang="de-DE" sz="1800"/>
          </a:p>
        </p:txBody>
      </p:sp>
      <p:pic>
        <p:nvPicPr>
          <p:cNvPr id="9" name="Picture 6" descr="Beschreibung: Beschreibung: untitled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3746" y="5151391"/>
            <a:ext cx="288925" cy="28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6" descr="Beschreibung: Beschreibung: untitled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2264" y="3861048"/>
            <a:ext cx="288925" cy="28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613441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86290" y="188640"/>
            <a:ext cx="8229600" cy="1143000"/>
          </a:xfrm>
        </p:spPr>
        <p:txBody>
          <a:bodyPr/>
          <a:lstStyle/>
          <a:p>
            <a:r>
              <a:rPr lang="de-DE" sz="4000" b="1" dirty="0" smtClean="0">
                <a:solidFill>
                  <a:srgbClr val="304E94"/>
                </a:solidFill>
                <a:latin typeface="Calibri" panose="020F0502020204030204" pitchFamily="34" charset="0"/>
              </a:rPr>
              <a:t>PSCE = Public </a:t>
            </a:r>
            <a:r>
              <a:rPr lang="de-DE" sz="4000" b="1" dirty="0" err="1">
                <a:solidFill>
                  <a:srgbClr val="304E94"/>
                </a:solidFill>
                <a:latin typeface="Calibri" panose="020F0502020204030204" pitchFamily="34" charset="0"/>
              </a:rPr>
              <a:t>Safety</a:t>
            </a:r>
            <a:r>
              <a:rPr lang="de-DE" sz="4000" b="1" dirty="0">
                <a:solidFill>
                  <a:srgbClr val="304E94"/>
                </a:solidFill>
                <a:latin typeface="Calibri" panose="020F0502020204030204" pitchFamily="34" charset="0"/>
              </a:rPr>
              <a:t> </a:t>
            </a:r>
            <a:br>
              <a:rPr lang="de-DE" sz="4000" b="1" dirty="0">
                <a:solidFill>
                  <a:srgbClr val="304E94"/>
                </a:solidFill>
                <a:latin typeface="Calibri" panose="020F0502020204030204" pitchFamily="34" charset="0"/>
              </a:rPr>
            </a:br>
            <a:r>
              <a:rPr lang="de-DE" sz="4000" b="1" dirty="0">
                <a:solidFill>
                  <a:srgbClr val="304E94"/>
                </a:solidFill>
                <a:latin typeface="Calibri" panose="020F0502020204030204" pitchFamily="34" charset="0"/>
              </a:rPr>
              <a:t>Communications Europe Forum 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1215498" y="1735830"/>
            <a:ext cx="7571184" cy="4525963"/>
          </a:xfrm>
        </p:spPr>
        <p:txBody>
          <a:bodyPr/>
          <a:lstStyle/>
          <a:p>
            <a:r>
              <a:rPr lang="en-US" sz="2800" dirty="0"/>
              <a:t>established as a result of a European Commission funded project in 2008. </a:t>
            </a:r>
          </a:p>
          <a:p>
            <a:r>
              <a:rPr lang="en-US" sz="2800" dirty="0"/>
              <a:t>evolved into an independent forum, </a:t>
            </a:r>
          </a:p>
          <a:p>
            <a:r>
              <a:rPr lang="en-US" sz="2800" dirty="0"/>
              <a:t>public safety user </a:t>
            </a:r>
            <a:r>
              <a:rPr lang="en-US" sz="2800" dirty="0" err="1"/>
              <a:t>organisations</a:t>
            </a:r>
            <a:r>
              <a:rPr lang="en-US" sz="2800" dirty="0"/>
              <a:t>, industry and research institutes </a:t>
            </a:r>
          </a:p>
          <a:p>
            <a:r>
              <a:rPr lang="en-US" sz="2800" dirty="0"/>
              <a:t>discuss and exchange ideas and best practices, develop roadmaps and improve the future of public safety communications.</a:t>
            </a:r>
          </a:p>
          <a:p>
            <a:endParaRPr lang="en-US" dirty="0"/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CBE8B8D-A8C7-473A-80ED-A105200DA7FF}" type="slidenum">
              <a:rPr lang="fr-FR" altLang="fr-FR" smtClean="0"/>
              <a:pPr>
                <a:defRPr/>
              </a:pPr>
              <a:t>3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19705135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CBE8B8D-A8C7-473A-80ED-A105200DA7FF}" type="slidenum">
              <a:rPr lang="fr-FR" altLang="fr-FR" smtClean="0"/>
              <a:pPr>
                <a:defRPr/>
              </a:pPr>
              <a:t>4</a:t>
            </a:fld>
            <a:endParaRPr lang="fr-FR" altLang="fr-FR"/>
          </a:p>
        </p:txBody>
      </p:sp>
      <p:pic>
        <p:nvPicPr>
          <p:cNvPr id="1026" name="Picture 2" descr="http://www.psc-europe.eu/images/schema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9706" y="260648"/>
            <a:ext cx="7964294" cy="5472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924540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Why request MRP 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2"/>
            <a:r>
              <a:rPr lang="en-US" sz="2800" dirty="0" smtClean="0"/>
              <a:t>Our Members and Partners represent European Public Safety Communication</a:t>
            </a:r>
          </a:p>
          <a:p>
            <a:pPr lvl="2"/>
            <a:endParaRPr lang="en-US" sz="2800" dirty="0"/>
          </a:p>
          <a:p>
            <a:pPr lvl="2"/>
            <a:r>
              <a:rPr lang="en-US" sz="2800" dirty="0"/>
              <a:t>Mission Critical is key</a:t>
            </a:r>
          </a:p>
          <a:p>
            <a:pPr lvl="2"/>
            <a:endParaRPr lang="en-US" sz="2800" dirty="0" smtClean="0"/>
          </a:p>
          <a:p>
            <a:pPr lvl="2"/>
            <a:r>
              <a:rPr lang="en-US" sz="2800" dirty="0" smtClean="0"/>
              <a:t>EU Interoperable Broadband is to be procured</a:t>
            </a:r>
          </a:p>
          <a:p>
            <a:pPr lvl="2"/>
            <a:endParaRPr lang="en-US" sz="2800" dirty="0"/>
          </a:p>
          <a:p>
            <a:pPr lvl="2"/>
            <a:r>
              <a:rPr lang="en-US" sz="2800" dirty="0" smtClean="0"/>
              <a:t>BroadMap !!</a:t>
            </a:r>
            <a:endParaRPr lang="en-US" sz="2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CBE8B8D-A8C7-473A-80ED-A105200DA7FF}" type="slidenum">
              <a:rPr lang="fr-FR" altLang="fr-FR" smtClean="0"/>
              <a:pPr>
                <a:defRPr/>
              </a:pPr>
              <a:t>5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145096961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2559376" y="260648"/>
            <a:ext cx="6477119" cy="1080120"/>
          </a:xfrm>
        </p:spPr>
        <p:txBody>
          <a:bodyPr>
            <a:noAutofit/>
          </a:bodyPr>
          <a:lstStyle/>
          <a:p>
            <a:r>
              <a:rPr lang="fi-FI" sz="3200" b="1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  <a:ea typeface="+mj-ea"/>
                <a:cs typeface="+mj-cs"/>
              </a:rPr>
              <a:t>A Cornerstone for future Critical </a:t>
            </a:r>
            <a:br>
              <a:rPr lang="fi-FI" sz="3200" b="1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  <a:ea typeface="+mj-ea"/>
                <a:cs typeface="+mj-cs"/>
              </a:rPr>
            </a:br>
            <a:r>
              <a:rPr lang="fi-FI" sz="3200" b="1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  <a:ea typeface="+mj-ea"/>
                <a:cs typeface="+mj-cs"/>
              </a:rPr>
              <a:t>Mobile Broadband Communications</a:t>
            </a:r>
          </a:p>
        </p:txBody>
      </p:sp>
      <p:pic>
        <p:nvPicPr>
          <p:cNvPr id="4" name="Picture 3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1644650"/>
            <a:ext cx="9756576" cy="5213350"/>
          </a:xfrm>
          <a:prstGeom prst="rect">
            <a:avLst/>
          </a:prstGeom>
          <a:solidFill>
            <a:schemeClr val="accent3"/>
          </a:solidFill>
        </p:spPr>
      </p:pic>
      <p:sp>
        <p:nvSpPr>
          <p:cNvPr id="5" name="Rechteck 4"/>
          <p:cNvSpPr/>
          <p:nvPr/>
        </p:nvSpPr>
        <p:spPr bwMode="auto">
          <a:xfrm>
            <a:off x="3635896" y="1700808"/>
            <a:ext cx="5112568" cy="1152128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" name="Rectangle 5"/>
          <p:cNvSpPr/>
          <p:nvPr/>
        </p:nvSpPr>
        <p:spPr bwMode="auto">
          <a:xfrm>
            <a:off x="-13830" y="0"/>
            <a:ext cx="1993542" cy="164465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3830" y="113328"/>
            <a:ext cx="2573207" cy="908720"/>
          </a:xfrm>
          <a:prstGeom prst="rect">
            <a:avLst/>
          </a:prstGeom>
        </p:spPr>
      </p:pic>
      <p:sp>
        <p:nvSpPr>
          <p:cNvPr id="3" name="Ellipse 2"/>
          <p:cNvSpPr/>
          <p:nvPr/>
        </p:nvSpPr>
        <p:spPr bwMode="auto">
          <a:xfrm>
            <a:off x="0" y="1484784"/>
            <a:ext cx="3131840" cy="1080120"/>
          </a:xfrm>
          <a:prstGeom prst="ellipse">
            <a:avLst/>
          </a:prstGeom>
          <a:noFill/>
          <a:ln w="53975" cap="flat" cmpd="sng" algn="ctr">
            <a:gradFill flip="none" rotWithShape="1">
              <a:gsLst>
                <a:gs pos="32000">
                  <a:srgbClr val="FF0000">
                    <a:lumMod val="100000"/>
                  </a:srgbClr>
                </a:gs>
                <a:gs pos="93000">
                  <a:srgbClr val="00B050"/>
                </a:gs>
                <a:gs pos="100000">
                  <a:schemeClr val="accent1">
                    <a:lumMod val="60000"/>
                  </a:schemeClr>
                </a:gs>
              </a:gsLst>
              <a:lin ang="270000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961321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5616" y="274638"/>
            <a:ext cx="8028384" cy="1143000"/>
          </a:xfrm>
        </p:spPr>
        <p:txBody>
          <a:bodyPr/>
          <a:lstStyle/>
          <a:p>
            <a:r>
              <a:rPr lang="en-US" sz="40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  <a:ea typeface="+mj-ea"/>
                <a:cs typeface="+mj-cs"/>
              </a:rPr>
              <a:t>BroadMap goal</a:t>
            </a:r>
            <a:endParaRPr lang="en-US" sz="4000" b="1" dirty="0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  <a:ea typeface="+mj-ea"/>
              <a:cs typeface="+mj-cs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21396" y="1772816"/>
            <a:ext cx="7416824" cy="4525963"/>
          </a:xfrm>
        </p:spPr>
        <p:txBody>
          <a:bodyPr/>
          <a:lstStyle/>
          <a:p>
            <a:pPr marL="0" indent="0">
              <a:buNone/>
            </a:pPr>
            <a:r>
              <a:rPr lang="en-US" sz="3000" dirty="0"/>
              <a:t>Establishing the </a:t>
            </a:r>
            <a:r>
              <a:rPr lang="en-US" sz="3000" b="1" u="sng" dirty="0"/>
              <a:t>PPDR requirements</a:t>
            </a:r>
            <a:r>
              <a:rPr lang="en-US" sz="3000" dirty="0"/>
              <a:t>, </a:t>
            </a:r>
          </a:p>
          <a:p>
            <a:pPr marL="0" indent="0">
              <a:buNone/>
            </a:pPr>
            <a:r>
              <a:rPr lang="en-US" sz="3000" dirty="0"/>
              <a:t>a </a:t>
            </a:r>
            <a:r>
              <a:rPr lang="en-US" sz="3000" b="1" u="sng" dirty="0"/>
              <a:t>core set of specifications </a:t>
            </a:r>
            <a:r>
              <a:rPr lang="en-US" sz="3000" dirty="0"/>
              <a:t>and</a:t>
            </a:r>
          </a:p>
          <a:p>
            <a:pPr marL="0" indent="0">
              <a:buNone/>
            </a:pPr>
            <a:r>
              <a:rPr lang="en-US" sz="3000" dirty="0"/>
              <a:t> the </a:t>
            </a:r>
            <a:r>
              <a:rPr lang="en-US" sz="3000" b="1" u="sng" dirty="0"/>
              <a:t>roadmap for procurement </a:t>
            </a:r>
            <a:r>
              <a:rPr lang="en-US" sz="3000" dirty="0"/>
              <a:t>to achieve future evolution of </a:t>
            </a:r>
          </a:p>
          <a:p>
            <a:pPr marL="0" indent="0">
              <a:buNone/>
            </a:pPr>
            <a:r>
              <a:rPr lang="en-US" sz="3000" dirty="0" smtClean="0"/>
              <a:t>European </a:t>
            </a:r>
            <a:r>
              <a:rPr lang="en-US" sz="3000" dirty="0"/>
              <a:t>broadband applications and </a:t>
            </a:r>
          </a:p>
          <a:p>
            <a:pPr marL="0" indent="0">
              <a:buNone/>
            </a:pPr>
            <a:r>
              <a:rPr lang="en-US" sz="3000" b="1" u="sng" dirty="0"/>
              <a:t>interoperable</a:t>
            </a:r>
            <a:r>
              <a:rPr lang="en-US" sz="3000" dirty="0"/>
              <a:t> radio communication solutions </a:t>
            </a:r>
            <a:r>
              <a:rPr lang="en-GB" dirty="0"/>
              <a:t/>
            </a:r>
            <a:br>
              <a:rPr lang="en-GB" dirty="0"/>
            </a:br>
            <a:endParaRPr lang="en-US" dirty="0"/>
          </a:p>
        </p:txBody>
      </p:sp>
      <p:sp>
        <p:nvSpPr>
          <p:cNvPr id="6" name="Rectangle 5"/>
          <p:cNvSpPr/>
          <p:nvPr/>
        </p:nvSpPr>
        <p:spPr bwMode="auto">
          <a:xfrm>
            <a:off x="-13830" y="0"/>
            <a:ext cx="1993542" cy="1556792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3830" y="113328"/>
            <a:ext cx="2573207" cy="908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194977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5616" y="274638"/>
            <a:ext cx="8028384" cy="868362"/>
          </a:xfrm>
        </p:spPr>
        <p:txBody>
          <a:bodyPr>
            <a:normAutofit/>
          </a:bodyPr>
          <a:lstStyle/>
          <a:p>
            <a:r>
              <a:rPr lang="en-US" sz="40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  <a:ea typeface="+mj-ea"/>
                <a:cs typeface="+mj-cs"/>
              </a:rPr>
              <a:t>Consortium</a:t>
            </a:r>
            <a:endParaRPr lang="en-US" sz="4000" b="1" dirty="0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  <a:ea typeface="+mj-ea"/>
              <a:cs typeface="+mj-cs"/>
            </a:endParaRPr>
          </a:p>
        </p:txBody>
      </p:sp>
      <p:sp>
        <p:nvSpPr>
          <p:cNvPr id="4" name="Rechteck 3"/>
          <p:cNvSpPr/>
          <p:nvPr/>
        </p:nvSpPr>
        <p:spPr bwMode="auto">
          <a:xfrm>
            <a:off x="1115616" y="1362708"/>
            <a:ext cx="432048" cy="194084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" name="Rectangle 5"/>
          <p:cNvSpPr/>
          <p:nvPr/>
        </p:nvSpPr>
        <p:spPr bwMode="auto">
          <a:xfrm>
            <a:off x="-13830" y="0"/>
            <a:ext cx="1993542" cy="1556792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3830" y="113328"/>
            <a:ext cx="2573207" cy="90872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052735" y="1333500"/>
            <a:ext cx="13224154" cy="5524500"/>
          </a:xfrm>
          <a:prstGeom prst="rect">
            <a:avLst/>
          </a:prstGeom>
          <a:solidFill>
            <a:schemeClr val="accent3"/>
          </a:solidFill>
        </p:spPr>
      </p:pic>
    </p:spTree>
    <p:extLst>
      <p:ext uri="{BB962C8B-B14F-4D97-AF65-F5344CB8AC3E}">
        <p14:creationId xmlns:p14="http://schemas.microsoft.com/office/powerpoint/2010/main" val="130627120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uorakulmio 12"/>
          <p:cNvSpPr/>
          <p:nvPr/>
        </p:nvSpPr>
        <p:spPr>
          <a:xfrm>
            <a:off x="6012160" y="1061135"/>
            <a:ext cx="3090835" cy="57554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buFont typeface="Arial"/>
              <a:buChar char="•"/>
            </a:pPr>
            <a:r>
              <a:rPr lang="en-US" sz="1600" b="1" dirty="0"/>
              <a:t>PSCE</a:t>
            </a:r>
            <a:r>
              <a:rPr lang="en-US" sz="1600" dirty="0"/>
              <a:t> providing project coordination and support, </a:t>
            </a:r>
            <a:r>
              <a:rPr lang="en-US" sz="1600" b="1" i="1" dirty="0"/>
              <a:t>Consortium Leader:           </a:t>
            </a:r>
          </a:p>
          <a:p>
            <a:pPr lvl="1"/>
            <a:r>
              <a:rPr lang="en-US" sz="1600" b="1" i="1" dirty="0"/>
              <a:t>Dr. David Lund, PSCE</a:t>
            </a:r>
            <a:endParaRPr lang="fi-FI" sz="1600" b="1" i="1" dirty="0"/>
          </a:p>
          <a:p>
            <a:pPr marL="285750" lvl="0" indent="-285750">
              <a:buFont typeface="Arial"/>
              <a:buChar char="•"/>
            </a:pPr>
            <a:endParaRPr lang="en-US" sz="1600" b="1" dirty="0"/>
          </a:p>
          <a:p>
            <a:pPr marL="285750" lvl="0" indent="-285750">
              <a:buFont typeface="Arial"/>
              <a:buChar char="•"/>
            </a:pPr>
            <a:r>
              <a:rPr lang="en-US" sz="1600" b="1" dirty="0"/>
              <a:t>15 potential buyers/end users</a:t>
            </a:r>
            <a:r>
              <a:rPr lang="en-US" sz="1600" dirty="0"/>
              <a:t>, of which </a:t>
            </a:r>
            <a:endParaRPr lang="fi-FI" sz="1600" dirty="0"/>
          </a:p>
          <a:p>
            <a:pPr marL="742950" lvl="1" indent="-285750">
              <a:buFont typeface="Arial"/>
              <a:buChar char="•"/>
            </a:pPr>
            <a:r>
              <a:rPr lang="en-US" sz="1600" dirty="0"/>
              <a:t>12 represent EU Member States</a:t>
            </a:r>
            <a:endParaRPr lang="fi-FI" sz="1600" dirty="0"/>
          </a:p>
          <a:p>
            <a:pPr marL="742950" lvl="1" indent="-285750">
              <a:buFont typeface="Arial"/>
              <a:buChar char="•"/>
            </a:pPr>
            <a:r>
              <a:rPr lang="en-US" sz="1600" dirty="0"/>
              <a:t>3 represent Associated Countries</a:t>
            </a:r>
            <a:endParaRPr lang="fi-FI" sz="1600" dirty="0"/>
          </a:p>
          <a:p>
            <a:pPr marL="742950" lvl="1" indent="-285750">
              <a:buFont typeface="Arial"/>
              <a:buChar char="•"/>
            </a:pPr>
            <a:r>
              <a:rPr lang="en-US" sz="1600" dirty="0"/>
              <a:t>8 represent the responsible Ministry within their country</a:t>
            </a:r>
            <a:endParaRPr lang="fi-FI" sz="1600" dirty="0"/>
          </a:p>
          <a:p>
            <a:pPr marL="742950" lvl="1" indent="-285750">
              <a:buFont typeface="Arial"/>
              <a:buChar char="•"/>
            </a:pPr>
            <a:r>
              <a:rPr lang="en-US" sz="1600" dirty="0"/>
              <a:t>7 represent end user organizations and/or operators of emergency service networks</a:t>
            </a:r>
          </a:p>
          <a:p>
            <a:pPr marL="285750" indent="-285750">
              <a:buFont typeface="Arial"/>
              <a:buChar char="•"/>
            </a:pPr>
            <a:r>
              <a:rPr lang="en-US" sz="1600" b="1" dirty="0"/>
              <a:t>48 external supporters </a:t>
            </a:r>
          </a:p>
          <a:p>
            <a:pPr marL="742950" lvl="1" indent="-285750">
              <a:buFont typeface="Arial"/>
              <a:buChar char="•"/>
            </a:pPr>
            <a:r>
              <a:rPr lang="en-US" sz="1600" dirty="0"/>
              <a:t>7 extra countries</a:t>
            </a:r>
          </a:p>
          <a:p>
            <a:pPr marL="285750" lvl="0" indent="-285750">
              <a:buFont typeface="Arial"/>
              <a:buChar char="•"/>
            </a:pPr>
            <a:r>
              <a:rPr lang="en-US" sz="1600" b="1" dirty="0"/>
              <a:t>DGFLA</a:t>
            </a:r>
            <a:r>
              <a:rPr lang="en-US" sz="1600" dirty="0"/>
              <a:t> providing legal expertise</a:t>
            </a:r>
            <a:endParaRPr lang="en-US" sz="1600" b="1" dirty="0"/>
          </a:p>
          <a:p>
            <a:pPr marL="285750" indent="-285750">
              <a:buFont typeface="Arial"/>
              <a:buChar char="•"/>
            </a:pPr>
            <a:endParaRPr lang="fi-FI" sz="1600" dirty="0"/>
          </a:p>
        </p:txBody>
      </p:sp>
      <p:sp>
        <p:nvSpPr>
          <p:cNvPr id="2" name="Rounded Rectangle 1"/>
          <p:cNvSpPr/>
          <p:nvPr/>
        </p:nvSpPr>
        <p:spPr>
          <a:xfrm>
            <a:off x="3352800" y="1118632"/>
            <a:ext cx="2931098" cy="812800"/>
          </a:xfrm>
          <a:prstGeom prst="roundRect">
            <a:avLst/>
          </a:prstGeom>
          <a:solidFill>
            <a:schemeClr val="bg1">
              <a:alpha val="61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kstiruutu 9"/>
          <p:cNvSpPr txBox="1"/>
          <p:nvPr/>
        </p:nvSpPr>
        <p:spPr>
          <a:xfrm>
            <a:off x="4074098" y="1485900"/>
            <a:ext cx="20697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dirty="0" err="1"/>
              <a:t>Supporting</a:t>
            </a:r>
            <a:r>
              <a:rPr lang="fi-FI" dirty="0"/>
              <a:t> </a:t>
            </a:r>
            <a:r>
              <a:rPr lang="fi-FI" dirty="0" err="1"/>
              <a:t>partners</a:t>
            </a:r>
            <a:endParaRPr lang="fi-FI" dirty="0"/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1115615" y="209273"/>
            <a:ext cx="7987379" cy="652462"/>
          </a:xfrm>
        </p:spPr>
        <p:txBody>
          <a:bodyPr>
            <a:noAutofit/>
          </a:bodyPr>
          <a:lstStyle/>
          <a:p>
            <a:r>
              <a:rPr lang="en-US" sz="4000" b="1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  <a:ea typeface="+mj-ea"/>
                <a:cs typeface="+mj-cs"/>
              </a:rPr>
              <a:t>A Broad Map</a:t>
            </a:r>
          </a:p>
        </p:txBody>
      </p:sp>
      <p:sp>
        <p:nvSpPr>
          <p:cNvPr id="7" name="Suorakulmio 6"/>
          <p:cNvSpPr/>
          <p:nvPr/>
        </p:nvSpPr>
        <p:spPr>
          <a:xfrm>
            <a:off x="3439098" y="1257300"/>
            <a:ext cx="635000" cy="228600"/>
          </a:xfrm>
          <a:prstGeom prst="rect">
            <a:avLst/>
          </a:prstGeom>
          <a:solidFill>
            <a:srgbClr val="0000FF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9" name="Suorakulmio 8"/>
          <p:cNvSpPr/>
          <p:nvPr/>
        </p:nvSpPr>
        <p:spPr>
          <a:xfrm>
            <a:off x="3439098" y="1582698"/>
            <a:ext cx="635000" cy="228600"/>
          </a:xfrm>
          <a:prstGeom prst="rect">
            <a:avLst/>
          </a:prstGeom>
          <a:solidFill>
            <a:srgbClr val="D925D9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8" name="Tekstiruutu 7"/>
          <p:cNvSpPr txBox="1"/>
          <p:nvPr/>
        </p:nvSpPr>
        <p:spPr>
          <a:xfrm>
            <a:off x="4074098" y="1175266"/>
            <a:ext cx="18321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dirty="0" err="1"/>
              <a:t>Involved</a:t>
            </a:r>
            <a:r>
              <a:rPr lang="fi-FI" dirty="0"/>
              <a:t> </a:t>
            </a:r>
            <a:r>
              <a:rPr lang="fi-FI" dirty="0" err="1"/>
              <a:t>partners</a:t>
            </a:r>
            <a:endParaRPr lang="fi-FI" dirty="0"/>
          </a:p>
        </p:txBody>
      </p:sp>
      <p:sp>
        <p:nvSpPr>
          <p:cNvPr id="12" name="Rectangle 11"/>
          <p:cNvSpPr/>
          <p:nvPr/>
        </p:nvSpPr>
        <p:spPr bwMode="auto">
          <a:xfrm>
            <a:off x="-13830" y="0"/>
            <a:ext cx="1993542" cy="1556792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3830" y="113328"/>
            <a:ext cx="2573207" cy="908720"/>
          </a:xfrm>
          <a:prstGeom prst="rect">
            <a:avLst/>
          </a:prstGeom>
        </p:spPr>
      </p:pic>
      <p:pic>
        <p:nvPicPr>
          <p:cNvPr id="5" name="Kuva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212" y="1054099"/>
            <a:ext cx="6245686" cy="5762459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3091168119"/>
      </p:ext>
    </p:extLst>
  </p:cSld>
  <p:clrMapOvr>
    <a:masterClrMapping/>
  </p:clrMapOvr>
</p:sld>
</file>

<file path=ppt/theme/theme1.xml><?xml version="1.0" encoding="utf-8"?>
<a:theme xmlns:a="http://schemas.openxmlformats.org/drawingml/2006/main" name="Modèle par défaut">
  <a:themeElements>
    <a:clrScheme name="Modèle par défaut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Modèle par défau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EA4ED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0000" tIns="46800" rIns="90000" bIns="4680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fr-FR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EA4ED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0000" tIns="46800" rIns="90000" bIns="4680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fr-FR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Modèle par défau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Ocean</Template>
  <TotalTime>62</TotalTime>
  <Words>326</Words>
  <Application>Microsoft Macintosh PowerPoint</Application>
  <PresentationFormat>On-screen Show (4:3)</PresentationFormat>
  <Paragraphs>87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0" baseType="lpstr">
      <vt:lpstr>Calibri</vt:lpstr>
      <vt:lpstr>MS PGothic</vt:lpstr>
      <vt:lpstr>ＭＳ Ｐゴシック</vt:lpstr>
      <vt:lpstr>Symbol</vt:lpstr>
      <vt:lpstr>Arial</vt:lpstr>
      <vt:lpstr>Modèle par défaut</vt:lpstr>
      <vt:lpstr>   Public Safety Communication Europe (PSCE) Forum Request for 3GPP Market Representation Partnership </vt:lpstr>
      <vt:lpstr>David Lund</vt:lpstr>
      <vt:lpstr>PSCE = Public Safety  Communications Europe Forum </vt:lpstr>
      <vt:lpstr>PowerPoint Presentation</vt:lpstr>
      <vt:lpstr>Why request MRP ?</vt:lpstr>
      <vt:lpstr>A Cornerstone for future Critical  Mobile Broadband Communications</vt:lpstr>
      <vt:lpstr>BroadMap goal</vt:lpstr>
      <vt:lpstr>Consortium</vt:lpstr>
      <vt:lpstr>A Broad Map</vt:lpstr>
      <vt:lpstr>PowerPoint Presentation</vt:lpstr>
      <vt:lpstr>Results ?</vt:lpstr>
      <vt:lpstr>Industry? Research?</vt:lpstr>
      <vt:lpstr>www.broadmap.eu </vt:lpstr>
      <vt:lpstr>PowerPoint Presentation</vt:lpstr>
    </vt:vector>
  </TitlesOfParts>
  <Company/>
  <LinksUpToDate>false</LinksUpToDate>
  <SharedDoc>false</SharedDoc>
  <HyperlinksChanged>false</HyperlinksChanged>
  <AppVersion>15.0027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1</dc:title>
  <dc:creator>User</dc:creator>
  <cp:lastModifiedBy>David Lund</cp:lastModifiedBy>
  <cp:revision>702</cp:revision>
  <dcterms:created xsi:type="dcterms:W3CDTF">2006-09-09T09:52:23Z</dcterms:created>
  <dcterms:modified xsi:type="dcterms:W3CDTF">2016-10-13T20:35:28Z</dcterms:modified>
</cp:coreProperties>
</file>