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72" r:id="rId6"/>
    <p:sldId id="368" r:id="rId7"/>
    <p:sldId id="369" r:id="rId8"/>
    <p:sldId id="370" r:id="rId9"/>
    <p:sldId id="371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6176" autoAdjust="0"/>
  </p:normalViewPr>
  <p:slideViewPr>
    <p:cSldViewPr snapToGrid="0">
      <p:cViewPr varScale="1">
        <p:scale>
          <a:sx n="74" d="100"/>
          <a:sy n="74" d="100"/>
        </p:scale>
        <p:origin x="24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466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latin typeface="Arial "/>
              </a:rPr>
              <a:t>TSG SA Rel-19 Workshop	</a:t>
            </a:r>
          </a:p>
          <a:p>
            <a:pPr eaLnBrk="1" hangingPunct="1">
              <a:defRPr/>
            </a:pPr>
            <a:r>
              <a:rPr lang="fi-FI" altLang="en-US" sz="1400" b="1" dirty="0">
                <a:latin typeface="Arial "/>
              </a:rPr>
              <a:t>Taipei, June 13 – 14, 2023</a:t>
            </a:r>
            <a:endParaRPr lang="sv-SE" altLang="en-US" sz="14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08757" y="133350"/>
            <a:ext cx="2045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SWS-230086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SA WG Rel-19 capacity consolidated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SA2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SA2 capacity (see SWS-230052 / SWS-230053):</a:t>
            </a:r>
          </a:p>
          <a:p>
            <a:pPr lvl="1"/>
            <a:r>
              <a:rPr lang="en-US" sz="2000" dirty="0"/>
              <a:t>Max TUs: 134</a:t>
            </a:r>
          </a:p>
          <a:p>
            <a:pPr lvl="2"/>
            <a:r>
              <a:rPr lang="en-US" sz="1600" dirty="0"/>
              <a:t>Additional buffer TUs: 48 (for TEI-19, Rel-18 alignment, 5G deployment issues, …)</a:t>
            </a:r>
          </a:p>
          <a:p>
            <a:pPr lvl="1"/>
            <a:r>
              <a:rPr lang="en-US" sz="2000" dirty="0"/>
              <a:t>Max number of SIs/WIs: 10 – 14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Limit to 14 TUs available for any SI/WI. </a:t>
            </a:r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Note: TU estimates is for the whole work done in Rel-19 (i.e. SID only, WID only, or SID + WID together).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Sept 2023, End: Dec 2024 (15 months)</a:t>
            </a:r>
          </a:p>
          <a:p>
            <a:pPr lvl="1"/>
            <a:r>
              <a:rPr lang="en-US" altLang="en-US" sz="2000" dirty="0"/>
              <a:t>Number of </a:t>
            </a:r>
            <a:r>
              <a:rPr lang="en-US" altLang="en-US" sz="2000" dirty="0">
                <a:highlight>
                  <a:srgbClr val="FFFF00"/>
                </a:highlight>
              </a:rPr>
              <a:t>ordinary </a:t>
            </a:r>
            <a:r>
              <a:rPr lang="en-US" altLang="en-US" sz="2000" dirty="0"/>
              <a:t>meetings: 8</a:t>
            </a:r>
          </a:p>
          <a:p>
            <a:pPr lvl="1"/>
            <a:r>
              <a:rPr lang="en-US" altLang="en-US" sz="2000" dirty="0"/>
              <a:t>Expected total TUs per meeting (for all releases): 36</a:t>
            </a:r>
          </a:p>
          <a:p>
            <a:pPr lvl="1"/>
            <a:r>
              <a:rPr lang="en-US" altLang="en-US" sz="2000" dirty="0"/>
              <a:t>Total TUs (for all releases): 288</a:t>
            </a:r>
          </a:p>
          <a:p>
            <a:pPr lvl="1"/>
            <a:r>
              <a:rPr lang="en-US" altLang="en-US" sz="2000" dirty="0"/>
              <a:t>TUs for maintenance of past releases: 106</a:t>
            </a:r>
          </a:p>
        </p:txBody>
      </p:sp>
    </p:spTree>
    <p:extLst>
      <p:ext uri="{BB962C8B-B14F-4D97-AF65-F5344CB8AC3E}">
        <p14:creationId xmlns:p14="http://schemas.microsoft.com/office/powerpoint/2010/main" val="41226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SA3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SA3 capacity (based on SWS-230074):</a:t>
            </a:r>
          </a:p>
          <a:p>
            <a:pPr lvl="1"/>
            <a:r>
              <a:rPr lang="en-US" sz="2000" dirty="0"/>
              <a:t>Max TUs: 98</a:t>
            </a:r>
          </a:p>
          <a:p>
            <a:pPr lvl="2"/>
            <a:r>
              <a:rPr lang="en-US" altLang="en-US" sz="1600" dirty="0"/>
              <a:t>Additional buffer TUs: not defined</a:t>
            </a:r>
            <a:endParaRPr lang="en-US" sz="1600" dirty="0"/>
          </a:p>
          <a:p>
            <a:pPr lvl="1"/>
            <a:r>
              <a:rPr lang="en-US" altLang="en-US" sz="2000" dirty="0"/>
              <a:t>Max number of SIs/WIs: 14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  <a:endParaRPr lang="en-US" altLang="en-US" sz="2000" dirty="0"/>
          </a:p>
          <a:p>
            <a:pPr lvl="1"/>
            <a:r>
              <a:rPr lang="en-US" altLang="en-US" sz="2000" dirty="0"/>
              <a:t>Max TUs per Feature: 9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Sept 2023 (for early security topics), End: March 2025 (18 months). </a:t>
            </a:r>
            <a:r>
              <a:rPr lang="en-US" altLang="en-US" sz="2000" dirty="0">
                <a:highlight>
                  <a:srgbClr val="FFFF00"/>
                </a:highlight>
              </a:rPr>
              <a:t>It is expected that very few SA3 items with no SA2 dependencies will be handled in Q4/23.</a:t>
            </a:r>
          </a:p>
          <a:p>
            <a:pPr lvl="1"/>
            <a:r>
              <a:rPr lang="en-US" altLang="en-US" sz="2000" dirty="0"/>
              <a:t>Number of </a:t>
            </a:r>
            <a:r>
              <a:rPr lang="en-US" altLang="en-US" sz="2000" dirty="0">
                <a:highlight>
                  <a:srgbClr val="FFFF00"/>
                </a:highlight>
              </a:rPr>
              <a:t>ordinary</a:t>
            </a:r>
            <a:r>
              <a:rPr lang="en-US" altLang="en-US" sz="2000" dirty="0"/>
              <a:t> meetings: 7</a:t>
            </a:r>
          </a:p>
          <a:p>
            <a:pPr lvl="1"/>
            <a:r>
              <a:rPr lang="en-US" altLang="en-US" sz="2000" dirty="0"/>
              <a:t>Expected total TUs per meeting (for all releases): 17</a:t>
            </a:r>
          </a:p>
          <a:p>
            <a:pPr lvl="1"/>
            <a:r>
              <a:rPr lang="en-US" altLang="en-US" sz="2000" dirty="0"/>
              <a:t>Total TUs (for all releases): 119</a:t>
            </a:r>
          </a:p>
          <a:p>
            <a:pPr lvl="1"/>
            <a:r>
              <a:rPr lang="en-US" altLang="en-US" sz="2000" dirty="0"/>
              <a:t>TUs for maintenance of past releases: 21</a:t>
            </a:r>
          </a:p>
        </p:txBody>
      </p:sp>
    </p:spTree>
    <p:extLst>
      <p:ext uri="{BB962C8B-B14F-4D97-AF65-F5344CB8AC3E}">
        <p14:creationId xmlns:p14="http://schemas.microsoft.com/office/powerpoint/2010/main" val="30900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SA4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SA4 capacity (based on SWS-230076):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152</a:t>
            </a:r>
          </a:p>
          <a:p>
            <a:pPr lvl="2"/>
            <a:r>
              <a:rPr lang="en-US" altLang="en-US" sz="1600" dirty="0"/>
              <a:t>Additional buffer TUs: 32 (for Rel-19 alignment with other WGs, …)</a:t>
            </a:r>
          </a:p>
          <a:p>
            <a:pPr lvl="1"/>
            <a:r>
              <a:rPr lang="en-US" altLang="en-US" sz="2000" dirty="0"/>
              <a:t>Max number of SIs/WIs: 16 - 25</a:t>
            </a:r>
          </a:p>
          <a:p>
            <a:pPr lvl="2"/>
            <a:r>
              <a:rPr lang="en-US" altLang="en-US" sz="1600" dirty="0"/>
              <a:t>Note: one feature might result in up to 3 WI/SI: study, stage 2, stage 3, and counted separately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March 2024, End: Sept 2025 (18 months)</a:t>
            </a:r>
          </a:p>
          <a:p>
            <a:pPr lvl="1"/>
            <a:r>
              <a:rPr lang="en-US" altLang="en-US" sz="2000" dirty="0"/>
              <a:t>Number of </a:t>
            </a:r>
            <a:r>
              <a:rPr lang="en-US" altLang="en-US" sz="2000" dirty="0">
                <a:highlight>
                  <a:srgbClr val="FFFF00"/>
                </a:highlight>
              </a:rPr>
              <a:t>ordinary </a:t>
            </a:r>
            <a:r>
              <a:rPr lang="en-US" altLang="en-US" sz="2000" dirty="0"/>
              <a:t>meetings: 8</a:t>
            </a:r>
          </a:p>
          <a:p>
            <a:pPr lvl="1"/>
            <a:r>
              <a:rPr lang="en-US" altLang="en-US" sz="2000" dirty="0"/>
              <a:t>Expected total TUs per meeting (for all releases): 27</a:t>
            </a:r>
          </a:p>
          <a:p>
            <a:pPr lvl="1"/>
            <a:r>
              <a:rPr lang="en-US" altLang="en-US" sz="2000" dirty="0"/>
              <a:t>Total TUs (for all releases): 216</a:t>
            </a:r>
          </a:p>
          <a:p>
            <a:pPr lvl="1"/>
            <a:r>
              <a:rPr lang="en-US" altLang="en-US" sz="2000" dirty="0"/>
              <a:t>TUs for maintenance of past releases: 32</a:t>
            </a:r>
          </a:p>
        </p:txBody>
      </p:sp>
    </p:spTree>
    <p:extLst>
      <p:ext uri="{BB962C8B-B14F-4D97-AF65-F5344CB8AC3E}">
        <p14:creationId xmlns:p14="http://schemas.microsoft.com/office/powerpoint/2010/main" val="231085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SA5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SA5 capacity (based on SWS-230071):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120 (OAM) / 60 (Charging)</a:t>
            </a:r>
          </a:p>
          <a:p>
            <a:pPr lvl="2"/>
            <a:r>
              <a:rPr lang="en-US" altLang="en-US" sz="1600" dirty="0"/>
              <a:t>Additional buffer TUs: not defined</a:t>
            </a:r>
          </a:p>
          <a:p>
            <a:pPr lvl="1"/>
            <a:r>
              <a:rPr lang="en-US" altLang="en-US" sz="2000" dirty="0"/>
              <a:t>Max number of SIs/WIs: 20 (OAM) / 12 (Charging)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Jan 2024, End: Sept 2025 (21 months)</a:t>
            </a:r>
          </a:p>
          <a:p>
            <a:pPr lvl="1"/>
            <a:r>
              <a:rPr lang="en-US" altLang="en-US" sz="2000" dirty="0"/>
              <a:t>Number of </a:t>
            </a:r>
            <a:r>
              <a:rPr lang="en-US" altLang="en-US" sz="2000" dirty="0">
                <a:highlight>
                  <a:srgbClr val="FFFF00"/>
                </a:highlight>
              </a:rPr>
              <a:t>ordinary </a:t>
            </a:r>
            <a:r>
              <a:rPr lang="en-US" altLang="en-US" sz="2000" dirty="0"/>
              <a:t>meetings: 10</a:t>
            </a:r>
          </a:p>
          <a:p>
            <a:pPr lvl="1"/>
            <a:r>
              <a:rPr lang="en-US" altLang="en-US" sz="2000" dirty="0"/>
              <a:t>Expected total TUs per meeting (for all releases): 18 (OAM) / 8 (Charging)</a:t>
            </a:r>
          </a:p>
          <a:p>
            <a:pPr lvl="1"/>
            <a:r>
              <a:rPr lang="en-US" altLang="en-US" sz="2000" dirty="0"/>
              <a:t>Total TUs (for all releases): 180 (OAM) / 80 (Charging)</a:t>
            </a:r>
          </a:p>
          <a:p>
            <a:pPr lvl="1"/>
            <a:r>
              <a:rPr lang="en-US" altLang="en-US" sz="2000" dirty="0"/>
              <a:t>TUs for maintenance of past releases: 60 (OAM) / 20 (Charging)</a:t>
            </a:r>
          </a:p>
        </p:txBody>
      </p:sp>
    </p:spTree>
    <p:extLst>
      <p:ext uri="{BB962C8B-B14F-4D97-AF65-F5344CB8AC3E}">
        <p14:creationId xmlns:p14="http://schemas.microsoft.com/office/powerpoint/2010/main" val="411699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SA6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SA6 Capacity (see SWS-230085):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160</a:t>
            </a:r>
          </a:p>
          <a:p>
            <a:pPr lvl="2"/>
            <a:r>
              <a:rPr lang="en-US" altLang="en-US" sz="1600" dirty="0"/>
              <a:t>Additional buffer TUs: not defined</a:t>
            </a:r>
          </a:p>
          <a:p>
            <a:pPr lvl="1"/>
            <a:r>
              <a:rPr lang="en-US" altLang="en-US" sz="2000" dirty="0"/>
              <a:t>Max number of SIs/WIs: </a:t>
            </a:r>
            <a:r>
              <a:rPr lang="en-US" altLang="en-US" sz="2000" dirty="0">
                <a:highlight>
                  <a:srgbClr val="FFFF00"/>
                </a:highlight>
              </a:rPr>
              <a:t>16 - 20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>
                <a:highlight>
                  <a:srgbClr val="FFFF00"/>
                </a:highlight>
              </a:rPr>
              <a:t>Start: June 2023, End: Dec 2024 (18 months)</a:t>
            </a:r>
          </a:p>
          <a:p>
            <a:pPr lvl="1"/>
            <a:r>
              <a:rPr lang="en-US" altLang="en-US" sz="2000" dirty="0"/>
              <a:t>Number of </a:t>
            </a:r>
            <a:r>
              <a:rPr lang="en-US" altLang="en-US" sz="2000" dirty="0">
                <a:highlight>
                  <a:srgbClr val="FFFF00"/>
                </a:highlight>
              </a:rPr>
              <a:t>ordinary </a:t>
            </a:r>
            <a:r>
              <a:rPr lang="en-US" altLang="en-US" sz="2000" dirty="0"/>
              <a:t>meetings: 9</a:t>
            </a:r>
          </a:p>
          <a:p>
            <a:pPr lvl="1"/>
            <a:r>
              <a:rPr lang="en-US" altLang="en-US" sz="2000" dirty="0"/>
              <a:t>Expected total TUs per meeting (</a:t>
            </a:r>
            <a:r>
              <a:rPr lang="en-US" altLang="en-US" sz="2000" dirty="0">
                <a:highlight>
                  <a:srgbClr val="FFFF00"/>
                </a:highlight>
              </a:rPr>
              <a:t>for all the work including maintenance and Rel-19</a:t>
            </a:r>
            <a:r>
              <a:rPr lang="en-US" altLang="en-US" sz="2000" dirty="0"/>
              <a:t>): 20</a:t>
            </a:r>
          </a:p>
          <a:p>
            <a:pPr lvl="1"/>
            <a:r>
              <a:rPr lang="en-US" altLang="en-US" sz="2000" dirty="0"/>
              <a:t>Total TUs (for all releases): 180</a:t>
            </a:r>
          </a:p>
          <a:p>
            <a:pPr lvl="1"/>
            <a:r>
              <a:rPr lang="en-US" altLang="en-US" sz="2000" dirty="0"/>
              <a:t>TUs for maintenance of past releases: 20</a:t>
            </a:r>
          </a:p>
        </p:txBody>
      </p:sp>
    </p:spTree>
    <p:extLst>
      <p:ext uri="{BB962C8B-B14F-4D97-AF65-F5344CB8AC3E}">
        <p14:creationId xmlns:p14="http://schemas.microsoft.com/office/powerpoint/2010/main" val="209636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8138</TotalTime>
  <Words>631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Calibri</vt:lpstr>
      <vt:lpstr>Calibri Light</vt:lpstr>
      <vt:lpstr>Times New Roman</vt:lpstr>
      <vt:lpstr>Office Theme</vt:lpstr>
      <vt:lpstr>SA WG Rel-19 capacity consolidated information</vt:lpstr>
      <vt:lpstr>SA2 Rel-19 capacity summary </vt:lpstr>
      <vt:lpstr>SA3 Rel-19 capacity summary </vt:lpstr>
      <vt:lpstr>SA4 Rel-19 capacity summary </vt:lpstr>
      <vt:lpstr>SA5 Rel-19 capacity summary </vt:lpstr>
      <vt:lpstr>SA6 Rel-19 capacity 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Jain, Puneet</cp:lastModifiedBy>
  <cp:revision>708</cp:revision>
  <dcterms:created xsi:type="dcterms:W3CDTF">2010-02-05T13:52:04Z</dcterms:created>
  <dcterms:modified xsi:type="dcterms:W3CDTF">2023-06-14T04:25:56Z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