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0" r:id="rId2"/>
    <p:sldId id="364" r:id="rId3"/>
    <p:sldId id="389" r:id="rId4"/>
    <p:sldId id="376" r:id="rId5"/>
    <p:sldId id="387" r:id="rId6"/>
    <p:sldId id="390" r:id="rId7"/>
    <p:sldId id="391" r:id="rId8"/>
    <p:sldId id="38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9D18E"/>
    <a:srgbClr val="3399FF"/>
    <a:srgbClr val="FFFF99"/>
    <a:srgbClr val="FFCCFF"/>
    <a:srgbClr val="009900"/>
    <a:srgbClr val="5B9BD5"/>
    <a:srgbClr val="FFDF64"/>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2" autoAdjust="0"/>
    <p:restoredTop sz="97423" autoAdjust="0"/>
  </p:normalViewPr>
  <p:slideViewPr>
    <p:cSldViewPr snapToGrid="0">
      <p:cViewPr varScale="1">
        <p:scale>
          <a:sx n="84" d="100"/>
          <a:sy n="84" d="100"/>
        </p:scale>
        <p:origin x="413" y="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04D3B1-07A7-4812-80B9-DD59E94C7F9D}" type="datetimeFigureOut">
              <a:rPr lang="en-US" smtClean="0"/>
              <a:t>10/14/2024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50302-FD59-41EB-98E1-8F01547BD578}" type="slidenum">
              <a:rPr lang="en-US" smtClean="0"/>
              <a:t>‹#›</a:t>
            </a:fld>
            <a:endParaRPr lang="en-US" dirty="0"/>
          </a:p>
        </p:txBody>
      </p:sp>
    </p:spTree>
    <p:extLst>
      <p:ext uri="{BB962C8B-B14F-4D97-AF65-F5344CB8AC3E}">
        <p14:creationId xmlns:p14="http://schemas.microsoft.com/office/powerpoint/2010/main" val="337052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solidFill>
                  <a:srgbClr val="000000"/>
                </a:solidFill>
              </a:rPr>
              <a:pPr>
                <a:defRPr/>
              </a:pPr>
              <a:t>1</a:t>
            </a:fld>
            <a:endParaRPr lang="en-GB" altLang="en-US" dirty="0">
              <a:solidFill>
                <a:srgbClr val="000000"/>
              </a:solidFill>
            </a:endParaRPr>
          </a:p>
        </p:txBody>
      </p:sp>
    </p:spTree>
    <p:extLst>
      <p:ext uri="{BB962C8B-B14F-4D97-AF65-F5344CB8AC3E}">
        <p14:creationId xmlns:p14="http://schemas.microsoft.com/office/powerpoint/2010/main" val="399065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97927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88980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单击此处编辑母版标题样式</a:t>
            </a:r>
          </a:p>
        </p:txBody>
      </p:sp>
    </p:spTree>
    <p:extLst>
      <p:ext uri="{BB962C8B-B14F-4D97-AF65-F5344CB8AC3E}">
        <p14:creationId xmlns:p14="http://schemas.microsoft.com/office/powerpoint/2010/main" val="322158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A38214-5857-FC4E-B923-056100E16BCA}"/>
              </a:ext>
            </a:extLst>
          </p:cNvPr>
          <p:cNvSpPr>
            <a:spLocks noGrp="1"/>
          </p:cNvSpPr>
          <p:nvPr>
            <p:ph type="subTitle" idx="1" hasCustomPrompt="1"/>
          </p:nvPr>
        </p:nvSpPr>
        <p:spPr>
          <a:xfrm>
            <a:off x="728890" y="456134"/>
            <a:ext cx="10736446" cy="993400"/>
          </a:xfrm>
          <a:prstGeom prst="rect">
            <a:avLst/>
          </a:prstGeom>
        </p:spPr>
        <p:txBody>
          <a:bodyPr lIns="0" tIns="0" rIns="0" bIns="0" anchor="t">
            <a:normAutofit/>
          </a:bodyPr>
          <a:lstStyle>
            <a:lvl1pPr marL="0" indent="0" algn="l">
              <a:lnSpc>
                <a:spcPts val="3429"/>
              </a:lnSpc>
              <a:spcBef>
                <a:spcPts val="0"/>
              </a:spcBef>
              <a:buNone/>
              <a:defRPr sz="3199" baseline="0">
                <a:solidFill>
                  <a:schemeClr val="tx1"/>
                </a:solidFill>
                <a:latin typeface="Microsoft YaHei" panose="020B0503020204020204" pitchFamily="34" charset="-122"/>
                <a:ea typeface="Microsoft YaHei" panose="020B0503020204020204" pitchFamily="34" charset="-122"/>
              </a:defRPr>
            </a:lvl1pPr>
            <a:lvl2pPr marL="593662" indent="0" algn="ctr">
              <a:buNone/>
              <a:defRPr sz="2597"/>
            </a:lvl2pPr>
            <a:lvl3pPr marL="1187323" indent="0" algn="ctr">
              <a:buNone/>
              <a:defRPr sz="2337"/>
            </a:lvl3pPr>
            <a:lvl4pPr marL="1780986" indent="0" algn="ctr">
              <a:buNone/>
              <a:defRPr sz="2078"/>
            </a:lvl4pPr>
            <a:lvl5pPr marL="2374648" indent="0" algn="ctr">
              <a:buNone/>
              <a:defRPr sz="2078"/>
            </a:lvl5pPr>
            <a:lvl6pPr marL="2968309" indent="0" algn="ctr">
              <a:buNone/>
              <a:defRPr sz="2078"/>
            </a:lvl6pPr>
            <a:lvl7pPr marL="3561971" indent="0" algn="ctr">
              <a:buNone/>
              <a:defRPr sz="2078"/>
            </a:lvl7pPr>
            <a:lvl8pPr marL="4155634" indent="0" algn="ctr">
              <a:buNone/>
              <a:defRPr sz="2078"/>
            </a:lvl8pPr>
            <a:lvl9pPr marL="4749295" indent="0" algn="ctr">
              <a:buNone/>
              <a:defRPr sz="2078"/>
            </a:lvl9pPr>
          </a:lstStyle>
          <a:p>
            <a:r>
              <a:rPr lang="zh-CN" altLang="en-US" dirty="0"/>
              <a:t>单击此处添加标题</a:t>
            </a:r>
            <a:endParaRPr lang="en-US" dirty="0"/>
          </a:p>
        </p:txBody>
      </p:sp>
      <p:sp>
        <p:nvSpPr>
          <p:cNvPr id="5" name="Content Placeholder 2">
            <a:extLst>
              <a:ext uri="{FF2B5EF4-FFF2-40B4-BE49-F238E27FC236}">
                <a16:creationId xmlns:a16="http://schemas.microsoft.com/office/drawing/2014/main" id="{CA8B3F0C-616F-224A-B32F-9F9BF5EEE1BC}"/>
              </a:ext>
            </a:extLst>
          </p:cNvPr>
          <p:cNvSpPr>
            <a:spLocks noGrp="1"/>
          </p:cNvSpPr>
          <p:nvPr>
            <p:ph idx="12" hasCustomPrompt="1"/>
          </p:nvPr>
        </p:nvSpPr>
        <p:spPr>
          <a:xfrm>
            <a:off x="725738" y="1512876"/>
            <a:ext cx="10729365" cy="4690459"/>
          </a:xfrm>
          <a:prstGeom prst="rect">
            <a:avLst/>
          </a:prstGeom>
        </p:spPr>
        <p:txBody>
          <a:bodyPr lIns="0" tIns="0" rIns="0" bIns="0"/>
          <a:lstStyle>
            <a:lvl1pPr marL="179316" marR="0" indent="-168208" algn="l" defTabSz="1187323"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7605" algn="ctr"/>
              </a:tabLst>
              <a:defRPr sz="1799"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8894" marR="0" indent="-168208" algn="l" defTabSz="1187323" rtl="0" eaLnBrk="1" fontAlgn="auto" latinLnBrk="0" hangingPunct="1">
              <a:lnSpc>
                <a:spcPct val="100000"/>
              </a:lnSpc>
              <a:spcBef>
                <a:spcPts val="0"/>
              </a:spcBef>
              <a:spcAft>
                <a:spcPts val="600"/>
              </a:spcAft>
              <a:buClr>
                <a:schemeClr val="tx1"/>
              </a:buClr>
              <a:buSzTx/>
              <a:buFont typeface=".AppleSystemUIFont"/>
              <a:buChar char="&gt;"/>
              <a:tabLst>
                <a:tab pos="1207605" algn="ctr"/>
              </a:tabLst>
              <a:defRPr sz="1599" baseline="0">
                <a:latin typeface="Microsoft YaHei" panose="020B0503020204020204" pitchFamily="34" charset="-122"/>
                <a:ea typeface="Microsoft YaHei" panose="020B0503020204020204" pitchFamily="34" charset="-122"/>
              </a:defRPr>
            </a:lvl2pPr>
            <a:lvl3pPr marL="1098136" marR="0" indent="-168208" algn="l" defTabSz="1187323" rtl="0" eaLnBrk="1" fontAlgn="auto" latinLnBrk="0" hangingPunct="1">
              <a:lnSpc>
                <a:spcPct val="100000"/>
              </a:lnSpc>
              <a:spcBef>
                <a:spcPts val="0"/>
              </a:spcBef>
              <a:spcAft>
                <a:spcPts val="600"/>
              </a:spcAft>
              <a:buClr>
                <a:schemeClr val="tx1"/>
              </a:buClr>
              <a:buSzTx/>
              <a:buFont typeface=".AppleSystemUIFont"/>
              <a:buChar char="-"/>
              <a:tabLst>
                <a:tab pos="1207605" algn="ctr"/>
              </a:tabLst>
              <a:defRPr sz="1298" baseline="0">
                <a:latin typeface="Microsoft YaHei" panose="020B0503020204020204" pitchFamily="34" charset="-122"/>
                <a:ea typeface="Microsoft YaHei" panose="020B0503020204020204" pitchFamily="34" charset="-122"/>
              </a:defRPr>
            </a:lvl3pPr>
            <a:lvl4pPr marL="525640" indent="-171091">
              <a:buFont typeface="Arial" panose="020B0604020202020204" pitchFamily="34" charset="0"/>
              <a:buChar char="•"/>
              <a:tabLst>
                <a:tab pos="1207937" algn="ctr"/>
              </a:tabLst>
              <a:defRPr sz="1298" baseline="0"/>
            </a:lvl4pPr>
            <a:lvl5pPr marL="525640" indent="-171091">
              <a:buFont typeface="Arial" panose="020B0604020202020204" pitchFamily="34" charset="0"/>
              <a:buChar char="•"/>
              <a:tabLst>
                <a:tab pos="1207937" algn="ctr"/>
              </a:tabLst>
              <a:defRPr sz="1298" baseline="0"/>
            </a:lvl5pPr>
          </a:lstStyle>
          <a:p>
            <a:pPr lvl="0"/>
            <a:r>
              <a:rPr lang="zh-CN" altLang="en-US" dirty="0"/>
              <a:t>单击此处添加文本</a:t>
            </a:r>
            <a:endParaRPr lang="en-US" dirty="0"/>
          </a:p>
          <a:p>
            <a:pPr marL="328894" marR="0" lvl="1"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r>
              <a:rPr lang="zh-CN" altLang="en-US" dirty="0"/>
              <a:t>单击此处添加文本</a:t>
            </a:r>
            <a:endParaRPr lang="en-US" dirty="0"/>
          </a:p>
          <a:p>
            <a:pPr marL="1098136" marR="0" lvl="2" indent="-168208" algn="l" defTabSz="1187323"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7605" algn="ctr"/>
              </a:tabLst>
              <a:defRPr/>
            </a:pPr>
            <a:endParaRPr lang="en-US" altLang="zh-CN" dirty="0"/>
          </a:p>
        </p:txBody>
      </p:sp>
    </p:spTree>
    <p:extLst>
      <p:ext uri="{BB962C8B-B14F-4D97-AF65-F5344CB8AC3E}">
        <p14:creationId xmlns:p14="http://schemas.microsoft.com/office/powerpoint/2010/main" val="3837997949"/>
      </p:ext>
    </p:extLst>
  </p:cSld>
  <p:clrMapOvr>
    <a:masterClrMapping/>
  </p:clrMapOvr>
  <p:extLst mod="1">
    <p:ext uri="{DCECCB84-F9BA-43D5-87BE-67443E8EF086}">
      <p15:sldGuideLst xmlns:p15="http://schemas.microsoft.com/office/powerpoint/2012/main">
        <p15:guide id="1" pos="384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eaLnBrk="0" fontAlgn="base" hangingPunct="0">
              <a:spcBef>
                <a:spcPct val="0"/>
              </a:spcBef>
              <a:spcAft>
                <a:spcPct val="0"/>
              </a:spcAft>
              <a:defRPr/>
            </a:pPr>
            <a:endParaRPr lang="en-GB" dirty="0">
              <a:solidFill>
                <a:prstClr val="white"/>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06362" y="974711"/>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0" fontAlgn="base" hangingPunct="0">
              <a:spcBef>
                <a:spcPct val="0"/>
              </a:spcBef>
              <a:spcAft>
                <a:spcPct val="0"/>
              </a:spcAft>
              <a:defRPr/>
            </a:pPr>
            <a:endParaRPr lang="en-GB" dirty="0">
              <a:solidFill>
                <a:prstClr val="white"/>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GB" altLang="en-US" sz="800" dirty="0">
                <a:ln w="0"/>
                <a:solidFill>
                  <a:prstClr val="black"/>
                </a:solidFill>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568781" y="50534"/>
            <a:ext cx="1246188" cy="724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fld id="{5420701A-B243-422E-826E-78BD4E22F668}" type="slidenum">
              <a:rPr lang="en-GB" altLang="en-US" sz="1400" smtClean="0">
                <a:solidFill>
                  <a:prstClr val="black"/>
                </a:solidFill>
                <a:latin typeface="Calibri" panose="020F0502020204030204" pitchFamily="34" charset="0"/>
              </a:rPr>
              <a:pPr eaLnBrk="0" fontAlgn="base" hangingPunct="0">
                <a:spcBef>
                  <a:spcPct val="0"/>
                </a:spcBef>
                <a:spcAft>
                  <a:spcPct val="0"/>
                </a:spcAft>
                <a:defRPr/>
              </a:pPr>
              <a:t>‹#›</a:t>
            </a:fld>
            <a:endParaRPr lang="en-GB" altLang="en-US" sz="1400" dirty="0">
              <a:solidFill>
                <a:prstClr val="black"/>
              </a:solidFill>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50" y="73025"/>
            <a:ext cx="3486150" cy="407804"/>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US" altLang="zh-CN" sz="1050" b="0" dirty="0">
                <a:latin typeface="Calibri" panose="020F0502020204030204" pitchFamily="34" charset="0"/>
                <a:ea typeface="Calibri" panose="020F0502020204030204" pitchFamily="34" charset="0"/>
                <a:cs typeface="Calibri" panose="020F0502020204030204" pitchFamily="34" charset="0"/>
              </a:rPr>
              <a:t>3GPP TSG-SA WG6 Meeting #63</a:t>
            </a:r>
            <a:br>
              <a:rPr lang="en-US" altLang="zh-CN" sz="1050" b="0" dirty="0">
                <a:latin typeface="Calibri" panose="020F0502020204030204" pitchFamily="34" charset="0"/>
                <a:ea typeface="Calibri" panose="020F0502020204030204" pitchFamily="34" charset="0"/>
                <a:cs typeface="Calibri" panose="020F0502020204030204" pitchFamily="34" charset="0"/>
              </a:rPr>
            </a:br>
            <a:r>
              <a:rPr lang="en-GB" altLang="zh-CN" sz="1000" b="1" kern="1200" dirty="0">
                <a:solidFill>
                  <a:schemeClr val="tx1"/>
                </a:solidFill>
                <a:effectLst/>
                <a:latin typeface="Arial" panose="020B0604020202020204" pitchFamily="34" charset="0"/>
                <a:ea typeface="+mn-ea"/>
                <a:cs typeface="Arial" panose="020B0604020202020204" pitchFamily="34" charset="0"/>
              </a:rPr>
              <a:t>Hyderabad, India, 14</a:t>
            </a:r>
            <a:r>
              <a:rPr lang="en-GB" altLang="zh-CN" sz="1000" b="1" kern="1200" baseline="30000" dirty="0">
                <a:solidFill>
                  <a:schemeClr val="tx1"/>
                </a:solidFill>
                <a:effectLst/>
                <a:latin typeface="Arial" panose="020B0604020202020204" pitchFamily="34" charset="0"/>
                <a:ea typeface="+mn-ea"/>
                <a:cs typeface="Arial" panose="020B0604020202020204" pitchFamily="34" charset="0"/>
              </a:rPr>
              <a:t>th</a:t>
            </a:r>
            <a:r>
              <a:rPr lang="en-GB" altLang="zh-CN" sz="1000" b="1" kern="1200" dirty="0">
                <a:solidFill>
                  <a:schemeClr val="tx1"/>
                </a:solidFill>
                <a:effectLst/>
                <a:latin typeface="Arial" panose="020B0604020202020204" pitchFamily="34" charset="0"/>
                <a:ea typeface="+mn-ea"/>
                <a:cs typeface="Arial" panose="020B0604020202020204" pitchFamily="34" charset="0"/>
              </a:rPr>
              <a:t> – 18</a:t>
            </a:r>
            <a:r>
              <a:rPr lang="en-GB" altLang="zh-CN" sz="1000" b="1" kern="1200" baseline="30000" dirty="0">
                <a:solidFill>
                  <a:schemeClr val="tx1"/>
                </a:solidFill>
                <a:effectLst/>
                <a:latin typeface="Arial" panose="020B0604020202020204" pitchFamily="34" charset="0"/>
                <a:ea typeface="+mn-ea"/>
                <a:cs typeface="Arial" panose="020B0604020202020204" pitchFamily="34" charset="0"/>
              </a:rPr>
              <a:t>th</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2024</a:t>
            </a:r>
            <a:endParaRPr lang="sv-SE" altLang="en-US" sz="1050" b="0"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B3FFBF9F-CABA-4611-91F2-F737E5690634}"/>
              </a:ext>
            </a:extLst>
          </p:cNvPr>
          <p:cNvSpPr txBox="1">
            <a:spLocks noChangeArrowheads="1"/>
          </p:cNvSpPr>
          <p:nvPr userDrawn="1"/>
        </p:nvSpPr>
        <p:spPr bwMode="auto">
          <a:xfrm>
            <a:off x="9420655" y="232243"/>
            <a:ext cx="997605" cy="253916"/>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US" altLang="zh-CN" sz="1050" dirty="0">
                <a:latin typeface="Calibri" panose="020F0502020204030204" pitchFamily="34" charset="0"/>
                <a:ea typeface="Calibri" panose="020F0502020204030204" pitchFamily="34" charset="0"/>
                <a:cs typeface="Calibri" panose="020F0502020204030204" pitchFamily="34" charset="0"/>
              </a:rPr>
              <a:t>S6-244281</a:t>
            </a:r>
            <a:endParaRPr lang="sv-SE" altLang="en-US" sz="1050" b="1"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6917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7"/>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package" Target="../embeddings/Microsoft_Visio_Drawing41.vsdx"/><Relationship Id="rId7" Type="http://schemas.openxmlformats.org/officeDocument/2006/relationships/package" Target="../embeddings/Microsoft_Visio_Drawing133.vsd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Visio_Drawing52.vsdx"/><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package" Target="../embeddings/Microsoft_Visio_Drawing411.vsdx"/><Relationship Id="rId7" Type="http://schemas.openxmlformats.org/officeDocument/2006/relationships/package" Target="../embeddings/Microsoft_Visio_Drawing1333.vsd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Visio_Drawing522.vsdx"/><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411.vsd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202578" y="1769635"/>
            <a:ext cx="9644250" cy="1500187"/>
          </a:xfrm>
        </p:spPr>
        <p:txBody>
          <a:bodyPr/>
          <a:lstStyle/>
          <a:p>
            <a:pPr algn="ctr" eaLnBrk="1" hangingPunct="1"/>
            <a:r>
              <a:rPr lang="en-US" altLang="zh-CN" dirty="0"/>
              <a:t>R19 MC GWUE fixup</a:t>
            </a:r>
            <a:endParaRPr lang="en-GB" altLang="en-US"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None/>
            </a:pPr>
            <a:r>
              <a:rPr lang="en-US" altLang="zh-CN" dirty="0"/>
              <a:t>Cuili</a:t>
            </a:r>
            <a:r>
              <a:rPr lang="zh-CN" altLang="en-US" dirty="0"/>
              <a:t> </a:t>
            </a:r>
            <a:r>
              <a:rPr lang="en-US" altLang="zh-CN" dirty="0"/>
              <a:t>Ge</a:t>
            </a:r>
            <a:endParaRPr lang="en-GB" altLang="en-US" dirty="0"/>
          </a:p>
          <a:p>
            <a:pPr marL="0" indent="0" eaLnBrk="1" hangingPunct="1">
              <a:buFontTx/>
              <a:buNone/>
            </a:pPr>
            <a:r>
              <a:rPr lang="en-GB" altLang="en-US" dirty="0"/>
              <a:t>Huawei, Hisilicon</a:t>
            </a:r>
          </a:p>
        </p:txBody>
      </p:sp>
    </p:spTree>
    <p:extLst>
      <p:ext uri="{BB962C8B-B14F-4D97-AF65-F5344CB8AC3E}">
        <p14:creationId xmlns:p14="http://schemas.microsoft.com/office/powerpoint/2010/main" val="2647033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745921" y="1590733"/>
            <a:ext cx="10515600" cy="4230270"/>
          </a:xfrm>
        </p:spPr>
        <p:txBody>
          <a:bodyPr/>
          <a:lstStyle/>
          <a:p>
            <a:r>
              <a:rPr lang="en-US" altLang="en-US" sz="2400" dirty="0"/>
              <a:t>Issues in R19 </a:t>
            </a:r>
            <a:r>
              <a:rPr lang="en-US" altLang="zh-CN" sz="2400" dirty="0"/>
              <a:t>with </a:t>
            </a:r>
            <a:r>
              <a:rPr lang="en-US" altLang="en-US" sz="2400" dirty="0"/>
              <a:t>current form</a:t>
            </a:r>
          </a:p>
          <a:p>
            <a:r>
              <a:rPr lang="en-US" altLang="en-US" sz="2400" dirty="0"/>
              <a:t>How to resolve ?</a:t>
            </a:r>
          </a:p>
          <a:p>
            <a:endParaRPr lang="en-US" altLang="zh-CN" sz="2400" dirty="0"/>
          </a:p>
        </p:txBody>
      </p:sp>
      <p:sp>
        <p:nvSpPr>
          <p:cNvPr id="7" name="Title 1">
            <a:extLst>
              <a:ext uri="{FF2B5EF4-FFF2-40B4-BE49-F238E27FC236}">
                <a16:creationId xmlns:a16="http://schemas.microsoft.com/office/drawing/2014/main" id="{A278609E-FDE2-4C64-9FD4-F7A8717DFAD8}"/>
              </a:ext>
            </a:extLst>
          </p:cNvPr>
          <p:cNvSpPr>
            <a:spLocks noGrp="1"/>
          </p:cNvSpPr>
          <p:nvPr>
            <p:ph type="title"/>
          </p:nvPr>
        </p:nvSpPr>
        <p:spPr>
          <a:xfrm>
            <a:off x="440871" y="225045"/>
            <a:ext cx="10515600" cy="1104917"/>
          </a:xfrm>
        </p:spPr>
        <p:txBody>
          <a:bodyPr/>
          <a:lstStyle/>
          <a:p>
            <a:r>
              <a:rPr lang="en-US" altLang="zh-CN" sz="3600" dirty="0"/>
              <a:t>Content</a:t>
            </a:r>
            <a:endParaRPr lang="en-GB" altLang="en-US" sz="36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E8C4F55-4F8E-448E-85C6-152871067C80}"/>
              </a:ext>
            </a:extLst>
          </p:cNvPr>
          <p:cNvSpPr>
            <a:spLocks noGrp="1"/>
          </p:cNvSpPr>
          <p:nvPr>
            <p:ph type="title"/>
          </p:nvPr>
        </p:nvSpPr>
        <p:spPr>
          <a:xfrm>
            <a:off x="404295" y="518772"/>
            <a:ext cx="4056494" cy="6342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2800" b="1" dirty="0">
                <a:solidFill>
                  <a:srgbClr val="FF0000"/>
                </a:solidFill>
              </a:rPr>
              <a:t>What is in SA6 scope ?</a:t>
            </a:r>
          </a:p>
        </p:txBody>
      </p:sp>
      <p:sp>
        <p:nvSpPr>
          <p:cNvPr id="5" name="Title 1">
            <a:extLst>
              <a:ext uri="{FF2B5EF4-FFF2-40B4-BE49-F238E27FC236}">
                <a16:creationId xmlns:a16="http://schemas.microsoft.com/office/drawing/2014/main" id="{726EF969-3226-4E2B-A6F2-3B30D9C33C74}"/>
              </a:ext>
            </a:extLst>
          </p:cNvPr>
          <p:cNvSpPr txBox="1">
            <a:spLocks/>
          </p:cNvSpPr>
          <p:nvPr/>
        </p:nvSpPr>
        <p:spPr bwMode="auto">
          <a:xfrm>
            <a:off x="404295" y="1659700"/>
            <a:ext cx="11207332" cy="375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en-US" altLang="en-US" sz="2400" b="1" dirty="0">
                <a:solidFill>
                  <a:srgbClr val="FF0000"/>
                </a:solidFill>
              </a:rPr>
              <a:t>Any interface/reference point between the MCX functional entities (and application enabler layer entities in non-MC WIs) are within SA6 scope and defined by SA6!!!</a:t>
            </a:r>
          </a:p>
          <a:p>
            <a:r>
              <a:rPr lang="en-US" altLang="en-US" sz="2800" b="1" dirty="0"/>
              <a:t>Some examples:</a:t>
            </a:r>
          </a:p>
          <a:p>
            <a:pPr marL="342900" indent="-342900">
              <a:buFont typeface="Arial" panose="020B0604020202020204" pitchFamily="34" charset="0"/>
              <a:buChar char="•"/>
            </a:pPr>
            <a:r>
              <a:rPr lang="en-US" altLang="en-US" sz="2000" b="1" dirty="0"/>
              <a:t>MCPTT-3 interface, CSC interface between the CSC servers, CSC server –MCX server are the Server-Server interfaces, and the physical link bears the MCPTT-3 traffic is the fixed connection like fiber optics, but the MCPTT -3 interface are still defined by SA6. </a:t>
            </a:r>
          </a:p>
          <a:p>
            <a:pPr marL="342900" indent="-342900">
              <a:buFont typeface="Arial" panose="020B0604020202020204" pitchFamily="34" charset="0"/>
              <a:buChar char="•"/>
            </a:pPr>
            <a:r>
              <a:rPr lang="en-US" altLang="en-US" sz="2000" b="1" dirty="0"/>
              <a:t>Even in MC GW UE, the MC/CSC client on the non-3GPP device UE use the Non-3GPP access connecting to the GW UE and then to the server, i.e., the MCPTT-1 interface is over non-3GPP access+3GPP access. But the MCPTT-1 is still in SA6 scope.</a:t>
            </a:r>
          </a:p>
          <a:p>
            <a:pPr marL="342900" indent="-342900">
              <a:buFont typeface="Arial" panose="020B0604020202020204" pitchFamily="34" charset="0"/>
              <a:buChar char="•"/>
            </a:pPr>
            <a:endParaRPr lang="en-US" altLang="en-US" sz="2000" b="1" dirty="0"/>
          </a:p>
          <a:p>
            <a:pPr marL="342900" indent="-342900">
              <a:buFont typeface="Arial" panose="020B0604020202020204" pitchFamily="34" charset="0"/>
              <a:buChar char="•"/>
            </a:pPr>
            <a:r>
              <a:rPr lang="en-US" altLang="en-US" sz="2000" b="1" dirty="0"/>
              <a:t>In other topics, like SEAL, EDGEAPP, CAPIF the server-server interface are also defined by SA6.</a:t>
            </a:r>
          </a:p>
          <a:p>
            <a:pPr marL="342900" indent="-342900">
              <a:buFont typeface="Arial" panose="020B0604020202020204" pitchFamily="34" charset="0"/>
              <a:buChar char="•"/>
            </a:pPr>
            <a:r>
              <a:rPr lang="en-US" altLang="en-US" sz="2000" b="1" dirty="0"/>
              <a:t>In PIN, the interface PIN-2, PIN-3, PIN-4 are also over non-3GPP access, but the interface are defined by SA6.</a:t>
            </a:r>
          </a:p>
          <a:p>
            <a:pPr marL="342900" indent="-342900">
              <a:buFont typeface="Arial" panose="020B0604020202020204" pitchFamily="34" charset="0"/>
              <a:buChar char="•"/>
            </a:pPr>
            <a:endParaRPr lang="en-US" altLang="en-US" sz="2000" b="1" dirty="0">
              <a:solidFill>
                <a:srgbClr val="FF0000"/>
              </a:solidFill>
            </a:endParaRPr>
          </a:p>
          <a:p>
            <a:pPr marL="342900" indent="-342900">
              <a:buFont typeface="Arial" panose="020B0604020202020204" pitchFamily="34" charset="0"/>
              <a:buChar char="•"/>
            </a:pPr>
            <a:endParaRPr lang="en-US" altLang="en-US" sz="2000" b="1" dirty="0">
              <a:solidFill>
                <a:srgbClr val="FF0000"/>
              </a:solidFill>
            </a:endParaRPr>
          </a:p>
        </p:txBody>
      </p:sp>
      <p:sp>
        <p:nvSpPr>
          <p:cNvPr id="6" name="文本框 5">
            <a:extLst>
              <a:ext uri="{FF2B5EF4-FFF2-40B4-BE49-F238E27FC236}">
                <a16:creationId xmlns:a16="http://schemas.microsoft.com/office/drawing/2014/main" id="{83B237CB-088D-4DBF-A667-44D8FF62FCD5}"/>
              </a:ext>
            </a:extLst>
          </p:cNvPr>
          <p:cNvSpPr txBox="1"/>
          <p:nvPr/>
        </p:nvSpPr>
        <p:spPr>
          <a:xfrm>
            <a:off x="404295" y="5594707"/>
            <a:ext cx="11628955" cy="646331"/>
          </a:xfrm>
          <a:prstGeom prst="rect">
            <a:avLst/>
          </a:prstGeom>
          <a:noFill/>
        </p:spPr>
        <p:txBody>
          <a:bodyPr wrap="square" rtlCol="0">
            <a:spAutoFit/>
          </a:bodyPr>
          <a:lstStyle/>
          <a:p>
            <a:r>
              <a:rPr lang="en-US" altLang="zh-CN" b="1" dirty="0">
                <a:solidFill>
                  <a:srgbClr val="FF0000"/>
                </a:solidFill>
              </a:rPr>
              <a:t>So, as long as two MC functional entities are the SA6 defined functional entities, the interface between them are in SA6 scope regardless of the physical link between them!!!</a:t>
            </a:r>
            <a:endParaRPr lang="zh-CN" altLang="en-US" b="1" dirty="0">
              <a:solidFill>
                <a:srgbClr val="FF0000"/>
              </a:solidFill>
            </a:endParaRPr>
          </a:p>
        </p:txBody>
      </p:sp>
    </p:spTree>
    <p:extLst>
      <p:ext uri="{BB962C8B-B14F-4D97-AF65-F5344CB8AC3E}">
        <p14:creationId xmlns:p14="http://schemas.microsoft.com/office/powerpoint/2010/main" val="204206944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1B6DB9B-0627-4D36-A59E-FA3864418164}"/>
              </a:ext>
            </a:extLst>
          </p:cNvPr>
          <p:cNvSpPr>
            <a:spLocks noGrp="1"/>
          </p:cNvSpPr>
          <p:nvPr>
            <p:ph type="title"/>
          </p:nvPr>
        </p:nvSpPr>
        <p:spPr>
          <a:xfrm>
            <a:off x="404295" y="518772"/>
            <a:ext cx="4056494" cy="6342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2800" b="1" dirty="0">
                <a:solidFill>
                  <a:srgbClr val="FF0000"/>
                </a:solidFill>
              </a:rPr>
              <a:t>Issues in R19 current form</a:t>
            </a:r>
          </a:p>
        </p:txBody>
      </p:sp>
      <p:sp>
        <p:nvSpPr>
          <p:cNvPr id="2" name="Rectangle 2">
            <a:extLst>
              <a:ext uri="{FF2B5EF4-FFF2-40B4-BE49-F238E27FC236}">
                <a16:creationId xmlns:a16="http://schemas.microsoft.com/office/drawing/2014/main" id="{F6A10CA7-DCFA-4788-998D-795C9E9A11EA}"/>
              </a:ext>
            </a:extLst>
          </p:cNvPr>
          <p:cNvSpPr>
            <a:spLocks noChangeArrowheads="1"/>
          </p:cNvSpPr>
          <p:nvPr/>
        </p:nvSpPr>
        <p:spPr bwMode="auto">
          <a:xfrm>
            <a:off x="259032" y="33158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内容占位符 11">
            <a:extLst>
              <a:ext uri="{FF2B5EF4-FFF2-40B4-BE49-F238E27FC236}">
                <a16:creationId xmlns:a16="http://schemas.microsoft.com/office/drawing/2014/main" id="{8A71D497-E4E4-4BCE-A2D6-26A98816B2EB}"/>
              </a:ext>
            </a:extLst>
          </p:cNvPr>
          <p:cNvSpPr>
            <a:spLocks noGrp="1"/>
          </p:cNvSpPr>
          <p:nvPr>
            <p:ph idx="1"/>
          </p:nvPr>
        </p:nvSpPr>
        <p:spPr>
          <a:xfrm>
            <a:off x="9391736" y="1249645"/>
            <a:ext cx="2455503" cy="4351338"/>
          </a:xfrm>
        </p:spPr>
        <p:txBody>
          <a:bodyPr/>
          <a:lstStyle/>
          <a:p>
            <a:r>
              <a:rPr lang="en-US" altLang="zh-CN" dirty="0"/>
              <a:t>Issues  </a:t>
            </a:r>
          </a:p>
          <a:p>
            <a:pPr lvl="1"/>
            <a:r>
              <a:rPr lang="en-US" altLang="zh-CN" sz="1600" dirty="0"/>
              <a:t>A peer application layer functional entity is required in the MC gateway UE to handle the </a:t>
            </a:r>
            <a:r>
              <a:rPr lang="en-US" altLang="zh-CN" sz="1600" dirty="0" err="1"/>
              <a:t>signallings</a:t>
            </a:r>
            <a:r>
              <a:rPr lang="en-US" altLang="zh-CN" sz="1600" dirty="0"/>
              <a:t> from the MC client hosted by the non-3GPP device.</a:t>
            </a:r>
          </a:p>
          <a:p>
            <a:pPr lvl="1"/>
            <a:r>
              <a:rPr lang="en-US" altLang="zh-CN" sz="1600" dirty="0"/>
              <a:t>The identity of the MC service user is not aligned with existing identity management mechanism</a:t>
            </a:r>
          </a:p>
        </p:txBody>
      </p:sp>
      <p:graphicFrame>
        <p:nvGraphicFramePr>
          <p:cNvPr id="5" name="对象 4">
            <a:extLst>
              <a:ext uri="{FF2B5EF4-FFF2-40B4-BE49-F238E27FC236}">
                <a16:creationId xmlns:a16="http://schemas.microsoft.com/office/drawing/2014/main" id="{F8E73656-8473-4E64-9CAB-FA272F80DEBC}"/>
              </a:ext>
            </a:extLst>
          </p:cNvPr>
          <p:cNvGraphicFramePr>
            <a:graphicFrameLocks noChangeAspect="1"/>
          </p:cNvGraphicFramePr>
          <p:nvPr>
            <p:extLst>
              <p:ext uri="{D42A27DB-BD31-4B8C-83A1-F6EECF244321}">
                <p14:modId xmlns:p14="http://schemas.microsoft.com/office/powerpoint/2010/main" val="3270177407"/>
              </p:ext>
            </p:extLst>
          </p:nvPr>
        </p:nvGraphicFramePr>
        <p:xfrm>
          <a:off x="230828" y="1993656"/>
          <a:ext cx="4407456" cy="2134210"/>
        </p:xfrm>
        <a:graphic>
          <a:graphicData uri="http://schemas.openxmlformats.org/presentationml/2006/ole">
            <mc:AlternateContent xmlns:mc="http://schemas.openxmlformats.org/markup-compatibility/2006">
              <mc:Choice xmlns:v="urn:schemas-microsoft-com:vml" Requires="v">
                <p:oleObj spid="_x0000_s1110" r:id="rId3" imgW="8945809" imgH="4358703" progId="Visio.Drawing.15">
                  <p:embed/>
                </p:oleObj>
              </mc:Choice>
              <mc:Fallback>
                <p:oleObj r:id="rId3" imgW="8945809" imgH="4358703"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8" y="1993656"/>
                        <a:ext cx="4407456" cy="2134210"/>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8DA18608-6B45-4269-8028-1808EC4A5274}"/>
              </a:ext>
            </a:extLst>
          </p:cNvPr>
          <p:cNvSpPr>
            <a:spLocks noChangeArrowheads="1"/>
          </p:cNvSpPr>
          <p:nvPr/>
        </p:nvSpPr>
        <p:spPr bwMode="auto">
          <a:xfrm flipV="1">
            <a:off x="182832" y="1849644"/>
            <a:ext cx="878745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7" name="对象 6">
            <a:extLst>
              <a:ext uri="{FF2B5EF4-FFF2-40B4-BE49-F238E27FC236}">
                <a16:creationId xmlns:a16="http://schemas.microsoft.com/office/drawing/2014/main" id="{47B2CBD4-1F54-46D0-A3C7-C3D407E54622}"/>
              </a:ext>
            </a:extLst>
          </p:cNvPr>
          <p:cNvGraphicFramePr>
            <a:graphicFrameLocks noChangeAspect="1"/>
          </p:cNvGraphicFramePr>
          <p:nvPr>
            <p:extLst>
              <p:ext uri="{D42A27DB-BD31-4B8C-83A1-F6EECF244321}">
                <p14:modId xmlns:p14="http://schemas.microsoft.com/office/powerpoint/2010/main" val="2002485644"/>
              </p:ext>
            </p:extLst>
          </p:nvPr>
        </p:nvGraphicFramePr>
        <p:xfrm>
          <a:off x="259032" y="3970224"/>
          <a:ext cx="4407456" cy="2814783"/>
        </p:xfrm>
        <a:graphic>
          <a:graphicData uri="http://schemas.openxmlformats.org/presentationml/2006/ole">
            <mc:AlternateContent xmlns:mc="http://schemas.openxmlformats.org/markup-compatibility/2006">
              <mc:Choice xmlns:v="urn:schemas-microsoft-com:vml" Requires="v">
                <p:oleObj spid="_x0000_s1111" r:id="rId5" imgW="6983889" imgH="5337727" progId="Visio.Drawing.15">
                  <p:embed/>
                </p:oleObj>
              </mc:Choice>
              <mc:Fallback>
                <p:oleObj r:id="rId5" imgW="6983889" imgH="5337727" progId="Visio.Drawing.15">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32" y="3970224"/>
                        <a:ext cx="4407456" cy="2814783"/>
                      </a:xfrm>
                      <a:prstGeom prst="rect">
                        <a:avLst/>
                      </a:prstGeom>
                      <a:noFill/>
                    </p:spPr>
                  </p:pic>
                </p:oleObj>
              </mc:Fallback>
            </mc:AlternateContent>
          </a:graphicData>
        </a:graphic>
      </p:graphicFrame>
      <p:sp>
        <p:nvSpPr>
          <p:cNvPr id="8" name="矩形 7">
            <a:extLst>
              <a:ext uri="{FF2B5EF4-FFF2-40B4-BE49-F238E27FC236}">
                <a16:creationId xmlns:a16="http://schemas.microsoft.com/office/drawing/2014/main" id="{3AAD4B21-C4D4-43C2-9F5E-20ED115B0AC9}"/>
              </a:ext>
            </a:extLst>
          </p:cNvPr>
          <p:cNvSpPr/>
          <p:nvPr/>
        </p:nvSpPr>
        <p:spPr>
          <a:xfrm>
            <a:off x="1818884" y="2070587"/>
            <a:ext cx="804672" cy="19660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253B830D-A63A-4B73-B07C-059E38CC7C63}"/>
              </a:ext>
            </a:extLst>
          </p:cNvPr>
          <p:cNvSpPr/>
          <p:nvPr/>
        </p:nvSpPr>
        <p:spPr>
          <a:xfrm>
            <a:off x="3776472" y="4638726"/>
            <a:ext cx="335280" cy="9834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B068A4E1-AF5E-4099-845B-14E50598F43F}"/>
              </a:ext>
            </a:extLst>
          </p:cNvPr>
          <p:cNvSpPr/>
          <p:nvPr/>
        </p:nvSpPr>
        <p:spPr>
          <a:xfrm>
            <a:off x="278874" y="2146914"/>
            <a:ext cx="607321" cy="18470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6">
            <a:extLst>
              <a:ext uri="{FF2B5EF4-FFF2-40B4-BE49-F238E27FC236}">
                <a16:creationId xmlns:a16="http://schemas.microsoft.com/office/drawing/2014/main" id="{ABBBFC7E-2CEB-4629-A242-714382DC7785}"/>
              </a:ext>
            </a:extLst>
          </p:cNvPr>
          <p:cNvSpPr>
            <a:spLocks noChangeArrowheads="1"/>
          </p:cNvSpPr>
          <p:nvPr/>
        </p:nvSpPr>
        <p:spPr bwMode="auto">
          <a:xfrm>
            <a:off x="4931664" y="16337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 name="对象 12">
            <a:extLst>
              <a:ext uri="{FF2B5EF4-FFF2-40B4-BE49-F238E27FC236}">
                <a16:creationId xmlns:a16="http://schemas.microsoft.com/office/drawing/2014/main" id="{EFA28106-149A-4007-B30E-CF03E99F3977}"/>
              </a:ext>
            </a:extLst>
          </p:cNvPr>
          <p:cNvGraphicFramePr>
            <a:graphicFrameLocks noChangeAspect="1"/>
          </p:cNvGraphicFramePr>
          <p:nvPr>
            <p:extLst>
              <p:ext uri="{D42A27DB-BD31-4B8C-83A1-F6EECF244321}">
                <p14:modId xmlns:p14="http://schemas.microsoft.com/office/powerpoint/2010/main" val="2033328639"/>
              </p:ext>
            </p:extLst>
          </p:nvPr>
        </p:nvGraphicFramePr>
        <p:xfrm>
          <a:off x="4973104" y="1925172"/>
          <a:ext cx="4309573" cy="3034804"/>
        </p:xfrm>
        <a:graphic>
          <a:graphicData uri="http://schemas.openxmlformats.org/presentationml/2006/ole">
            <mc:AlternateContent xmlns:mc="http://schemas.openxmlformats.org/markup-compatibility/2006">
              <mc:Choice xmlns:v="urn:schemas-microsoft-com:vml" Requires="v">
                <p:oleObj spid="_x0000_s1112" r:id="rId7" imgW="6461618" imgH="4061499" progId="Visio.Drawing.15">
                  <p:embed/>
                </p:oleObj>
              </mc:Choice>
              <mc:Fallback>
                <p:oleObj r:id="rId7" imgW="6461618" imgH="4061499" progId="Visio.Drawing.15">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73104" y="1925172"/>
                        <a:ext cx="4309573" cy="3034804"/>
                      </a:xfrm>
                      <a:prstGeom prst="rect">
                        <a:avLst/>
                      </a:prstGeom>
                      <a:noFill/>
                    </p:spPr>
                  </p:pic>
                </p:oleObj>
              </mc:Fallback>
            </mc:AlternateContent>
          </a:graphicData>
        </a:graphic>
      </p:graphicFrame>
      <p:sp>
        <p:nvSpPr>
          <p:cNvPr id="14" name="文本框 13">
            <a:extLst>
              <a:ext uri="{FF2B5EF4-FFF2-40B4-BE49-F238E27FC236}">
                <a16:creationId xmlns:a16="http://schemas.microsoft.com/office/drawing/2014/main" id="{B70ABF08-0999-4B7D-B158-125C185AC20C}"/>
              </a:ext>
            </a:extLst>
          </p:cNvPr>
          <p:cNvSpPr txBox="1"/>
          <p:nvPr/>
        </p:nvSpPr>
        <p:spPr>
          <a:xfrm>
            <a:off x="182832" y="1230002"/>
            <a:ext cx="4455452" cy="738664"/>
          </a:xfrm>
          <a:prstGeom prst="rect">
            <a:avLst/>
          </a:prstGeom>
          <a:noFill/>
        </p:spPr>
        <p:txBody>
          <a:bodyPr wrap="square" rtlCol="0">
            <a:spAutoFit/>
          </a:bodyPr>
          <a:lstStyle/>
          <a:p>
            <a:r>
              <a:rPr lang="en-US" altLang="zh-CN" sz="1400" b="1" dirty="0">
                <a:highlight>
                  <a:srgbClr val="FFFF00"/>
                </a:highlight>
              </a:rPr>
              <a:t>Observation#1 </a:t>
            </a:r>
            <a:r>
              <a:rPr lang="en-US" altLang="zh-CN" sz="1400" dirty="0">
                <a:highlight>
                  <a:srgbClr val="FFFF00"/>
                </a:highlight>
              </a:rPr>
              <a:t>– No </a:t>
            </a:r>
            <a:r>
              <a:rPr lang="en-US" altLang="zh-CN" sz="1400" b="1" dirty="0">
                <a:solidFill>
                  <a:srgbClr val="C00000"/>
                </a:solidFill>
                <a:highlight>
                  <a:srgbClr val="FFFF00"/>
                </a:highlight>
              </a:rPr>
              <a:t>peer</a:t>
            </a:r>
            <a:r>
              <a:rPr lang="en-US" altLang="zh-CN" sz="1400" dirty="0">
                <a:highlight>
                  <a:srgbClr val="FFFF00"/>
                </a:highlight>
              </a:rPr>
              <a:t> application functional entity in MC gateway UE and reference point to the MC service client and CSC client @non-3GPP device</a:t>
            </a:r>
            <a:endParaRPr lang="zh-CN" altLang="en-US" sz="1400" dirty="0">
              <a:highlight>
                <a:srgbClr val="FFFF00"/>
              </a:highlight>
            </a:endParaRPr>
          </a:p>
        </p:txBody>
      </p:sp>
      <p:sp>
        <p:nvSpPr>
          <p:cNvPr id="15" name="文本框 14">
            <a:extLst>
              <a:ext uri="{FF2B5EF4-FFF2-40B4-BE49-F238E27FC236}">
                <a16:creationId xmlns:a16="http://schemas.microsoft.com/office/drawing/2014/main" id="{0985534E-3D60-4EC2-8184-1AA8E0ECC7A7}"/>
              </a:ext>
            </a:extLst>
          </p:cNvPr>
          <p:cNvSpPr txBox="1"/>
          <p:nvPr/>
        </p:nvSpPr>
        <p:spPr>
          <a:xfrm>
            <a:off x="4979660" y="1218467"/>
            <a:ext cx="4364080" cy="738664"/>
          </a:xfrm>
          <a:prstGeom prst="rect">
            <a:avLst/>
          </a:prstGeom>
          <a:noFill/>
        </p:spPr>
        <p:txBody>
          <a:bodyPr wrap="square" rtlCol="0">
            <a:spAutoFit/>
          </a:bodyPr>
          <a:lstStyle/>
          <a:p>
            <a:r>
              <a:rPr lang="en-US" altLang="zh-CN" sz="1400" b="1" dirty="0">
                <a:highlight>
                  <a:srgbClr val="FFFF00"/>
                </a:highlight>
              </a:rPr>
              <a:t>Observation#2 </a:t>
            </a:r>
            <a:r>
              <a:rPr lang="en-US" altLang="zh-CN" sz="1400" dirty="0">
                <a:highlight>
                  <a:srgbClr val="FFFF00"/>
                </a:highlight>
              </a:rPr>
              <a:t>– There are signaling exchanged between the MC gateway UE and the MC service client and CSC client @non-3GPP device</a:t>
            </a:r>
            <a:endParaRPr lang="zh-CN" altLang="en-US" sz="1400" dirty="0">
              <a:highlight>
                <a:srgbClr val="FFFF00"/>
              </a:highlight>
            </a:endParaRPr>
          </a:p>
        </p:txBody>
      </p:sp>
      <p:sp>
        <p:nvSpPr>
          <p:cNvPr id="16" name="矩形: 圆角 15">
            <a:extLst>
              <a:ext uri="{FF2B5EF4-FFF2-40B4-BE49-F238E27FC236}">
                <a16:creationId xmlns:a16="http://schemas.microsoft.com/office/drawing/2014/main" id="{5872F22D-AF6F-440D-9879-C4CF4E2AA119}"/>
              </a:ext>
            </a:extLst>
          </p:cNvPr>
          <p:cNvSpPr/>
          <p:nvPr/>
        </p:nvSpPr>
        <p:spPr>
          <a:xfrm>
            <a:off x="5312349" y="2557435"/>
            <a:ext cx="1801906" cy="376517"/>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圆角 16">
            <a:extLst>
              <a:ext uri="{FF2B5EF4-FFF2-40B4-BE49-F238E27FC236}">
                <a16:creationId xmlns:a16="http://schemas.microsoft.com/office/drawing/2014/main" id="{A0E1C1FF-73D8-4084-8919-E9BB0DD86431}"/>
              </a:ext>
            </a:extLst>
          </p:cNvPr>
          <p:cNvSpPr/>
          <p:nvPr/>
        </p:nvSpPr>
        <p:spPr>
          <a:xfrm>
            <a:off x="5312349" y="3297720"/>
            <a:ext cx="1801906" cy="376517"/>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F514A2B6-034C-4755-A868-265CF73FF6BF}"/>
              </a:ext>
            </a:extLst>
          </p:cNvPr>
          <p:cNvSpPr txBox="1"/>
          <p:nvPr/>
        </p:nvSpPr>
        <p:spPr>
          <a:xfrm>
            <a:off x="5027656" y="5070383"/>
            <a:ext cx="4364080" cy="523220"/>
          </a:xfrm>
          <a:prstGeom prst="rect">
            <a:avLst/>
          </a:prstGeom>
          <a:noFill/>
        </p:spPr>
        <p:txBody>
          <a:bodyPr wrap="square" rtlCol="0">
            <a:spAutoFit/>
          </a:bodyPr>
          <a:lstStyle/>
          <a:p>
            <a:r>
              <a:rPr lang="en-US" altLang="zh-CN" sz="1400" b="1" dirty="0">
                <a:highlight>
                  <a:srgbClr val="FFFF00"/>
                </a:highlight>
              </a:rPr>
              <a:t>Observation#3 </a:t>
            </a:r>
            <a:r>
              <a:rPr lang="en-US" altLang="zh-CN" sz="1400" dirty="0">
                <a:highlight>
                  <a:srgbClr val="FFFF00"/>
                </a:highlight>
              </a:rPr>
              <a:t>– Identity of the MC service user is not correct  </a:t>
            </a:r>
            <a:endParaRPr lang="zh-CN" altLang="en-US" sz="1400" dirty="0">
              <a:highlight>
                <a:srgbClr val="FFFF00"/>
              </a:highlight>
            </a:endParaRPr>
          </a:p>
        </p:txBody>
      </p:sp>
      <p:graphicFrame>
        <p:nvGraphicFramePr>
          <p:cNvPr id="20" name="表格 19">
            <a:extLst>
              <a:ext uri="{FF2B5EF4-FFF2-40B4-BE49-F238E27FC236}">
                <a16:creationId xmlns:a16="http://schemas.microsoft.com/office/drawing/2014/main" id="{FEA9CE82-6AF6-4A30-86B5-E982E588EC6A}"/>
              </a:ext>
            </a:extLst>
          </p:cNvPr>
          <p:cNvGraphicFramePr>
            <a:graphicFrameLocks noGrp="1"/>
          </p:cNvGraphicFramePr>
          <p:nvPr>
            <p:extLst>
              <p:ext uri="{D42A27DB-BD31-4B8C-83A1-F6EECF244321}">
                <p14:modId xmlns:p14="http://schemas.microsoft.com/office/powerpoint/2010/main" val="1797295335"/>
              </p:ext>
            </p:extLst>
          </p:nvPr>
        </p:nvGraphicFramePr>
        <p:xfrm>
          <a:off x="5091240" y="5639533"/>
          <a:ext cx="3943032" cy="411480"/>
        </p:xfrm>
        <a:graphic>
          <a:graphicData uri="http://schemas.openxmlformats.org/drawingml/2006/table">
            <a:tbl>
              <a:tblPr/>
              <a:tblGrid>
                <a:gridCol w="1314344">
                  <a:extLst>
                    <a:ext uri="{9D8B030D-6E8A-4147-A177-3AD203B41FA5}">
                      <a16:colId xmlns:a16="http://schemas.microsoft.com/office/drawing/2014/main" val="2087837323"/>
                    </a:ext>
                  </a:extLst>
                </a:gridCol>
                <a:gridCol w="657172">
                  <a:extLst>
                    <a:ext uri="{9D8B030D-6E8A-4147-A177-3AD203B41FA5}">
                      <a16:colId xmlns:a16="http://schemas.microsoft.com/office/drawing/2014/main" val="3244822735"/>
                    </a:ext>
                  </a:extLst>
                </a:gridCol>
                <a:gridCol w="1971516">
                  <a:extLst>
                    <a:ext uri="{9D8B030D-6E8A-4147-A177-3AD203B41FA5}">
                      <a16:colId xmlns:a16="http://schemas.microsoft.com/office/drawing/2014/main" val="2385696835"/>
                    </a:ext>
                  </a:extLst>
                </a:gridCol>
              </a:tblGrid>
              <a:tr h="0">
                <a:tc>
                  <a:txBody>
                    <a:bodyPr/>
                    <a:lstStyle/>
                    <a:p>
                      <a:pPr algn="ctr">
                        <a:spcAft>
                          <a:spcPts val="0"/>
                        </a:spcAft>
                      </a:pPr>
                      <a:r>
                        <a:rPr lang="en-GB" sz="900" b="1">
                          <a:effectLst/>
                          <a:latin typeface="Arial" panose="020B0604020202020204" pitchFamily="34" charset="0"/>
                          <a:ea typeface="等线" panose="02010600030101010101" pitchFamily="2" charset="-122"/>
                          <a:cs typeface="Times New Roman" panose="02020603050405020304" pitchFamily="18" charset="0"/>
                        </a:rPr>
                        <a:t>Information element</a:t>
                      </a:r>
                      <a:endParaRPr lang="zh-CN" sz="900" b="1">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effectLst/>
                          <a:latin typeface="Arial" panose="020B0604020202020204" pitchFamily="34" charset="0"/>
                          <a:ea typeface="等线" panose="02010600030101010101" pitchFamily="2" charset="-122"/>
                          <a:cs typeface="Times New Roman" panose="02020603050405020304" pitchFamily="18" charset="0"/>
                        </a:rPr>
                        <a:t>Status</a:t>
                      </a:r>
                      <a:endParaRPr lang="zh-CN" sz="900" b="1">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effectLst/>
                          <a:latin typeface="Arial" panose="020B0604020202020204" pitchFamily="34" charset="0"/>
                          <a:ea typeface="等线" panose="02010600030101010101" pitchFamily="2" charset="-122"/>
                          <a:cs typeface="Times New Roman" panose="02020603050405020304" pitchFamily="18" charset="0"/>
                        </a:rPr>
                        <a:t>Description</a:t>
                      </a:r>
                      <a:endParaRPr lang="zh-CN" sz="900" b="1">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217535"/>
                  </a:ext>
                </a:extLst>
              </a:tr>
              <a:tr h="0">
                <a:tc>
                  <a:txBody>
                    <a:bodyPr/>
                    <a:lstStyle/>
                    <a:p>
                      <a:pPr>
                        <a:spcAft>
                          <a:spcPts val="0"/>
                        </a:spcAft>
                      </a:pPr>
                      <a:r>
                        <a:rPr lang="en-GB" sz="900" dirty="0">
                          <a:effectLst/>
                          <a:highlight>
                            <a:srgbClr val="FFFF00"/>
                          </a:highlight>
                          <a:latin typeface="Arial" panose="020B0604020202020204" pitchFamily="34" charset="0"/>
                          <a:ea typeface="等线" panose="02010600030101010101" pitchFamily="2" charset="-122"/>
                          <a:cs typeface="Times New Roman" panose="02020603050405020304" pitchFamily="18" charset="0"/>
                        </a:rPr>
                        <a:t>GW MC service ID</a:t>
                      </a:r>
                      <a:endParaRPr lang="zh-CN" sz="900" dirty="0">
                        <a:effectLst/>
                        <a:highlight>
                          <a:srgbClr val="FFFF00"/>
                        </a:highligh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等线" panose="02010600030101010101" pitchFamily="2" charset="-122"/>
                          <a:cs typeface="Arial" panose="020B0604020202020204" pitchFamily="34" charset="0"/>
                        </a:rPr>
                        <a:t>M</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等线" panose="02010600030101010101" pitchFamily="2" charset="-122"/>
                          <a:cs typeface="Times New Roman" panose="02020603050405020304" pitchFamily="18" charset="0"/>
                        </a:rPr>
                        <a:t>The </a:t>
                      </a:r>
                      <a:r>
                        <a:rPr lang="en-GB" sz="900" dirty="0">
                          <a:effectLst/>
                          <a:highlight>
                            <a:srgbClr val="FFFF00"/>
                          </a:highlight>
                          <a:latin typeface="Arial" panose="020B0604020202020204" pitchFamily="34" charset="0"/>
                          <a:ea typeface="等线" panose="02010600030101010101" pitchFamily="2" charset="-122"/>
                          <a:cs typeface="Times New Roman" panose="02020603050405020304" pitchFamily="18" charset="0"/>
                        </a:rPr>
                        <a:t>GW MC service ID </a:t>
                      </a:r>
                      <a:r>
                        <a:rPr lang="en-GB" sz="900" dirty="0">
                          <a:effectLst/>
                          <a:latin typeface="Arial" panose="020B0604020202020204" pitchFamily="34" charset="0"/>
                          <a:ea typeface="等线" panose="02010600030101010101" pitchFamily="2" charset="-122"/>
                          <a:cs typeface="Times New Roman" panose="02020603050405020304" pitchFamily="18" charset="0"/>
                        </a:rPr>
                        <a:t>of the requesting MC service user</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4587438"/>
                  </a:ext>
                </a:extLst>
              </a:tr>
            </a:tbl>
          </a:graphicData>
        </a:graphic>
      </p:graphicFrame>
    </p:spTree>
    <p:extLst>
      <p:ext uri="{BB962C8B-B14F-4D97-AF65-F5344CB8AC3E}">
        <p14:creationId xmlns:p14="http://schemas.microsoft.com/office/powerpoint/2010/main" val="78125932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1B6DB9B-0627-4D36-A59E-FA3864418164}"/>
              </a:ext>
            </a:extLst>
          </p:cNvPr>
          <p:cNvSpPr>
            <a:spLocks noGrp="1"/>
          </p:cNvSpPr>
          <p:nvPr>
            <p:ph type="title"/>
          </p:nvPr>
        </p:nvSpPr>
        <p:spPr>
          <a:xfrm>
            <a:off x="404295" y="518772"/>
            <a:ext cx="4056494" cy="6342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2800" b="1" dirty="0">
                <a:solidFill>
                  <a:srgbClr val="FF0000"/>
                </a:solidFill>
              </a:rPr>
              <a:t>How to resolve ?</a:t>
            </a:r>
          </a:p>
        </p:txBody>
      </p:sp>
      <p:graphicFrame>
        <p:nvGraphicFramePr>
          <p:cNvPr id="5" name="对象 4">
            <a:extLst>
              <a:ext uri="{FF2B5EF4-FFF2-40B4-BE49-F238E27FC236}">
                <a16:creationId xmlns:a16="http://schemas.microsoft.com/office/drawing/2014/main" id="{F8E73656-8473-4E64-9CAB-FA272F80DEBC}"/>
              </a:ext>
            </a:extLst>
          </p:cNvPr>
          <p:cNvGraphicFramePr>
            <a:graphicFrameLocks noChangeAspect="1"/>
          </p:cNvGraphicFramePr>
          <p:nvPr>
            <p:extLst>
              <p:ext uri="{D42A27DB-BD31-4B8C-83A1-F6EECF244321}">
                <p14:modId xmlns:p14="http://schemas.microsoft.com/office/powerpoint/2010/main" val="3378820600"/>
              </p:ext>
            </p:extLst>
          </p:nvPr>
        </p:nvGraphicFramePr>
        <p:xfrm>
          <a:off x="164283" y="1899575"/>
          <a:ext cx="4407456" cy="2134210"/>
        </p:xfrm>
        <a:graphic>
          <a:graphicData uri="http://schemas.openxmlformats.org/presentationml/2006/ole">
            <mc:AlternateContent xmlns:mc="http://schemas.openxmlformats.org/markup-compatibility/2006">
              <mc:Choice xmlns:v="urn:schemas-microsoft-com:vml" Requires="v">
                <p:oleObj spid="_x0000_s2125" r:id="rId3" imgW="8945809" imgH="4358703" progId="Visio.Drawing.15">
                  <p:embed/>
                </p:oleObj>
              </mc:Choice>
              <mc:Fallback>
                <p:oleObj r:id="rId3" imgW="8945809" imgH="4358703" progId="Visio.Drawing.15">
                  <p:embed/>
                  <p:pic>
                    <p:nvPicPr>
                      <p:cNvPr id="5" name="对象 4">
                        <a:extLst>
                          <a:ext uri="{FF2B5EF4-FFF2-40B4-BE49-F238E27FC236}">
                            <a16:creationId xmlns:a16="http://schemas.microsoft.com/office/drawing/2014/main" id="{F8E73656-8473-4E64-9CAB-FA272F80DE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283" y="1899575"/>
                        <a:ext cx="4407456" cy="2134210"/>
                      </a:xfrm>
                      <a:prstGeom prst="rect">
                        <a:avLst/>
                      </a:prstGeom>
                      <a:noFill/>
                    </p:spPr>
                  </p:pic>
                </p:oleObj>
              </mc:Fallback>
            </mc:AlternateContent>
          </a:graphicData>
        </a:graphic>
      </p:graphicFrame>
      <p:graphicFrame>
        <p:nvGraphicFramePr>
          <p:cNvPr id="7" name="对象 6">
            <a:extLst>
              <a:ext uri="{FF2B5EF4-FFF2-40B4-BE49-F238E27FC236}">
                <a16:creationId xmlns:a16="http://schemas.microsoft.com/office/drawing/2014/main" id="{47B2CBD4-1F54-46D0-A3C7-C3D407E54622}"/>
              </a:ext>
            </a:extLst>
          </p:cNvPr>
          <p:cNvGraphicFramePr>
            <a:graphicFrameLocks noChangeAspect="1"/>
          </p:cNvGraphicFramePr>
          <p:nvPr>
            <p:extLst>
              <p:ext uri="{D42A27DB-BD31-4B8C-83A1-F6EECF244321}">
                <p14:modId xmlns:p14="http://schemas.microsoft.com/office/powerpoint/2010/main" val="954824852"/>
              </p:ext>
            </p:extLst>
          </p:nvPr>
        </p:nvGraphicFramePr>
        <p:xfrm>
          <a:off x="151987" y="4056334"/>
          <a:ext cx="4407456" cy="2814783"/>
        </p:xfrm>
        <a:graphic>
          <a:graphicData uri="http://schemas.openxmlformats.org/presentationml/2006/ole">
            <mc:AlternateContent xmlns:mc="http://schemas.openxmlformats.org/markup-compatibility/2006">
              <mc:Choice xmlns:v="urn:schemas-microsoft-com:vml" Requires="v">
                <p:oleObj spid="_x0000_s2126" r:id="rId5" imgW="6983889" imgH="5337727" progId="Visio.Drawing.15">
                  <p:embed/>
                </p:oleObj>
              </mc:Choice>
              <mc:Fallback>
                <p:oleObj r:id="rId5" imgW="6983889" imgH="5337727" progId="Visio.Drawing.15">
                  <p:embed/>
                  <p:pic>
                    <p:nvPicPr>
                      <p:cNvPr id="7" name="对象 6">
                        <a:extLst>
                          <a:ext uri="{FF2B5EF4-FFF2-40B4-BE49-F238E27FC236}">
                            <a16:creationId xmlns:a16="http://schemas.microsoft.com/office/drawing/2014/main" id="{47B2CBD4-1F54-46D0-A3C7-C3D407E546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1987" y="4056334"/>
                        <a:ext cx="4407456" cy="2814783"/>
                      </a:xfrm>
                      <a:prstGeom prst="rect">
                        <a:avLst/>
                      </a:prstGeom>
                      <a:noFill/>
                    </p:spPr>
                  </p:pic>
                </p:oleObj>
              </mc:Fallback>
            </mc:AlternateContent>
          </a:graphicData>
        </a:graphic>
      </p:graphicFrame>
      <p:sp>
        <p:nvSpPr>
          <p:cNvPr id="10" name="矩形 9">
            <a:extLst>
              <a:ext uri="{FF2B5EF4-FFF2-40B4-BE49-F238E27FC236}">
                <a16:creationId xmlns:a16="http://schemas.microsoft.com/office/drawing/2014/main" id="{253B830D-A63A-4B73-B07C-059E38CC7C63}"/>
              </a:ext>
            </a:extLst>
          </p:cNvPr>
          <p:cNvSpPr/>
          <p:nvPr/>
        </p:nvSpPr>
        <p:spPr>
          <a:xfrm>
            <a:off x="3737182" y="5268536"/>
            <a:ext cx="225552" cy="2622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B068A4E1-AF5E-4099-845B-14E50598F43F}"/>
              </a:ext>
            </a:extLst>
          </p:cNvPr>
          <p:cNvSpPr/>
          <p:nvPr/>
        </p:nvSpPr>
        <p:spPr>
          <a:xfrm>
            <a:off x="1844383" y="2482023"/>
            <a:ext cx="607321" cy="81958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6">
            <a:extLst>
              <a:ext uri="{FF2B5EF4-FFF2-40B4-BE49-F238E27FC236}">
                <a16:creationId xmlns:a16="http://schemas.microsoft.com/office/drawing/2014/main" id="{ABBBFC7E-2CEB-4629-A242-714382DC7785}"/>
              </a:ext>
            </a:extLst>
          </p:cNvPr>
          <p:cNvSpPr>
            <a:spLocks noChangeArrowheads="1"/>
          </p:cNvSpPr>
          <p:nvPr/>
        </p:nvSpPr>
        <p:spPr bwMode="auto">
          <a:xfrm>
            <a:off x="4931664" y="16337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 name="对象 12">
            <a:extLst>
              <a:ext uri="{FF2B5EF4-FFF2-40B4-BE49-F238E27FC236}">
                <a16:creationId xmlns:a16="http://schemas.microsoft.com/office/drawing/2014/main" id="{EFA28106-149A-4007-B30E-CF03E99F3977}"/>
              </a:ext>
            </a:extLst>
          </p:cNvPr>
          <p:cNvGraphicFramePr>
            <a:graphicFrameLocks noChangeAspect="1"/>
          </p:cNvGraphicFramePr>
          <p:nvPr>
            <p:extLst>
              <p:ext uri="{D42A27DB-BD31-4B8C-83A1-F6EECF244321}">
                <p14:modId xmlns:p14="http://schemas.microsoft.com/office/powerpoint/2010/main" val="929938830"/>
              </p:ext>
            </p:extLst>
          </p:nvPr>
        </p:nvGraphicFramePr>
        <p:xfrm>
          <a:off x="5825421" y="2797598"/>
          <a:ext cx="4309573" cy="3034804"/>
        </p:xfrm>
        <a:graphic>
          <a:graphicData uri="http://schemas.openxmlformats.org/presentationml/2006/ole">
            <mc:AlternateContent xmlns:mc="http://schemas.openxmlformats.org/markup-compatibility/2006">
              <mc:Choice xmlns:v="urn:schemas-microsoft-com:vml" Requires="v">
                <p:oleObj spid="_x0000_s2127" r:id="rId7" imgW="6461618" imgH="4061499" progId="Visio.Drawing.15">
                  <p:embed/>
                </p:oleObj>
              </mc:Choice>
              <mc:Fallback>
                <p:oleObj r:id="rId7" imgW="6461618" imgH="4061499" progId="Visio.Drawing.15">
                  <p:embed/>
                  <p:pic>
                    <p:nvPicPr>
                      <p:cNvPr id="13" name="对象 12">
                        <a:extLst>
                          <a:ext uri="{FF2B5EF4-FFF2-40B4-BE49-F238E27FC236}">
                            <a16:creationId xmlns:a16="http://schemas.microsoft.com/office/drawing/2014/main" id="{EFA28106-149A-4007-B30E-CF03E99F397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25421" y="2797598"/>
                        <a:ext cx="4309573" cy="3034804"/>
                      </a:xfrm>
                      <a:prstGeom prst="rect">
                        <a:avLst/>
                      </a:prstGeom>
                      <a:noFill/>
                    </p:spPr>
                  </p:pic>
                </p:oleObj>
              </mc:Fallback>
            </mc:AlternateContent>
          </a:graphicData>
        </a:graphic>
      </p:graphicFrame>
      <p:sp>
        <p:nvSpPr>
          <p:cNvPr id="14" name="文本框 13">
            <a:extLst>
              <a:ext uri="{FF2B5EF4-FFF2-40B4-BE49-F238E27FC236}">
                <a16:creationId xmlns:a16="http://schemas.microsoft.com/office/drawing/2014/main" id="{B70ABF08-0999-4B7D-B158-125C185AC20C}"/>
              </a:ext>
            </a:extLst>
          </p:cNvPr>
          <p:cNvSpPr txBox="1"/>
          <p:nvPr/>
        </p:nvSpPr>
        <p:spPr>
          <a:xfrm>
            <a:off x="182832" y="1249645"/>
            <a:ext cx="4407456" cy="523220"/>
          </a:xfrm>
          <a:prstGeom prst="rect">
            <a:avLst/>
          </a:prstGeom>
          <a:noFill/>
        </p:spPr>
        <p:txBody>
          <a:bodyPr wrap="square" rtlCol="0">
            <a:spAutoFit/>
          </a:bodyPr>
          <a:lstStyle/>
          <a:p>
            <a:pPr marL="342900" indent="-342900">
              <a:buAutoNum type="arabicPeriod"/>
            </a:pPr>
            <a:r>
              <a:rPr lang="en-US" altLang="zh-CN" sz="1400" dirty="0">
                <a:highlight>
                  <a:srgbClr val="FFFF00"/>
                </a:highlight>
              </a:rPr>
              <a:t>New application functional entity in MC gateway UE </a:t>
            </a:r>
          </a:p>
          <a:p>
            <a:pPr marL="342900" indent="-342900">
              <a:buAutoNum type="arabicPeriod"/>
            </a:pPr>
            <a:r>
              <a:rPr lang="en-US" altLang="zh-CN" sz="1400" dirty="0">
                <a:highlight>
                  <a:srgbClr val="FFFF00"/>
                </a:highlight>
              </a:rPr>
              <a:t>New reference points</a:t>
            </a:r>
            <a:endParaRPr lang="zh-CN" altLang="en-US" sz="1400" dirty="0">
              <a:highlight>
                <a:srgbClr val="FFFF00"/>
              </a:highlight>
            </a:endParaRPr>
          </a:p>
        </p:txBody>
      </p:sp>
      <p:sp>
        <p:nvSpPr>
          <p:cNvPr id="15" name="文本框 14">
            <a:extLst>
              <a:ext uri="{FF2B5EF4-FFF2-40B4-BE49-F238E27FC236}">
                <a16:creationId xmlns:a16="http://schemas.microsoft.com/office/drawing/2014/main" id="{0985534E-3D60-4EC2-8184-1AA8E0ECC7A7}"/>
              </a:ext>
            </a:extLst>
          </p:cNvPr>
          <p:cNvSpPr txBox="1"/>
          <p:nvPr/>
        </p:nvSpPr>
        <p:spPr>
          <a:xfrm>
            <a:off x="5708466" y="1254669"/>
            <a:ext cx="5624814" cy="1169551"/>
          </a:xfrm>
          <a:prstGeom prst="rect">
            <a:avLst/>
          </a:prstGeom>
          <a:noFill/>
        </p:spPr>
        <p:txBody>
          <a:bodyPr wrap="square" rtlCol="0">
            <a:spAutoFit/>
          </a:bodyPr>
          <a:lstStyle/>
          <a:p>
            <a:r>
              <a:rPr lang="en-US" altLang="zh-CN" sz="1400" dirty="0">
                <a:highlight>
                  <a:srgbClr val="FFFF00"/>
                </a:highlight>
              </a:rPr>
              <a:t>3. The MC service client has already obtains its identity during the identity authentication interactions with IDM server where the MC gateway UE transparently forwarding those messages b/w MC client and the IDM server.</a:t>
            </a:r>
          </a:p>
          <a:p>
            <a:r>
              <a:rPr lang="en-US" altLang="zh-CN" sz="1400" dirty="0">
                <a:highlight>
                  <a:srgbClr val="FFFF00"/>
                </a:highlight>
              </a:rPr>
              <a:t>so the identity of the MC service user should be the </a:t>
            </a:r>
            <a:r>
              <a:rPr lang="en-US" altLang="zh-CN" sz="1400" b="1" dirty="0">
                <a:solidFill>
                  <a:srgbClr val="FF0000"/>
                </a:solidFill>
                <a:highlight>
                  <a:srgbClr val="FFFF00"/>
                </a:highlight>
              </a:rPr>
              <a:t>MC service ID</a:t>
            </a:r>
            <a:r>
              <a:rPr lang="en-US" altLang="zh-CN" sz="1400" dirty="0">
                <a:highlight>
                  <a:srgbClr val="FFFF00"/>
                </a:highlight>
              </a:rPr>
              <a:t>. </a:t>
            </a:r>
            <a:endParaRPr lang="zh-CN" altLang="en-US" sz="1400" dirty="0">
              <a:highlight>
                <a:srgbClr val="FFFF00"/>
              </a:highlight>
            </a:endParaRPr>
          </a:p>
        </p:txBody>
      </p:sp>
      <p:graphicFrame>
        <p:nvGraphicFramePr>
          <p:cNvPr id="20" name="表格 19">
            <a:extLst>
              <a:ext uri="{FF2B5EF4-FFF2-40B4-BE49-F238E27FC236}">
                <a16:creationId xmlns:a16="http://schemas.microsoft.com/office/drawing/2014/main" id="{FEA9CE82-6AF6-4A30-86B5-E982E588EC6A}"/>
              </a:ext>
            </a:extLst>
          </p:cNvPr>
          <p:cNvGraphicFramePr>
            <a:graphicFrameLocks noGrp="1"/>
          </p:cNvGraphicFramePr>
          <p:nvPr>
            <p:extLst>
              <p:ext uri="{D42A27DB-BD31-4B8C-83A1-F6EECF244321}">
                <p14:modId xmlns:p14="http://schemas.microsoft.com/office/powerpoint/2010/main" val="2524657809"/>
              </p:ext>
            </p:extLst>
          </p:nvPr>
        </p:nvGraphicFramePr>
        <p:xfrm>
          <a:off x="6008691" y="5967899"/>
          <a:ext cx="3943032" cy="411480"/>
        </p:xfrm>
        <a:graphic>
          <a:graphicData uri="http://schemas.openxmlformats.org/drawingml/2006/table">
            <a:tbl>
              <a:tblPr/>
              <a:tblGrid>
                <a:gridCol w="1314344">
                  <a:extLst>
                    <a:ext uri="{9D8B030D-6E8A-4147-A177-3AD203B41FA5}">
                      <a16:colId xmlns:a16="http://schemas.microsoft.com/office/drawing/2014/main" val="2087837323"/>
                    </a:ext>
                  </a:extLst>
                </a:gridCol>
                <a:gridCol w="657172">
                  <a:extLst>
                    <a:ext uri="{9D8B030D-6E8A-4147-A177-3AD203B41FA5}">
                      <a16:colId xmlns:a16="http://schemas.microsoft.com/office/drawing/2014/main" val="3244822735"/>
                    </a:ext>
                  </a:extLst>
                </a:gridCol>
                <a:gridCol w="1971516">
                  <a:extLst>
                    <a:ext uri="{9D8B030D-6E8A-4147-A177-3AD203B41FA5}">
                      <a16:colId xmlns:a16="http://schemas.microsoft.com/office/drawing/2014/main" val="2385696835"/>
                    </a:ext>
                  </a:extLst>
                </a:gridCol>
              </a:tblGrid>
              <a:tr h="0">
                <a:tc>
                  <a:txBody>
                    <a:bodyPr/>
                    <a:lstStyle/>
                    <a:p>
                      <a:pPr algn="ctr">
                        <a:spcAft>
                          <a:spcPts val="0"/>
                        </a:spcAft>
                      </a:pPr>
                      <a:r>
                        <a:rPr lang="en-GB" sz="900" b="1">
                          <a:effectLst/>
                          <a:latin typeface="Arial" panose="020B0604020202020204" pitchFamily="34" charset="0"/>
                          <a:ea typeface="等线" panose="02010600030101010101" pitchFamily="2" charset="-122"/>
                          <a:cs typeface="Times New Roman" panose="02020603050405020304" pitchFamily="18" charset="0"/>
                        </a:rPr>
                        <a:t>Information element</a:t>
                      </a:r>
                      <a:endParaRPr lang="zh-CN" sz="900" b="1">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effectLst/>
                          <a:latin typeface="Arial" panose="020B0604020202020204" pitchFamily="34" charset="0"/>
                          <a:ea typeface="等线" panose="02010600030101010101" pitchFamily="2" charset="-122"/>
                          <a:cs typeface="Times New Roman" panose="02020603050405020304" pitchFamily="18" charset="0"/>
                        </a:rPr>
                        <a:t>Status</a:t>
                      </a:r>
                      <a:endParaRPr lang="zh-CN" sz="900" b="1">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effectLst/>
                          <a:latin typeface="Arial" panose="020B0604020202020204" pitchFamily="34" charset="0"/>
                          <a:ea typeface="等线" panose="02010600030101010101" pitchFamily="2" charset="-122"/>
                          <a:cs typeface="Times New Roman" panose="02020603050405020304" pitchFamily="18" charset="0"/>
                        </a:rPr>
                        <a:t>Description</a:t>
                      </a:r>
                      <a:endParaRPr lang="zh-CN" sz="900" b="1">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217535"/>
                  </a:ext>
                </a:extLst>
              </a:tr>
              <a:tr h="0">
                <a:tc>
                  <a:txBody>
                    <a:bodyPr/>
                    <a:lstStyle/>
                    <a:p>
                      <a:pPr>
                        <a:spcAft>
                          <a:spcPts val="0"/>
                        </a:spcAft>
                      </a:pPr>
                      <a:r>
                        <a:rPr lang="en-GB" sz="900" strike="sngStrike" baseline="0" dirty="0">
                          <a:effectLst/>
                          <a:highlight>
                            <a:srgbClr val="FFFF00"/>
                          </a:highlight>
                          <a:latin typeface="Arial" panose="020B0604020202020204" pitchFamily="34" charset="0"/>
                          <a:ea typeface="等线" panose="02010600030101010101" pitchFamily="2" charset="-122"/>
                          <a:cs typeface="Times New Roman" panose="02020603050405020304" pitchFamily="18" charset="0"/>
                        </a:rPr>
                        <a:t>GW</a:t>
                      </a:r>
                      <a:r>
                        <a:rPr lang="en-GB" sz="900" dirty="0">
                          <a:effectLst/>
                          <a:highlight>
                            <a:srgbClr val="FFFF00"/>
                          </a:highlight>
                          <a:latin typeface="Arial" panose="020B0604020202020204" pitchFamily="34" charset="0"/>
                          <a:ea typeface="等线" panose="02010600030101010101" pitchFamily="2" charset="-122"/>
                          <a:cs typeface="Times New Roman" panose="02020603050405020304" pitchFamily="18" charset="0"/>
                        </a:rPr>
                        <a:t> </a:t>
                      </a:r>
                      <a:r>
                        <a:rPr lang="en-GB" sz="900" b="1" dirty="0">
                          <a:solidFill>
                            <a:srgbClr val="FF0000"/>
                          </a:solidFill>
                          <a:effectLst/>
                          <a:highlight>
                            <a:srgbClr val="FFFF00"/>
                          </a:highlight>
                          <a:latin typeface="Arial" panose="020B0604020202020204" pitchFamily="34" charset="0"/>
                          <a:ea typeface="等线" panose="02010600030101010101" pitchFamily="2" charset="-122"/>
                          <a:cs typeface="Times New Roman" panose="02020603050405020304" pitchFamily="18" charset="0"/>
                        </a:rPr>
                        <a:t>MC service ID</a:t>
                      </a:r>
                      <a:endParaRPr lang="zh-CN" sz="900" b="1" dirty="0">
                        <a:solidFill>
                          <a:srgbClr val="FF0000"/>
                        </a:solidFill>
                        <a:effectLst/>
                        <a:highlight>
                          <a:srgbClr val="FFFF00"/>
                        </a:highligh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a:effectLst/>
                          <a:latin typeface="Arial" panose="020B0604020202020204" pitchFamily="34" charset="0"/>
                          <a:ea typeface="等线" panose="02010600030101010101" pitchFamily="2" charset="-122"/>
                          <a:cs typeface="Arial" panose="020B0604020202020204" pitchFamily="34" charset="0"/>
                        </a:rPr>
                        <a:t>M</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等线" panose="02010600030101010101" pitchFamily="2" charset="-122"/>
                          <a:cs typeface="Times New Roman" panose="02020603050405020304" pitchFamily="18" charset="0"/>
                        </a:rPr>
                        <a:t>The </a:t>
                      </a:r>
                      <a:r>
                        <a:rPr lang="en-GB" sz="900" strike="sngStrike" kern="1200" baseline="0" dirty="0">
                          <a:solidFill>
                            <a:schemeClr val="tx1"/>
                          </a:solidFill>
                          <a:effectLst/>
                          <a:highlight>
                            <a:srgbClr val="FFFF00"/>
                          </a:highlight>
                          <a:latin typeface="Arial" panose="020B0604020202020204" pitchFamily="34" charset="0"/>
                          <a:ea typeface="等线" panose="02010600030101010101" pitchFamily="2" charset="-122"/>
                          <a:cs typeface="Times New Roman" panose="02020603050405020304" pitchFamily="18" charset="0"/>
                        </a:rPr>
                        <a:t>GW </a:t>
                      </a:r>
                      <a:r>
                        <a:rPr lang="en-GB" sz="900" b="1" dirty="0">
                          <a:solidFill>
                            <a:srgbClr val="FF0000"/>
                          </a:solidFill>
                          <a:effectLst/>
                          <a:highlight>
                            <a:srgbClr val="FFFF00"/>
                          </a:highlight>
                          <a:latin typeface="Arial" panose="020B0604020202020204" pitchFamily="34" charset="0"/>
                          <a:ea typeface="等线" panose="02010600030101010101" pitchFamily="2" charset="-122"/>
                          <a:cs typeface="Times New Roman" panose="02020603050405020304" pitchFamily="18" charset="0"/>
                        </a:rPr>
                        <a:t>MC service ID </a:t>
                      </a:r>
                      <a:r>
                        <a:rPr lang="en-GB" sz="900" dirty="0">
                          <a:effectLst/>
                          <a:latin typeface="Arial" panose="020B0604020202020204" pitchFamily="34" charset="0"/>
                          <a:ea typeface="等线" panose="02010600030101010101" pitchFamily="2" charset="-122"/>
                          <a:cs typeface="Times New Roman" panose="02020603050405020304" pitchFamily="18" charset="0"/>
                        </a:rPr>
                        <a:t>of the requesting MC service user</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4587438"/>
                  </a:ext>
                </a:extLst>
              </a:tr>
            </a:tbl>
          </a:graphicData>
        </a:graphic>
      </p:graphicFrame>
      <p:cxnSp>
        <p:nvCxnSpPr>
          <p:cNvPr id="19" name="直接连接符 18">
            <a:extLst>
              <a:ext uri="{FF2B5EF4-FFF2-40B4-BE49-F238E27FC236}">
                <a16:creationId xmlns:a16="http://schemas.microsoft.com/office/drawing/2014/main" id="{B52C0707-1F92-4E88-B77D-DF55C12A31BE}"/>
              </a:ext>
            </a:extLst>
          </p:cNvPr>
          <p:cNvCxnSpPr/>
          <p:nvPr/>
        </p:nvCxnSpPr>
        <p:spPr>
          <a:xfrm>
            <a:off x="786488" y="2581991"/>
            <a:ext cx="108508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64DC0852-503B-4588-9607-563A69D4E614}"/>
              </a:ext>
            </a:extLst>
          </p:cNvPr>
          <p:cNvCxnSpPr>
            <a:cxnSpLocks/>
          </p:cNvCxnSpPr>
          <p:nvPr/>
        </p:nvCxnSpPr>
        <p:spPr>
          <a:xfrm>
            <a:off x="798680" y="3197687"/>
            <a:ext cx="1045703"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矩形 21">
            <a:extLst>
              <a:ext uri="{FF2B5EF4-FFF2-40B4-BE49-F238E27FC236}">
                <a16:creationId xmlns:a16="http://schemas.microsoft.com/office/drawing/2014/main" id="{A92E2B77-95E1-439C-B19A-1AD96D1B22C6}"/>
              </a:ext>
            </a:extLst>
          </p:cNvPr>
          <p:cNvSpPr/>
          <p:nvPr/>
        </p:nvSpPr>
        <p:spPr>
          <a:xfrm>
            <a:off x="858720" y="2397674"/>
            <a:ext cx="825867" cy="246221"/>
          </a:xfrm>
          <a:prstGeom prst="rect">
            <a:avLst/>
          </a:prstGeom>
        </p:spPr>
        <p:txBody>
          <a:bodyPr wrap="none">
            <a:spAutoFit/>
          </a:bodyPr>
          <a:lstStyle/>
          <a:p>
            <a:pPr algn="ctr">
              <a:spcAft>
                <a:spcPts val="0"/>
              </a:spcAft>
            </a:pPr>
            <a:r>
              <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rPr>
              <a:t>GW-local-1</a:t>
            </a:r>
            <a:endParaRPr lang="zh-CN" altLang="zh-CN" sz="1000" dirty="0">
              <a:solidFill>
                <a:srgbClr val="FF0000"/>
              </a:solidFill>
              <a:latin typeface="Arial" panose="020B0604020202020204" pitchFamily="34" charset="0"/>
              <a:ea typeface="等线" panose="02010600030101010101" pitchFamily="2" charset="-122"/>
              <a:cs typeface="Times New Roman" panose="02020603050405020304" pitchFamily="18" charset="0"/>
            </a:endParaRPr>
          </a:p>
        </p:txBody>
      </p:sp>
      <p:sp>
        <p:nvSpPr>
          <p:cNvPr id="23" name="矩形 22">
            <a:extLst>
              <a:ext uri="{FF2B5EF4-FFF2-40B4-BE49-F238E27FC236}">
                <a16:creationId xmlns:a16="http://schemas.microsoft.com/office/drawing/2014/main" id="{A59668E9-2A6D-402B-8DB9-B210B5F9EC09}"/>
              </a:ext>
            </a:extLst>
          </p:cNvPr>
          <p:cNvSpPr/>
          <p:nvPr/>
        </p:nvSpPr>
        <p:spPr>
          <a:xfrm>
            <a:off x="858720" y="2951466"/>
            <a:ext cx="825867" cy="246221"/>
          </a:xfrm>
          <a:prstGeom prst="rect">
            <a:avLst/>
          </a:prstGeom>
        </p:spPr>
        <p:txBody>
          <a:bodyPr wrap="none">
            <a:spAutoFit/>
          </a:bodyPr>
          <a:lstStyle/>
          <a:p>
            <a:pPr algn="ctr">
              <a:spcAft>
                <a:spcPts val="0"/>
              </a:spcAft>
            </a:pPr>
            <a:r>
              <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rPr>
              <a:t>GW-local-2</a:t>
            </a:r>
            <a:endParaRPr lang="zh-CN" altLang="zh-CN" sz="1000" dirty="0">
              <a:solidFill>
                <a:srgbClr val="FF0000"/>
              </a:solidFill>
              <a:latin typeface="Arial" panose="020B0604020202020204" pitchFamily="34" charset="0"/>
              <a:ea typeface="等线" panose="02010600030101010101" pitchFamily="2" charset="-122"/>
              <a:cs typeface="Times New Roman" panose="02020603050405020304" pitchFamily="18" charset="0"/>
            </a:endParaRPr>
          </a:p>
        </p:txBody>
      </p:sp>
      <p:sp>
        <p:nvSpPr>
          <p:cNvPr id="25" name="矩形 24">
            <a:extLst>
              <a:ext uri="{FF2B5EF4-FFF2-40B4-BE49-F238E27FC236}">
                <a16:creationId xmlns:a16="http://schemas.microsoft.com/office/drawing/2014/main" id="{EA28E248-800E-465D-B792-4459BD834B79}"/>
              </a:ext>
            </a:extLst>
          </p:cNvPr>
          <p:cNvSpPr/>
          <p:nvPr/>
        </p:nvSpPr>
        <p:spPr>
          <a:xfrm>
            <a:off x="1836439" y="2655348"/>
            <a:ext cx="607321" cy="553998"/>
          </a:xfrm>
          <a:prstGeom prst="rect">
            <a:avLst/>
          </a:prstGeom>
        </p:spPr>
        <p:txBody>
          <a:bodyPr wrap="square">
            <a:spAutoFit/>
          </a:bodyPr>
          <a:lstStyle/>
          <a:p>
            <a:pPr algn="ctr">
              <a:spcAft>
                <a:spcPts val="0"/>
              </a:spcAft>
            </a:pPr>
            <a:r>
              <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rPr>
              <a:t>MC  client proxy</a:t>
            </a:r>
            <a:endParaRPr lang="zh-CN" altLang="zh-CN" sz="1000" dirty="0">
              <a:solidFill>
                <a:srgbClr val="FF0000"/>
              </a:solidFill>
              <a:latin typeface="Arial" panose="020B0604020202020204" pitchFamily="34" charset="0"/>
              <a:ea typeface="等线" panose="02010600030101010101" pitchFamily="2" charset="-122"/>
              <a:cs typeface="Times New Roman" panose="02020603050405020304" pitchFamily="18" charset="0"/>
            </a:endParaRPr>
          </a:p>
        </p:txBody>
      </p:sp>
      <p:cxnSp>
        <p:nvCxnSpPr>
          <p:cNvPr id="26" name="直接连接符 25">
            <a:extLst>
              <a:ext uri="{FF2B5EF4-FFF2-40B4-BE49-F238E27FC236}">
                <a16:creationId xmlns:a16="http://schemas.microsoft.com/office/drawing/2014/main" id="{B12668F4-0EC4-4139-B4EF-6B297E792A49}"/>
              </a:ext>
            </a:extLst>
          </p:cNvPr>
          <p:cNvCxnSpPr>
            <a:cxnSpLocks/>
          </p:cNvCxnSpPr>
          <p:nvPr/>
        </p:nvCxnSpPr>
        <p:spPr>
          <a:xfrm>
            <a:off x="3955406" y="5463726"/>
            <a:ext cx="23288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对话气泡: 圆角矩形 27">
            <a:extLst>
              <a:ext uri="{FF2B5EF4-FFF2-40B4-BE49-F238E27FC236}">
                <a16:creationId xmlns:a16="http://schemas.microsoft.com/office/drawing/2014/main" id="{BECE877C-78EA-4661-A13C-005B12F82483}"/>
              </a:ext>
            </a:extLst>
          </p:cNvPr>
          <p:cNvSpPr/>
          <p:nvPr/>
        </p:nvSpPr>
        <p:spPr>
          <a:xfrm>
            <a:off x="1627736" y="3455567"/>
            <a:ext cx="1528487" cy="502548"/>
          </a:xfrm>
          <a:prstGeom prst="wedgeRoundRectCallout">
            <a:avLst>
              <a:gd name="adj1" fmla="val -59183"/>
              <a:gd name="adj2" fmla="val -94890"/>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a:extLst>
              <a:ext uri="{FF2B5EF4-FFF2-40B4-BE49-F238E27FC236}">
                <a16:creationId xmlns:a16="http://schemas.microsoft.com/office/drawing/2014/main" id="{0DBACA10-4B7A-497E-8A4A-B4B966877B67}"/>
              </a:ext>
            </a:extLst>
          </p:cNvPr>
          <p:cNvSpPr/>
          <p:nvPr/>
        </p:nvSpPr>
        <p:spPr>
          <a:xfrm>
            <a:off x="1516795" y="3516917"/>
            <a:ext cx="1677839" cy="400110"/>
          </a:xfrm>
          <a:prstGeom prst="rect">
            <a:avLst/>
          </a:prstGeom>
        </p:spPr>
        <p:txBody>
          <a:bodyPr wrap="square">
            <a:spAutoFit/>
          </a:bodyPr>
          <a:lstStyle/>
          <a:p>
            <a:pPr marL="171450" indent="-171450" algn="ctr">
              <a:spcAft>
                <a:spcPts val="0"/>
              </a:spcAft>
              <a:buFont typeface="Arial" panose="020B0604020202020204" pitchFamily="34" charset="0"/>
              <a:buChar char="•"/>
            </a:pPr>
            <a:r>
              <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rPr>
              <a:t>Location management messages</a:t>
            </a:r>
            <a:endParaRPr lang="zh-CN" altLang="zh-CN" sz="1000" dirty="0">
              <a:solidFill>
                <a:srgbClr val="FF0000"/>
              </a:solidFill>
              <a:latin typeface="Arial" panose="020B0604020202020204" pitchFamily="34" charset="0"/>
              <a:ea typeface="等线" panose="02010600030101010101" pitchFamily="2" charset="-122"/>
              <a:cs typeface="Times New Roman" panose="02020603050405020304" pitchFamily="18" charset="0"/>
            </a:endParaRPr>
          </a:p>
        </p:txBody>
      </p:sp>
      <p:sp>
        <p:nvSpPr>
          <p:cNvPr id="30" name="对话气泡: 圆角矩形 29">
            <a:extLst>
              <a:ext uri="{FF2B5EF4-FFF2-40B4-BE49-F238E27FC236}">
                <a16:creationId xmlns:a16="http://schemas.microsoft.com/office/drawing/2014/main" id="{C1CE8574-6320-488F-BDE2-A06D07150388}"/>
              </a:ext>
            </a:extLst>
          </p:cNvPr>
          <p:cNvSpPr/>
          <p:nvPr/>
        </p:nvSpPr>
        <p:spPr>
          <a:xfrm>
            <a:off x="2271841" y="1819861"/>
            <a:ext cx="1135823" cy="502548"/>
          </a:xfrm>
          <a:prstGeom prst="wedgeRoundRectCallout">
            <a:avLst>
              <a:gd name="adj1" fmla="val -103172"/>
              <a:gd name="adj2" fmla="val 89489"/>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a:extLst>
              <a:ext uri="{FF2B5EF4-FFF2-40B4-BE49-F238E27FC236}">
                <a16:creationId xmlns:a16="http://schemas.microsoft.com/office/drawing/2014/main" id="{2067924A-725C-48D0-AE50-D5FF45EE3B0C}"/>
              </a:ext>
            </a:extLst>
          </p:cNvPr>
          <p:cNvSpPr/>
          <p:nvPr/>
        </p:nvSpPr>
        <p:spPr>
          <a:xfrm>
            <a:off x="1952145" y="1858039"/>
            <a:ext cx="1677839" cy="400110"/>
          </a:xfrm>
          <a:prstGeom prst="rect">
            <a:avLst/>
          </a:prstGeom>
        </p:spPr>
        <p:txBody>
          <a:bodyPr wrap="square">
            <a:spAutoFit/>
          </a:bodyPr>
          <a:lstStyle/>
          <a:p>
            <a:pPr marL="171450" indent="-171450" algn="ctr">
              <a:spcAft>
                <a:spcPts val="0"/>
              </a:spcAft>
              <a:buFont typeface="Arial" panose="020B0604020202020204" pitchFamily="34" charset="0"/>
              <a:buChar char="•"/>
            </a:pPr>
            <a:r>
              <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rPr>
              <a:t>MBMS related messages</a:t>
            </a:r>
            <a:endParaRPr lang="zh-CN" altLang="zh-CN" sz="1000" dirty="0">
              <a:solidFill>
                <a:srgbClr val="FF0000"/>
              </a:solidFill>
              <a:latin typeface="Arial" panose="020B0604020202020204" pitchFamily="34" charset="0"/>
              <a:ea typeface="等线" panose="02010600030101010101" pitchFamily="2" charset="-122"/>
              <a:cs typeface="Times New Roman" panose="02020603050405020304" pitchFamily="18" charset="0"/>
            </a:endParaRPr>
          </a:p>
        </p:txBody>
      </p:sp>
      <p:sp>
        <p:nvSpPr>
          <p:cNvPr id="32" name="对话气泡: 圆角矩形 31">
            <a:extLst>
              <a:ext uri="{FF2B5EF4-FFF2-40B4-BE49-F238E27FC236}">
                <a16:creationId xmlns:a16="http://schemas.microsoft.com/office/drawing/2014/main" id="{538901FF-026A-470F-A59A-6E10DECCBDBC}"/>
              </a:ext>
            </a:extLst>
          </p:cNvPr>
          <p:cNvSpPr/>
          <p:nvPr/>
        </p:nvSpPr>
        <p:spPr>
          <a:xfrm>
            <a:off x="2601053" y="2655348"/>
            <a:ext cx="1135824" cy="502548"/>
          </a:xfrm>
          <a:prstGeom prst="wedgeRoundRectCallout">
            <a:avLst>
              <a:gd name="adj1" fmla="val -62940"/>
              <a:gd name="adj2" fmla="val -12405"/>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a:extLst>
              <a:ext uri="{FF2B5EF4-FFF2-40B4-BE49-F238E27FC236}">
                <a16:creationId xmlns:a16="http://schemas.microsoft.com/office/drawing/2014/main" id="{4B076422-FC68-40FE-9258-7105B98499C6}"/>
              </a:ext>
            </a:extLst>
          </p:cNvPr>
          <p:cNvSpPr/>
          <p:nvPr/>
        </p:nvSpPr>
        <p:spPr>
          <a:xfrm>
            <a:off x="2397898" y="2655348"/>
            <a:ext cx="1430389" cy="553998"/>
          </a:xfrm>
          <a:prstGeom prst="rect">
            <a:avLst/>
          </a:prstGeom>
        </p:spPr>
        <p:txBody>
          <a:bodyPr wrap="square">
            <a:spAutoFit/>
          </a:bodyPr>
          <a:lstStyle/>
          <a:p>
            <a:pPr marL="171450" indent="-171450" algn="ctr">
              <a:spcAft>
                <a:spcPts val="0"/>
              </a:spcAft>
              <a:buFont typeface="Arial" panose="020B0604020202020204" pitchFamily="34" charset="0"/>
              <a:buChar char="•"/>
            </a:pPr>
            <a:r>
              <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rPr>
              <a:t>Handle the </a:t>
            </a:r>
            <a:r>
              <a:rPr lang="en-US" altLang="zh-CN" sz="1000" dirty="0" err="1">
                <a:solidFill>
                  <a:srgbClr val="FF0000"/>
                </a:solidFill>
                <a:latin typeface="Arial" panose="020B0604020202020204" pitchFamily="34" charset="0"/>
                <a:ea typeface="等线" panose="02010600030101010101" pitchFamily="2" charset="-122"/>
                <a:cs typeface="Arial" panose="020B0604020202020204" pitchFamily="34" charset="0"/>
              </a:rPr>
              <a:t>signallings</a:t>
            </a:r>
            <a:r>
              <a:rPr lang="en-US" altLang="zh-CN" sz="1000" dirty="0">
                <a:solidFill>
                  <a:srgbClr val="FF0000"/>
                </a:solidFill>
                <a:latin typeface="Arial" panose="020B0604020202020204" pitchFamily="34" charset="0"/>
                <a:ea typeface="等线" panose="02010600030101010101" pitchFamily="2" charset="-122"/>
                <a:cs typeface="Times New Roman" panose="02020603050405020304" pitchFamily="18" charset="0"/>
              </a:rPr>
              <a:t> from MC client</a:t>
            </a:r>
            <a:endPar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endParaRPr>
          </a:p>
        </p:txBody>
      </p:sp>
      <p:sp>
        <p:nvSpPr>
          <p:cNvPr id="36" name="对话气泡: 圆角矩形 35">
            <a:extLst>
              <a:ext uri="{FF2B5EF4-FFF2-40B4-BE49-F238E27FC236}">
                <a16:creationId xmlns:a16="http://schemas.microsoft.com/office/drawing/2014/main" id="{D52D015C-F557-4584-B700-D3ED43A88F3A}"/>
              </a:ext>
            </a:extLst>
          </p:cNvPr>
          <p:cNvSpPr/>
          <p:nvPr/>
        </p:nvSpPr>
        <p:spPr>
          <a:xfrm>
            <a:off x="6320485" y="3460300"/>
            <a:ext cx="1624193" cy="502548"/>
          </a:xfrm>
          <a:prstGeom prst="wedgeRoundRectCallout">
            <a:avLst>
              <a:gd name="adj1" fmla="val -17115"/>
              <a:gd name="adj2" fmla="val 438838"/>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7333160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E8C4F55-4F8E-448E-85C6-152871067C80}"/>
              </a:ext>
            </a:extLst>
          </p:cNvPr>
          <p:cNvSpPr>
            <a:spLocks noGrp="1"/>
          </p:cNvSpPr>
          <p:nvPr>
            <p:ph type="title"/>
          </p:nvPr>
        </p:nvSpPr>
        <p:spPr>
          <a:xfrm>
            <a:off x="404295" y="518772"/>
            <a:ext cx="4056494" cy="6342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2800" b="1" dirty="0">
                <a:solidFill>
                  <a:srgbClr val="FF0000"/>
                </a:solidFill>
              </a:rPr>
              <a:t>Security aspects</a:t>
            </a:r>
          </a:p>
        </p:txBody>
      </p:sp>
      <p:sp>
        <p:nvSpPr>
          <p:cNvPr id="5" name="Title 1">
            <a:extLst>
              <a:ext uri="{FF2B5EF4-FFF2-40B4-BE49-F238E27FC236}">
                <a16:creationId xmlns:a16="http://schemas.microsoft.com/office/drawing/2014/main" id="{726EF969-3226-4E2B-A6F2-3B30D9C33C74}"/>
              </a:ext>
            </a:extLst>
          </p:cNvPr>
          <p:cNvSpPr txBox="1">
            <a:spLocks/>
          </p:cNvSpPr>
          <p:nvPr/>
        </p:nvSpPr>
        <p:spPr bwMode="auto">
          <a:xfrm>
            <a:off x="5021337" y="1515628"/>
            <a:ext cx="6486373" cy="213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marL="457200" indent="-457200">
              <a:buAutoNum type="arabicPeriod"/>
            </a:pPr>
            <a:r>
              <a:rPr lang="en-US" altLang="en-US" sz="2000" b="1" dirty="0"/>
              <a:t>The network layer (i.e., non-3GPP access) part should be established but not in SA6 scope.</a:t>
            </a:r>
          </a:p>
          <a:p>
            <a:pPr marL="457200" indent="-457200">
              <a:buAutoNum type="arabicPeriod"/>
            </a:pPr>
            <a:r>
              <a:rPr lang="en-US" altLang="en-US" sz="2000" b="1" dirty="0"/>
              <a:t>After the network layer is secured connected, the application layer connection between the MC service client the MC client proxy is established with security mechanism.</a:t>
            </a:r>
          </a:p>
          <a:p>
            <a:pPr marL="457200" indent="-457200">
              <a:buAutoNum type="arabicPeriod"/>
            </a:pPr>
            <a:r>
              <a:rPr lang="en-US" altLang="en-US" sz="2000" b="1" dirty="0"/>
              <a:t>The application layer connection security mechanism should be defined by SA3.</a:t>
            </a:r>
          </a:p>
        </p:txBody>
      </p:sp>
      <p:graphicFrame>
        <p:nvGraphicFramePr>
          <p:cNvPr id="10" name="对象 9">
            <a:extLst>
              <a:ext uri="{FF2B5EF4-FFF2-40B4-BE49-F238E27FC236}">
                <a16:creationId xmlns:a16="http://schemas.microsoft.com/office/drawing/2014/main" id="{D14EEC8A-7FB9-4C6F-9439-A21AC26EAC50}"/>
              </a:ext>
            </a:extLst>
          </p:cNvPr>
          <p:cNvGraphicFramePr>
            <a:graphicFrameLocks noChangeAspect="1"/>
          </p:cNvGraphicFramePr>
          <p:nvPr>
            <p:extLst>
              <p:ext uri="{D42A27DB-BD31-4B8C-83A1-F6EECF244321}">
                <p14:modId xmlns:p14="http://schemas.microsoft.com/office/powerpoint/2010/main" val="2370730883"/>
              </p:ext>
            </p:extLst>
          </p:nvPr>
        </p:nvGraphicFramePr>
        <p:xfrm>
          <a:off x="123868" y="1414590"/>
          <a:ext cx="4407456" cy="2134210"/>
        </p:xfrm>
        <a:graphic>
          <a:graphicData uri="http://schemas.openxmlformats.org/presentationml/2006/ole">
            <mc:AlternateContent xmlns:mc="http://schemas.openxmlformats.org/markup-compatibility/2006">
              <mc:Choice xmlns:v="urn:schemas-microsoft-com:vml" Requires="v">
                <p:oleObj spid="_x0000_s3082" r:id="rId3" imgW="8945809" imgH="4358703" progId="Visio.Drawing.15">
                  <p:embed/>
                </p:oleObj>
              </mc:Choice>
              <mc:Fallback>
                <p:oleObj r:id="rId3" imgW="8945809" imgH="4358703" progId="Visio.Drawing.15">
                  <p:embed/>
                  <p:pic>
                    <p:nvPicPr>
                      <p:cNvPr id="5" name="对象 4">
                        <a:extLst>
                          <a:ext uri="{FF2B5EF4-FFF2-40B4-BE49-F238E27FC236}">
                            <a16:creationId xmlns:a16="http://schemas.microsoft.com/office/drawing/2014/main" id="{F8E73656-8473-4E64-9CAB-FA272F80DE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868" y="1414590"/>
                        <a:ext cx="4407456" cy="2134210"/>
                      </a:xfrm>
                      <a:prstGeom prst="rect">
                        <a:avLst/>
                      </a:prstGeom>
                      <a:noFill/>
                    </p:spPr>
                  </p:pic>
                </p:oleObj>
              </mc:Fallback>
            </mc:AlternateContent>
          </a:graphicData>
        </a:graphic>
      </p:graphicFrame>
      <p:sp>
        <p:nvSpPr>
          <p:cNvPr id="11" name="矩形 10">
            <a:extLst>
              <a:ext uri="{FF2B5EF4-FFF2-40B4-BE49-F238E27FC236}">
                <a16:creationId xmlns:a16="http://schemas.microsoft.com/office/drawing/2014/main" id="{2815E9A9-7E36-4CA7-8477-E1B1F97979D8}"/>
              </a:ext>
            </a:extLst>
          </p:cNvPr>
          <p:cNvSpPr/>
          <p:nvPr/>
        </p:nvSpPr>
        <p:spPr>
          <a:xfrm>
            <a:off x="1803968" y="1997038"/>
            <a:ext cx="607321" cy="81958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a:extLst>
              <a:ext uri="{FF2B5EF4-FFF2-40B4-BE49-F238E27FC236}">
                <a16:creationId xmlns:a16="http://schemas.microsoft.com/office/drawing/2014/main" id="{CBBA819D-18A8-4446-A5A4-19019AEE3EAA}"/>
              </a:ext>
            </a:extLst>
          </p:cNvPr>
          <p:cNvCxnSpPr/>
          <p:nvPr/>
        </p:nvCxnSpPr>
        <p:spPr>
          <a:xfrm>
            <a:off x="746073" y="2097006"/>
            <a:ext cx="108508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1D65F7DB-F9A4-44F8-A964-9FD1EDA31B06}"/>
              </a:ext>
            </a:extLst>
          </p:cNvPr>
          <p:cNvCxnSpPr>
            <a:cxnSpLocks/>
          </p:cNvCxnSpPr>
          <p:nvPr/>
        </p:nvCxnSpPr>
        <p:spPr>
          <a:xfrm>
            <a:off x="758265" y="2712702"/>
            <a:ext cx="1045703"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8FBFB180-1114-4EF1-900F-5C8C473087CD}"/>
              </a:ext>
            </a:extLst>
          </p:cNvPr>
          <p:cNvSpPr/>
          <p:nvPr/>
        </p:nvSpPr>
        <p:spPr>
          <a:xfrm>
            <a:off x="818305" y="1912689"/>
            <a:ext cx="825867" cy="246221"/>
          </a:xfrm>
          <a:prstGeom prst="rect">
            <a:avLst/>
          </a:prstGeom>
        </p:spPr>
        <p:txBody>
          <a:bodyPr wrap="none">
            <a:spAutoFit/>
          </a:bodyPr>
          <a:lstStyle/>
          <a:p>
            <a:pPr algn="ctr">
              <a:spcAft>
                <a:spcPts val="0"/>
              </a:spcAft>
            </a:pPr>
            <a:r>
              <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rPr>
              <a:t>GW-local-1</a:t>
            </a:r>
            <a:endParaRPr lang="zh-CN" altLang="zh-CN" sz="1000" dirty="0">
              <a:solidFill>
                <a:srgbClr val="FF0000"/>
              </a:solidFill>
              <a:latin typeface="Arial" panose="020B0604020202020204" pitchFamily="34" charset="0"/>
              <a:ea typeface="等线" panose="02010600030101010101" pitchFamily="2" charset="-122"/>
              <a:cs typeface="Times New Roman" panose="02020603050405020304" pitchFamily="18" charset="0"/>
            </a:endParaRPr>
          </a:p>
        </p:txBody>
      </p:sp>
      <p:sp>
        <p:nvSpPr>
          <p:cNvPr id="15" name="矩形 14">
            <a:extLst>
              <a:ext uri="{FF2B5EF4-FFF2-40B4-BE49-F238E27FC236}">
                <a16:creationId xmlns:a16="http://schemas.microsoft.com/office/drawing/2014/main" id="{808A0193-6A3D-4131-8D31-87A30D3F33CE}"/>
              </a:ext>
            </a:extLst>
          </p:cNvPr>
          <p:cNvSpPr/>
          <p:nvPr/>
        </p:nvSpPr>
        <p:spPr>
          <a:xfrm>
            <a:off x="818305" y="2466481"/>
            <a:ext cx="825867" cy="246221"/>
          </a:xfrm>
          <a:prstGeom prst="rect">
            <a:avLst/>
          </a:prstGeom>
        </p:spPr>
        <p:txBody>
          <a:bodyPr wrap="none">
            <a:spAutoFit/>
          </a:bodyPr>
          <a:lstStyle/>
          <a:p>
            <a:pPr algn="ctr">
              <a:spcAft>
                <a:spcPts val="0"/>
              </a:spcAft>
            </a:pPr>
            <a:r>
              <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rPr>
              <a:t>GW-local-2</a:t>
            </a:r>
            <a:endParaRPr lang="zh-CN" altLang="zh-CN" sz="1000" dirty="0">
              <a:solidFill>
                <a:srgbClr val="FF0000"/>
              </a:solidFill>
              <a:latin typeface="Arial" panose="020B0604020202020204" pitchFamily="34" charset="0"/>
              <a:ea typeface="等线" panose="02010600030101010101" pitchFamily="2" charset="-122"/>
              <a:cs typeface="Times New Roman" panose="02020603050405020304" pitchFamily="18" charset="0"/>
            </a:endParaRPr>
          </a:p>
        </p:txBody>
      </p:sp>
      <p:sp>
        <p:nvSpPr>
          <p:cNvPr id="16" name="矩形 15">
            <a:extLst>
              <a:ext uri="{FF2B5EF4-FFF2-40B4-BE49-F238E27FC236}">
                <a16:creationId xmlns:a16="http://schemas.microsoft.com/office/drawing/2014/main" id="{C880B4B5-0223-4953-AB7E-762468D9A63A}"/>
              </a:ext>
            </a:extLst>
          </p:cNvPr>
          <p:cNvSpPr/>
          <p:nvPr/>
        </p:nvSpPr>
        <p:spPr>
          <a:xfrm>
            <a:off x="1796024" y="2170363"/>
            <a:ext cx="607321" cy="553998"/>
          </a:xfrm>
          <a:prstGeom prst="rect">
            <a:avLst/>
          </a:prstGeom>
        </p:spPr>
        <p:txBody>
          <a:bodyPr wrap="square">
            <a:spAutoFit/>
          </a:bodyPr>
          <a:lstStyle/>
          <a:p>
            <a:pPr algn="ctr">
              <a:spcAft>
                <a:spcPts val="0"/>
              </a:spcAft>
            </a:pPr>
            <a:r>
              <a:rPr lang="en-US" altLang="zh-CN" sz="1000" dirty="0">
                <a:solidFill>
                  <a:srgbClr val="FF0000"/>
                </a:solidFill>
                <a:latin typeface="Arial" panose="020B0604020202020204" pitchFamily="34" charset="0"/>
                <a:ea typeface="等线" panose="02010600030101010101" pitchFamily="2" charset="-122"/>
                <a:cs typeface="Arial" panose="020B0604020202020204" pitchFamily="34" charset="0"/>
              </a:rPr>
              <a:t>MC  client proxy</a:t>
            </a:r>
            <a:endParaRPr lang="zh-CN" altLang="zh-CN" sz="1000" dirty="0">
              <a:solidFill>
                <a:srgbClr val="FF0000"/>
              </a:solidFill>
              <a:latin typeface="Arial" panose="020B0604020202020204" pitchFamily="34" charset="0"/>
              <a:ea typeface="等线" panose="02010600030101010101" pitchFamily="2" charset="-122"/>
              <a:cs typeface="Times New Roman" panose="02020603050405020304" pitchFamily="18" charset="0"/>
            </a:endParaRPr>
          </a:p>
        </p:txBody>
      </p:sp>
      <p:sp>
        <p:nvSpPr>
          <p:cNvPr id="2" name="矩形 1">
            <a:extLst>
              <a:ext uri="{FF2B5EF4-FFF2-40B4-BE49-F238E27FC236}">
                <a16:creationId xmlns:a16="http://schemas.microsoft.com/office/drawing/2014/main" id="{5CD413F1-A2A5-46AF-9453-E69581C3536C}"/>
              </a:ext>
            </a:extLst>
          </p:cNvPr>
          <p:cNvSpPr/>
          <p:nvPr/>
        </p:nvSpPr>
        <p:spPr>
          <a:xfrm>
            <a:off x="329929" y="4091139"/>
            <a:ext cx="9382816" cy="2092881"/>
          </a:xfrm>
          <a:prstGeom prst="rect">
            <a:avLst/>
          </a:prstGeom>
        </p:spPr>
        <p:txBody>
          <a:bodyPr wrap="square">
            <a:spAutoFit/>
          </a:bodyPr>
          <a:lstStyle/>
          <a:p>
            <a:pPr hangingPunct="0">
              <a:spcAft>
                <a:spcPts val="600"/>
              </a:spcAft>
            </a:pPr>
            <a:r>
              <a:rPr lang="en-US" altLang="zh-CN" sz="1100" b="1" dirty="0">
                <a:latin typeface="Arial" panose="020B0604020202020204" pitchFamily="34" charset="0"/>
              </a:rPr>
              <a:t>S6-241010 core part</a:t>
            </a:r>
            <a:r>
              <a:rPr lang="zh-CN" altLang="en-US" sz="1100" b="1" dirty="0">
                <a:latin typeface="Arial" panose="020B0604020202020204" pitchFamily="34" charset="0"/>
              </a:rPr>
              <a:t>：</a:t>
            </a:r>
            <a:endParaRPr lang="en-US" altLang="zh-CN" sz="1100" b="1" dirty="0">
              <a:latin typeface="Arial" panose="020B0604020202020204" pitchFamily="34" charset="0"/>
            </a:endParaRPr>
          </a:p>
          <a:p>
            <a:pPr hangingPunct="0">
              <a:spcAft>
                <a:spcPts val="600"/>
              </a:spcAft>
            </a:pPr>
            <a:r>
              <a:rPr lang="en-GB" altLang="zh-CN" sz="1000" dirty="0">
                <a:latin typeface="Arial" panose="020B0604020202020204" pitchFamily="34" charset="0"/>
              </a:rPr>
              <a:t>SA3 answer #1: SA3 has discussed the procedures specified in clause 11.5.1.2.3 and clause 11.5.1.3.3 of TS 23.280 and would like to provide the following feedback: </a:t>
            </a:r>
            <a:endParaRPr lang="zh-CN" altLang="zh-CN" sz="1000" dirty="0">
              <a:latin typeface="Times New Roman" panose="02020603050405020304" pitchFamily="18" charset="0"/>
            </a:endParaRPr>
          </a:p>
          <a:p>
            <a:pPr marL="360680" indent="-180340" hangingPunct="0">
              <a:spcAft>
                <a:spcPts val="900"/>
              </a:spcAft>
            </a:pPr>
            <a:r>
              <a:rPr lang="en-GB" altLang="zh-CN" sz="1000" dirty="0">
                <a:latin typeface="Times New Roman" panose="02020603050405020304" pitchFamily="18" charset="0"/>
              </a:rPr>
              <a:t>-  </a:t>
            </a:r>
            <a:r>
              <a:rPr lang="en-GB" altLang="zh-CN" sz="1000" dirty="0">
                <a:latin typeface="Arial" panose="020B0604020202020204" pitchFamily="34" charset="0"/>
              </a:rPr>
              <a:t>Any MC related identities SHALL only be provided by the Identity Management Server according to TS 33.180.</a:t>
            </a:r>
            <a:endParaRPr lang="zh-CN" altLang="zh-CN" sz="1000" dirty="0">
              <a:latin typeface="Times New Roman" panose="02020603050405020304" pitchFamily="18" charset="0"/>
            </a:endParaRPr>
          </a:p>
          <a:p>
            <a:pPr marL="360680" indent="-180340" hangingPunct="0">
              <a:spcAft>
                <a:spcPts val="900"/>
              </a:spcAft>
            </a:pPr>
            <a:r>
              <a:rPr lang="en-GB" altLang="zh-CN" sz="1000" dirty="0">
                <a:latin typeface="Arial" panose="020B0604020202020204" pitchFamily="34" charset="0"/>
              </a:rPr>
              <a:t>-  T</a:t>
            </a:r>
            <a:r>
              <a:rPr lang="en-GB" altLang="zh-CN" sz="1000" dirty="0">
                <a:highlight>
                  <a:srgbClr val="FFFF00"/>
                </a:highlight>
                <a:latin typeface="Arial" panose="020B0604020202020204" pitchFamily="34" charset="0"/>
              </a:rPr>
              <a:t>he connection (and related security) between the non-3GPP device and the MCGWUE is out of scope of 3GPP.</a:t>
            </a:r>
            <a:endParaRPr lang="zh-CN" altLang="zh-CN" sz="1000" dirty="0">
              <a:latin typeface="Times New Roman" panose="02020603050405020304" pitchFamily="18" charset="0"/>
            </a:endParaRPr>
          </a:p>
          <a:p>
            <a:pPr marL="360680" indent="-180340" hangingPunct="0">
              <a:spcAft>
                <a:spcPts val="900"/>
              </a:spcAft>
            </a:pPr>
            <a:r>
              <a:rPr lang="en-GB" altLang="zh-CN" sz="1000" dirty="0">
                <a:latin typeface="Arial" panose="020B0604020202020204" pitchFamily="34" charset="0"/>
              </a:rPr>
              <a:t>-  Guidance on MC Gateway UE authentication, non-3GPP device authentication and MC service authorisation can be found in attached CR.</a:t>
            </a:r>
            <a:endParaRPr lang="zh-CN" altLang="zh-CN" sz="1000" dirty="0">
              <a:latin typeface="Times New Roman" panose="02020603050405020304" pitchFamily="18" charset="0"/>
            </a:endParaRPr>
          </a:p>
          <a:p>
            <a:pPr marL="360680" indent="-180340" hangingPunct="0">
              <a:spcAft>
                <a:spcPts val="900"/>
              </a:spcAft>
            </a:pPr>
            <a:r>
              <a:rPr lang="en-GB" altLang="zh-CN" sz="1000" dirty="0">
                <a:latin typeface="Arial" panose="020B0604020202020204" pitchFamily="34" charset="0"/>
              </a:rPr>
              <a:t>-  The authentication of the MCGWUE to the 3GPP network shall follow TS 33.501 or TS 33.401. </a:t>
            </a:r>
            <a:endParaRPr lang="zh-CN" altLang="zh-CN" sz="1000" dirty="0">
              <a:latin typeface="Times New Roman" panose="02020603050405020304" pitchFamily="18" charset="0"/>
            </a:endParaRPr>
          </a:p>
          <a:p>
            <a:pPr marL="360680" indent="-180340" hangingPunct="0">
              <a:spcAft>
                <a:spcPts val="900"/>
              </a:spcAft>
            </a:pPr>
            <a:r>
              <a:rPr lang="en-GB" altLang="zh-CN" sz="1000" dirty="0">
                <a:latin typeface="Arial" panose="020B0604020202020204" pitchFamily="34" charset="0"/>
              </a:rPr>
              <a:t>-  MC Client authentication and authorization shall follow TS 33.180 (whether allow to access the MC service regardless of whether the client is located in the MCGWUE or in the non-3GPP device). </a:t>
            </a:r>
            <a:endParaRPr lang="zh-CN" altLang="zh-CN" sz="1000" dirty="0">
              <a:latin typeface="Times New Roman" panose="02020603050405020304" pitchFamily="18" charset="0"/>
            </a:endParaRPr>
          </a:p>
        </p:txBody>
      </p:sp>
      <p:graphicFrame>
        <p:nvGraphicFramePr>
          <p:cNvPr id="3" name="对象 2">
            <a:extLst>
              <a:ext uri="{FF2B5EF4-FFF2-40B4-BE49-F238E27FC236}">
                <a16:creationId xmlns:a16="http://schemas.microsoft.com/office/drawing/2014/main" id="{C574D1FD-D14F-4C70-9E77-93D5FC42D15B}"/>
              </a:ext>
            </a:extLst>
          </p:cNvPr>
          <p:cNvGraphicFramePr>
            <a:graphicFrameLocks noChangeAspect="1"/>
          </p:cNvGraphicFramePr>
          <p:nvPr>
            <p:extLst>
              <p:ext uri="{D42A27DB-BD31-4B8C-83A1-F6EECF244321}">
                <p14:modId xmlns:p14="http://schemas.microsoft.com/office/powerpoint/2010/main" val="2708480720"/>
              </p:ext>
            </p:extLst>
          </p:nvPr>
        </p:nvGraphicFramePr>
        <p:xfrm>
          <a:off x="2099684" y="3704638"/>
          <a:ext cx="977900" cy="512763"/>
        </p:xfrm>
        <a:graphic>
          <a:graphicData uri="http://schemas.openxmlformats.org/presentationml/2006/ole">
            <mc:AlternateContent xmlns:mc="http://schemas.openxmlformats.org/markup-compatibility/2006">
              <mc:Choice xmlns:v="urn:schemas-microsoft-com:vml" Requires="v">
                <p:oleObj spid="_x0000_s3083" name="包装程序外壳对象" showAsIcon="1" r:id="rId5" imgW="977857" imgH="512320" progId="Package">
                  <p:embed/>
                </p:oleObj>
              </mc:Choice>
              <mc:Fallback>
                <p:oleObj name="包装程序外壳对象" showAsIcon="1" r:id="rId5" imgW="977857" imgH="512320" progId="Package">
                  <p:embed/>
                  <p:pic>
                    <p:nvPicPr>
                      <p:cNvPr id="0" name=""/>
                      <p:cNvPicPr/>
                      <p:nvPr/>
                    </p:nvPicPr>
                    <p:blipFill>
                      <a:blip r:embed="rId6"/>
                      <a:stretch>
                        <a:fillRect/>
                      </a:stretch>
                    </p:blipFill>
                    <p:spPr>
                      <a:xfrm>
                        <a:off x="2099684" y="3704638"/>
                        <a:ext cx="977900" cy="512763"/>
                      </a:xfrm>
                      <a:prstGeom prst="rect">
                        <a:avLst/>
                      </a:prstGeom>
                    </p:spPr>
                  </p:pic>
                </p:oleObj>
              </mc:Fallback>
            </mc:AlternateContent>
          </a:graphicData>
        </a:graphic>
      </p:graphicFrame>
    </p:spTree>
    <p:extLst>
      <p:ext uri="{BB962C8B-B14F-4D97-AF65-F5344CB8AC3E}">
        <p14:creationId xmlns:p14="http://schemas.microsoft.com/office/powerpoint/2010/main" val="1920343535"/>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1ECEFD2-9D4B-431C-B76E-6C7275441905}"/>
              </a:ext>
            </a:extLst>
          </p:cNvPr>
          <p:cNvSpPr/>
          <p:nvPr/>
        </p:nvSpPr>
        <p:spPr>
          <a:xfrm>
            <a:off x="905979" y="1443330"/>
            <a:ext cx="9309030" cy="4716676"/>
          </a:xfrm>
          <a:prstGeom prst="rect">
            <a:avLst/>
          </a:prstGeom>
        </p:spPr>
        <p:txBody>
          <a:bodyPr wrap="square">
            <a:spAutoFit/>
          </a:bodyPr>
          <a:lstStyle/>
          <a:p>
            <a:pPr algn="just">
              <a:spcAft>
                <a:spcPts val="0"/>
              </a:spcAft>
            </a:pPr>
            <a:r>
              <a:rPr lang="en-GB" altLang="zh-CN" sz="1600" dirty="0">
                <a:latin typeface="微软雅黑" panose="020B0503020204020204" pitchFamily="34" charset="-122"/>
              </a:rPr>
              <a:t>In the attached CR</a:t>
            </a:r>
            <a:endParaRPr lang="zh-CN" altLang="zh-CN" dirty="0">
              <a:latin typeface="Calibri" panose="020F0502020204030204" pitchFamily="34" charset="0"/>
            </a:endParaRPr>
          </a:p>
          <a:p>
            <a:pPr marL="900430" indent="-900430">
              <a:spcBef>
                <a:spcPts val="600"/>
              </a:spcBef>
              <a:spcAft>
                <a:spcPts val="900"/>
              </a:spcAft>
            </a:pPr>
            <a:r>
              <a:rPr lang="en-US" altLang="zh-CN" sz="2400" b="1" i="1" dirty="0">
                <a:latin typeface="Arial" panose="020B0604020202020204" pitchFamily="34" charset="0"/>
              </a:rPr>
              <a:t>5.</a:t>
            </a:r>
            <a:r>
              <a:rPr lang="en-US" altLang="zh-CN" sz="2400" b="1" i="1" dirty="0">
                <a:highlight>
                  <a:srgbClr val="FFFF00"/>
                </a:highlight>
                <a:latin typeface="Arial" panose="020B0604020202020204" pitchFamily="34" charset="0"/>
              </a:rPr>
              <a:t>X</a:t>
            </a:r>
            <a:r>
              <a:rPr lang="en-US" altLang="zh-CN" sz="2400" b="1" i="1" dirty="0">
                <a:latin typeface="Arial" panose="020B0604020202020204" pitchFamily="34" charset="0"/>
              </a:rPr>
              <a:t>.1             General</a:t>
            </a:r>
            <a:endParaRPr lang="zh-CN" altLang="zh-CN" sz="2400" b="1" dirty="0">
              <a:latin typeface="Arial" panose="020B0604020202020204" pitchFamily="34" charset="0"/>
            </a:endParaRPr>
          </a:p>
          <a:p>
            <a:pPr algn="just">
              <a:spcAft>
                <a:spcPts val="0"/>
              </a:spcAft>
            </a:pPr>
            <a:r>
              <a:rPr lang="en-US" altLang="zh-CN" i="1" dirty="0">
                <a:latin typeface="Calibri" panose="020F0502020204030204" pitchFamily="34" charset="0"/>
              </a:rPr>
              <a:t>There are </a:t>
            </a:r>
            <a:r>
              <a:rPr lang="en-US" altLang="zh-CN" i="1" dirty="0">
                <a:highlight>
                  <a:srgbClr val="00FFFF"/>
                </a:highlight>
                <a:latin typeface="Calibri" panose="020F0502020204030204" pitchFamily="34" charset="0"/>
              </a:rPr>
              <a:t>two distinct authentication and authorization mechanisms</a:t>
            </a:r>
            <a:r>
              <a:rPr lang="en-US" altLang="zh-CN" i="1" dirty="0">
                <a:latin typeface="Calibri" panose="020F0502020204030204" pitchFamily="34" charset="0"/>
              </a:rPr>
              <a:t> required in order to allow an MC Client residing on an MC gateway UE or an MC Client residing on a non-3GPP device (connecting via an MC gateway UE) access to MC Services.  </a:t>
            </a:r>
            <a:r>
              <a:rPr lang="en-US" altLang="zh-CN" i="1" dirty="0">
                <a:highlight>
                  <a:srgbClr val="FFFF00"/>
                </a:highlight>
                <a:latin typeface="Calibri" panose="020F0502020204030204" pitchFamily="34" charset="0"/>
              </a:rPr>
              <a:t>The first mechanism is 3GPP network device authentication</a:t>
            </a:r>
            <a:r>
              <a:rPr lang="en-US" altLang="zh-CN" i="1" dirty="0">
                <a:latin typeface="Calibri" panose="020F0502020204030204" pitchFamily="34" charset="0"/>
              </a:rPr>
              <a:t> and the </a:t>
            </a:r>
            <a:r>
              <a:rPr lang="en-US" altLang="zh-CN" i="1" dirty="0">
                <a:highlight>
                  <a:srgbClr val="00FF00"/>
                </a:highlight>
                <a:latin typeface="Calibri" panose="020F0502020204030204" pitchFamily="34" charset="0"/>
              </a:rPr>
              <a:t>second mechanism is MC Client authentication and authorization</a:t>
            </a:r>
            <a:r>
              <a:rPr lang="en-US" altLang="zh-CN" i="1" dirty="0">
                <a:latin typeface="Calibri" panose="020F0502020204030204" pitchFamily="34" charset="0"/>
              </a:rPr>
              <a:t>.</a:t>
            </a:r>
            <a:endParaRPr lang="zh-CN" altLang="zh-CN" dirty="0">
              <a:latin typeface="Calibri" panose="020F0502020204030204" pitchFamily="34" charset="0"/>
            </a:endParaRPr>
          </a:p>
          <a:p>
            <a:pPr algn="just">
              <a:spcAft>
                <a:spcPts val="0"/>
              </a:spcAft>
            </a:pPr>
            <a:r>
              <a:rPr lang="en-US" altLang="zh-CN" i="1" dirty="0">
                <a:latin typeface="Calibri" panose="020F0502020204030204" pitchFamily="34" charset="0"/>
              </a:rPr>
              <a:t>The MC gateway UE requires authentication by the 3GPP network prior to obtaining MC Services.  If the 3GPP network authentication procedures are successful and the MC gateway UE is granted 3GPP network access and connectivity, then the MC gateway UE may provide the non-3GPP device access to MC Services via MC Clients.</a:t>
            </a:r>
            <a:endParaRPr lang="zh-CN" altLang="zh-CN" dirty="0">
              <a:latin typeface="Calibri" panose="020F0502020204030204" pitchFamily="34" charset="0"/>
            </a:endParaRPr>
          </a:p>
          <a:p>
            <a:pPr algn="just">
              <a:spcAft>
                <a:spcPts val="0"/>
              </a:spcAft>
            </a:pPr>
            <a:r>
              <a:rPr lang="en-US" altLang="zh-CN" i="1" dirty="0">
                <a:latin typeface="Calibri" panose="020F0502020204030204" pitchFamily="34" charset="0"/>
              </a:rPr>
              <a:t>Two different types of non-3GPP devices are supported, those which can host MC Clients and those which cannot host MC Clients.  </a:t>
            </a:r>
            <a:r>
              <a:rPr lang="en-US" altLang="zh-CN" i="1" dirty="0">
                <a:highlight>
                  <a:srgbClr val="00FF00"/>
                </a:highlight>
                <a:latin typeface="Calibri" panose="020F0502020204030204" pitchFamily="34" charset="0"/>
              </a:rPr>
              <a:t>Regardless of whether the MC Client is hosted on the MC gateway UE or on the non-3GPP device, every MC Client shall follow the authentication and authorization procedures defined in clause 5.1 in order to access MC Services.</a:t>
            </a:r>
            <a:endParaRPr lang="zh-CN" altLang="zh-CN" dirty="0">
              <a:latin typeface="Calibri" panose="020F0502020204030204" pitchFamily="34" charset="0"/>
            </a:endParaRPr>
          </a:p>
          <a:p>
            <a:pPr marL="720725" indent="-540385">
              <a:spcAft>
                <a:spcPts val="900"/>
              </a:spcAft>
            </a:pPr>
            <a:r>
              <a:rPr lang="en-US" altLang="zh-CN" sz="1600" i="1" dirty="0">
                <a:latin typeface="Times New Roman" panose="02020603050405020304" pitchFamily="18" charset="0"/>
              </a:rPr>
              <a:t>NOTE: How </a:t>
            </a:r>
            <a:r>
              <a:rPr lang="en-US" altLang="zh-CN" sz="1600" b="1" i="1" dirty="0">
                <a:solidFill>
                  <a:srgbClr val="FF0000"/>
                </a:solidFill>
                <a:latin typeface="Times New Roman" panose="02020603050405020304" pitchFamily="18" charset="0"/>
              </a:rPr>
              <a:t>information is protected in transit between the non-3GPP device and the MC client when</a:t>
            </a:r>
            <a:r>
              <a:rPr lang="en-US" altLang="zh-CN" sz="1600" b="1" i="1" u="sng" dirty="0">
                <a:solidFill>
                  <a:srgbClr val="FF0000"/>
                </a:solidFill>
                <a:latin typeface="Times New Roman" panose="02020603050405020304" pitchFamily="18" charset="0"/>
              </a:rPr>
              <a:t> the MC Client resides on the MC gateway UE</a:t>
            </a:r>
            <a:r>
              <a:rPr lang="en-US" altLang="zh-CN" sz="1600" i="1" dirty="0">
                <a:latin typeface="Times New Roman" panose="02020603050405020304" pitchFamily="18" charset="0"/>
              </a:rPr>
              <a:t> is out of scope of 3GPP.</a:t>
            </a:r>
            <a:endParaRPr lang="zh-CN" altLang="zh-CN" sz="1600" dirty="0">
              <a:latin typeface="Times New Roman" panose="02020603050405020304" pitchFamily="18" charset="0"/>
            </a:endParaRPr>
          </a:p>
        </p:txBody>
      </p:sp>
    </p:spTree>
    <p:extLst>
      <p:ext uri="{BB962C8B-B14F-4D97-AF65-F5344CB8AC3E}">
        <p14:creationId xmlns:p14="http://schemas.microsoft.com/office/powerpoint/2010/main" val="406894933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1E1E01E-A877-4DE2-9D12-1F65C882C76D}"/>
              </a:ext>
            </a:extLst>
          </p:cNvPr>
          <p:cNvSpPr>
            <a:spLocks noGrp="1"/>
          </p:cNvSpPr>
          <p:nvPr>
            <p:ph type="title"/>
          </p:nvPr>
        </p:nvSpPr>
        <p:spPr>
          <a:xfrm>
            <a:off x="404295" y="518772"/>
            <a:ext cx="4056494" cy="6342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2800" b="1" dirty="0">
                <a:solidFill>
                  <a:srgbClr val="FF0000"/>
                </a:solidFill>
              </a:rPr>
              <a:t>Proposals </a:t>
            </a:r>
          </a:p>
        </p:txBody>
      </p:sp>
      <p:sp>
        <p:nvSpPr>
          <p:cNvPr id="5" name="文本框 4">
            <a:extLst>
              <a:ext uri="{FF2B5EF4-FFF2-40B4-BE49-F238E27FC236}">
                <a16:creationId xmlns:a16="http://schemas.microsoft.com/office/drawing/2014/main" id="{8A1CF15D-B3E2-4201-8253-F050D1E411CC}"/>
              </a:ext>
            </a:extLst>
          </p:cNvPr>
          <p:cNvSpPr txBox="1"/>
          <p:nvPr/>
        </p:nvSpPr>
        <p:spPr>
          <a:xfrm>
            <a:off x="508508" y="1537743"/>
            <a:ext cx="8460127" cy="369332"/>
          </a:xfrm>
          <a:prstGeom prst="rect">
            <a:avLst/>
          </a:prstGeom>
          <a:noFill/>
        </p:spPr>
        <p:txBody>
          <a:bodyPr wrap="square" rtlCol="0">
            <a:spAutoFit/>
          </a:bodyPr>
          <a:lstStyle/>
          <a:p>
            <a:r>
              <a:rPr lang="en-US" altLang="zh-CN" dirty="0"/>
              <a:t>The corresponding CR should be agreed.</a:t>
            </a:r>
            <a:endParaRPr lang="zh-CN" altLang="en-US" dirty="0"/>
          </a:p>
        </p:txBody>
      </p:sp>
    </p:spTree>
    <p:extLst>
      <p:ext uri="{BB962C8B-B14F-4D97-AF65-F5344CB8AC3E}">
        <p14:creationId xmlns:p14="http://schemas.microsoft.com/office/powerpoint/2010/main" val="390549764"/>
      </p:ext>
    </p:extLst>
  </p:cSld>
  <p:clrMapOvr>
    <a:masterClrMapping/>
  </p:clrMapOvr>
  <p:transition>
    <p:wipe dir="r"/>
  </p:transition>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14851</TotalTime>
  <Words>941</Words>
  <Application>Microsoft Office PowerPoint</Application>
  <PresentationFormat>宽屏</PresentationFormat>
  <Paragraphs>68</Paragraphs>
  <Slides>8</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8</vt:i4>
      </vt:variant>
    </vt:vector>
  </HeadingPairs>
  <TitlesOfParts>
    <vt:vector size="20" baseType="lpstr">
      <vt:lpstr>.AppleSystemUIFont</vt:lpstr>
      <vt:lpstr>等线</vt:lpstr>
      <vt:lpstr>宋体</vt:lpstr>
      <vt:lpstr>微软雅黑</vt:lpstr>
      <vt:lpstr>微软雅黑</vt:lpstr>
      <vt:lpstr>Arial</vt:lpstr>
      <vt:lpstr>Calibri</vt:lpstr>
      <vt:lpstr>Calibri Light</vt:lpstr>
      <vt:lpstr>Times New Roman</vt:lpstr>
      <vt:lpstr>1_Office Theme</vt:lpstr>
      <vt:lpstr>Visio.Drawing.15</vt:lpstr>
      <vt:lpstr>程序包</vt:lpstr>
      <vt:lpstr>R19 MC GWUE fixup</vt:lpstr>
      <vt:lpstr>Content</vt:lpstr>
      <vt:lpstr>What is in SA6 scope ?</vt:lpstr>
      <vt:lpstr>Issues in R19 current form</vt:lpstr>
      <vt:lpstr>How to resolve ?</vt:lpstr>
      <vt:lpstr>Security aspects</vt:lpstr>
      <vt:lpstr>PowerPoint 演示文稿</vt:lpstr>
      <vt:lpstr>Proposals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Huawei</dc:creator>
  <cp:lastModifiedBy>Cuili2</cp:lastModifiedBy>
  <cp:revision>302</cp:revision>
  <dcterms:created xsi:type="dcterms:W3CDTF">2023-04-05T03:54:49Z</dcterms:created>
  <dcterms:modified xsi:type="dcterms:W3CDTF">2024-10-15T03:55:51Z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(3)yI0/nmGhWCHi/8GtSh+Ts+sNPVRUkJXJNvh85/Lo6qW8FirH16C5vAF8V8jf2TTSn8b8Z/VU
JPKSE5t289+evlQzSMqSva26IsML885+eWUULhl5ctlDT6AOfO4bDyap8gy8vs4AkZ+pVkk6
x92j+++1O5Wnk96b8Bq+doKqkM/NR5DvDK8SIl13r9HdHbF1f4DHH9Q2bDg0XpZLf/xZXq4X
tVz6A3cTigtSLMFcNH</vt:lpwstr>
  </property>
  <property fmtid="{D5CDD505-2E9C-101B-9397-08002B2CF9AE}" pid="3" name="_2015_ms_pID_7253431">
    <vt:lpwstr>8hVwoSDTRUuKC/rdVCyaDH2MkhvzRay24rg88wI6ngteEqtDnMqXl6
YqIG3prMoqQUmKraKVM9d/yYjlYwUWkdLh4lWFvNvMf6TNzGcqrzTGN8FSliYiS7AQ8CnzuV
7Uo/vuEbtYyME5+uJ8S5LjQHr+45UZpDwtT+eqPKksRe79hNaLOfNIzkQMrkrkKqCWDKp00U
LZkaw1fptmUiGwIgo3PmRQ9J5N5A1MUhYGVo</vt:lpwstr>
  </property>
  <property fmtid="{D5CDD505-2E9C-101B-9397-08002B2CF9AE}" pid="4" name="_2015_ms_pID_7253432">
    <vt:lpwstr>nw==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1695648608</vt:lpwstr>
  </property>
</Properties>
</file>