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0" r:id="rId2"/>
    <p:sldId id="364" r:id="rId3"/>
    <p:sldId id="376" r:id="rId4"/>
    <p:sldId id="388" r:id="rId5"/>
    <p:sldId id="38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A9D18E"/>
    <a:srgbClr val="3399FF"/>
    <a:srgbClr val="FFFF99"/>
    <a:srgbClr val="FFCCFF"/>
    <a:srgbClr val="009900"/>
    <a:srgbClr val="5B9BD5"/>
    <a:srgbClr val="FFDF64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7792" autoAdjust="0"/>
    <p:restoredTop sz="97423" autoAdjust="0"/>
  </p:normalViewPr>
  <p:slideViewPr>
    <p:cSldViewPr snapToGrid="0">
      <p:cViewPr varScale="1">
        <p:scale>
          <a:sx n="158" d="100"/>
          <a:sy n="158" d="100"/>
        </p:scale>
        <p:origin x="978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0780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3GPP TSG-SA WG6 Meeting #64</a:t>
            </a:r>
            <a:br>
              <a:rPr lang="en-US" altLang="zh-CN" sz="1050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zh-CN" sz="1000" b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Orlando (FL), USA, 18</a:t>
            </a:r>
            <a:r>
              <a:rPr lang="en-GB" altLang="zh-CN" sz="1000" b="0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000" b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22</a:t>
            </a:r>
            <a:r>
              <a:rPr lang="en-GB" altLang="zh-CN" sz="1000" b="0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nd</a:t>
            </a:r>
            <a:r>
              <a:rPr lang="en-GB" altLang="zh-CN" sz="1000" b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November 2024</a:t>
            </a:r>
            <a:endParaRPr lang="sv-SE" altLang="en-US" sz="1050" b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B3FFBF9F-CABA-4611-91F2-F737E56906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0655" y="232243"/>
            <a:ext cx="997605" cy="2539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S6-245213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78" y="1769635"/>
            <a:ext cx="9644250" cy="1500187"/>
          </a:xfrm>
        </p:spPr>
        <p:txBody>
          <a:bodyPr/>
          <a:lstStyle/>
          <a:p>
            <a:pPr algn="ctr" eaLnBrk="1" hangingPunct="1"/>
            <a:r>
              <a:rPr lang="en-US" altLang="zh-CN" dirty="0"/>
              <a:t>Discussion on various options of XR API at NRM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dirty="0"/>
              <a:t>Cuili</a:t>
            </a:r>
            <a:r>
              <a:rPr lang="zh-CN" altLang="en-US" dirty="0"/>
              <a:t> </a:t>
            </a:r>
            <a:r>
              <a:rPr lang="en-US" altLang="zh-CN" dirty="0"/>
              <a:t>Ge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921" y="1590733"/>
            <a:ext cx="10515600" cy="4230270"/>
          </a:xfrm>
        </p:spPr>
        <p:txBody>
          <a:bodyPr/>
          <a:lstStyle/>
          <a:p>
            <a:r>
              <a:rPr lang="en-US" altLang="zh-CN" sz="2400" dirty="0"/>
              <a:t>Several key &amp;&amp; attractive network features for XR service</a:t>
            </a:r>
          </a:p>
          <a:p>
            <a:r>
              <a:rPr lang="en-US" altLang="zh-CN" sz="2400" dirty="0"/>
              <a:t>Various options for XR API at NRM</a:t>
            </a:r>
          </a:p>
          <a:p>
            <a:r>
              <a:rPr lang="en-US" altLang="zh-CN" sz="2400" dirty="0"/>
              <a:t>Current proposal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78609E-FDE2-4C64-9FD4-F7A8717DF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3600" dirty="0"/>
              <a:t>Content</a:t>
            </a:r>
            <a:endParaRPr lang="en-GB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8787450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Several key &amp;&amp; attractive network features to XR service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6A10CA7-DCFA-4788-998D-795C9E9A1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32" y="3315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8A71D497-E4E4-4BCE-A2D6-26A98816B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831" y="1249645"/>
            <a:ext cx="10935222" cy="4351338"/>
          </a:xfrm>
        </p:spPr>
        <p:txBody>
          <a:bodyPr/>
          <a:lstStyle/>
          <a:p>
            <a:r>
              <a:rPr lang="en-US" altLang="zh-CN" sz="2000" dirty="0"/>
              <a:t>Bitrate guarantee: requested maximum bitrate, requested guaranteed bitrate and requested packet error rate</a:t>
            </a:r>
            <a:endParaRPr lang="en-US" altLang="zh-CN" sz="2000" dirty="0">
              <a:solidFill>
                <a:srgbClr val="C00000"/>
              </a:solidFill>
            </a:endParaRPr>
          </a:p>
          <a:p>
            <a:r>
              <a:rPr lang="en-US" altLang="zh-CN" sz="2000" dirty="0"/>
              <a:t>Alternative bitrate guarantee for e.g., adaptive bit rate at the application layer</a:t>
            </a:r>
          </a:p>
          <a:p>
            <a:r>
              <a:rPr lang="en-US" altLang="zh-CN" sz="2000" dirty="0"/>
              <a:t>PDU set handling mechanism – this is used for optimization and provide certain level of user experience in limited network resource case </a:t>
            </a:r>
          </a:p>
          <a:p>
            <a:r>
              <a:rPr lang="en-US" altLang="zh-CN" sz="2000" dirty="0"/>
              <a:t>L4S marking – enable the AS have a more accurate network </a:t>
            </a:r>
            <a:r>
              <a:rPr lang="en-US" altLang="zh-CN" sz="2000"/>
              <a:t>congestion status</a:t>
            </a:r>
          </a:p>
          <a:p>
            <a:r>
              <a:rPr lang="en-US" altLang="zh-CN" sz="2000" dirty="0"/>
              <a:t>QoS monitoring &amp;&amp; QNC – make the AS aware of the QoS satisfaction status, and the performance e.g., UL packet delay, DL packet delay-trip delay, congestion (i.e., a percentage of congestion level), DL and/or UL data rate, packet delay variation.</a:t>
            </a:r>
          </a:p>
          <a:p>
            <a:pPr lvl="1"/>
            <a:endParaRPr lang="en-US" altLang="zh-CN" sz="2000" dirty="0"/>
          </a:p>
          <a:p>
            <a:endParaRPr lang="en-US" altLang="zh-CN" sz="1400" dirty="0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BBBFC7E-2CEB-4629-A242-714382DC7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1664" y="16337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0A2FB3-4CD5-47B3-9B9F-5393A76AC84C}"/>
              </a:ext>
            </a:extLst>
          </p:cNvPr>
          <p:cNvSpPr txBox="1"/>
          <p:nvPr/>
        </p:nvSpPr>
        <p:spPr>
          <a:xfrm>
            <a:off x="3670126" y="5985066"/>
            <a:ext cx="8361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>
                <a:solidFill>
                  <a:schemeClr val="tx2"/>
                </a:solidFill>
              </a:rPr>
              <a:t>NOTE: Not all the XR related are listed in this page, only the ones have distinct benefits to the XR service</a:t>
            </a:r>
            <a:endParaRPr lang="zh-CN" altLang="en-US" sz="14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25932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1E1E01E-A877-4DE2-9D12-1F65C882C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10562242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How to design the XR API at NRM based on those features ?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1CF15D-B3E2-4201-8253-F050D1E411CC}"/>
              </a:ext>
            </a:extLst>
          </p:cNvPr>
          <p:cNvSpPr txBox="1"/>
          <p:nvPr/>
        </p:nvSpPr>
        <p:spPr>
          <a:xfrm>
            <a:off x="358196" y="1287223"/>
            <a:ext cx="3706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Several principles:</a:t>
            </a:r>
          </a:p>
          <a:p>
            <a:pPr marL="342900" indent="-342900">
              <a:buFont typeface="+mj-ea"/>
              <a:buAutoNum type="circleNumDbPlain"/>
            </a:pPr>
            <a:r>
              <a:rPr lang="en-US" altLang="zh-CN" b="1" dirty="0">
                <a:solidFill>
                  <a:srgbClr val="C00000"/>
                </a:solidFill>
              </a:rPr>
              <a:t>Single purpose/benefit</a:t>
            </a:r>
          </a:p>
          <a:p>
            <a:pPr marL="342900" indent="-342900">
              <a:buFont typeface="+mj-ea"/>
              <a:buAutoNum type="circleNumDbPlain"/>
            </a:pPr>
            <a:r>
              <a:rPr lang="en-US" altLang="zh-CN" b="1" dirty="0">
                <a:solidFill>
                  <a:srgbClr val="C00000"/>
                </a:solidFill>
              </a:rPr>
              <a:t>Aggregates network APIs for the same purpose/benefit</a:t>
            </a:r>
          </a:p>
          <a:p>
            <a:pPr marL="342900" indent="-342900">
              <a:buFont typeface="+mj-ea"/>
              <a:buAutoNum type="circleNumDbPlain"/>
            </a:pPr>
            <a:r>
              <a:rPr lang="en-US" altLang="zh-CN" b="1" dirty="0">
                <a:solidFill>
                  <a:srgbClr val="C00000"/>
                </a:solidFill>
              </a:rPr>
              <a:t>Simple and easy to use</a:t>
            </a:r>
          </a:p>
          <a:p>
            <a:pPr marL="342900" indent="-342900">
              <a:buFont typeface="+mj-ea"/>
              <a:buAutoNum type="circleNumDbPlain"/>
            </a:pPr>
            <a:r>
              <a:rPr lang="en-US" altLang="zh-CN" dirty="0"/>
              <a:t>Input/output parameter name follows AS familiar terms</a:t>
            </a:r>
          </a:p>
          <a:p>
            <a:pPr marL="342900" indent="-342900">
              <a:buFont typeface="+mj-ea"/>
              <a:buAutoNum type="circleNumDbPlain"/>
            </a:pPr>
            <a:r>
              <a:rPr lang="en-US" altLang="zh-CN" dirty="0"/>
              <a:t>Link the input/output parameters to the benefits to be achieved</a:t>
            </a:r>
          </a:p>
          <a:p>
            <a:pPr marL="342900" indent="-342900">
              <a:buFont typeface="+mj-ea"/>
              <a:buAutoNum type="circleNumDbPlain"/>
            </a:pPr>
            <a:r>
              <a:rPr lang="en-US" altLang="zh-CN" dirty="0"/>
              <a:t>…..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56C871-570E-4C6D-AD19-E5B28F96FDD0}"/>
              </a:ext>
            </a:extLst>
          </p:cNvPr>
          <p:cNvSpPr txBox="1"/>
          <p:nvPr/>
        </p:nvSpPr>
        <p:spPr>
          <a:xfrm>
            <a:off x="222397" y="4283697"/>
            <a:ext cx="3792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However, there are several options to meet </a:t>
            </a:r>
            <a:r>
              <a:rPr lang="en-US" altLang="zh-CN" b="1" dirty="0">
                <a:solidFill>
                  <a:srgbClr val="C00000"/>
                </a:solidFill>
                <a:sym typeface="Wingdings" panose="05000000000000000000" pitchFamily="2" charset="2"/>
              </a:rPr>
              <a:t>.</a:t>
            </a:r>
          </a:p>
          <a:p>
            <a:endParaRPr lang="en-US" altLang="zh-CN" b="1" dirty="0">
              <a:solidFill>
                <a:srgbClr val="C00000"/>
              </a:solidFill>
              <a:sym typeface="Wingdings" panose="05000000000000000000" pitchFamily="2" charset="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E305D4-9D9B-44C0-A585-20623CCF1774}"/>
              </a:ext>
            </a:extLst>
          </p:cNvPr>
          <p:cNvSpPr txBox="1"/>
          <p:nvPr/>
        </p:nvSpPr>
        <p:spPr>
          <a:xfrm>
            <a:off x="4878887" y="1195954"/>
            <a:ext cx="6657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Option 1: purely single purpose, individual API per purpose/benefit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D99C0B-4EED-4215-BDBF-B1C14DD61419}"/>
              </a:ext>
            </a:extLst>
          </p:cNvPr>
          <p:cNvSpPr/>
          <p:nvPr/>
        </p:nvSpPr>
        <p:spPr>
          <a:xfrm>
            <a:off x="4995588" y="1608169"/>
            <a:ext cx="591022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3E47D1-35C9-4BAB-A77B-E722F5B774C5}"/>
              </a:ext>
            </a:extLst>
          </p:cNvPr>
          <p:cNvSpPr txBox="1"/>
          <p:nvPr/>
        </p:nvSpPr>
        <p:spPr>
          <a:xfrm>
            <a:off x="4995587" y="1905662"/>
            <a:ext cx="65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NRM</a:t>
            </a:r>
          </a:p>
          <a:p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AEC7A93-D42C-4B04-BB86-58A75702C5B5}"/>
              </a:ext>
            </a:extLst>
          </p:cNvPr>
          <p:cNvSpPr/>
          <p:nvPr/>
        </p:nvSpPr>
        <p:spPr>
          <a:xfrm>
            <a:off x="7694300" y="1608168"/>
            <a:ext cx="766383" cy="137159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02334D-A8DD-4394-A58B-7115D741B1DD}"/>
              </a:ext>
            </a:extLst>
          </p:cNvPr>
          <p:cNvSpPr txBox="1"/>
          <p:nvPr/>
        </p:nvSpPr>
        <p:spPr>
          <a:xfrm>
            <a:off x="7694300" y="1886873"/>
            <a:ext cx="8278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VAL AS</a:t>
            </a:r>
          </a:p>
          <a:p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A4FB6F4-2EFF-48BE-8EE6-2FFC0D12FD14}"/>
              </a:ext>
            </a:extLst>
          </p:cNvPr>
          <p:cNvSpPr/>
          <p:nvPr/>
        </p:nvSpPr>
        <p:spPr>
          <a:xfrm>
            <a:off x="5586610" y="1727166"/>
            <a:ext cx="116700" cy="21920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F388E8DB-740A-4B6D-AEFE-70E2CC25E0A3}"/>
              </a:ext>
            </a:extLst>
          </p:cNvPr>
          <p:cNvCxnSpPr>
            <a:cxnSpLocks/>
            <a:stCxn id="10" idx="6"/>
          </p:cNvCxnSpPr>
          <p:nvPr/>
        </p:nvCxnSpPr>
        <p:spPr>
          <a:xfrm>
            <a:off x="5703310" y="1836769"/>
            <a:ext cx="1912515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id="{160C91AC-C470-46BA-A267-493EA777DF24}"/>
              </a:ext>
            </a:extLst>
          </p:cNvPr>
          <p:cNvSpPr/>
          <p:nvPr/>
        </p:nvSpPr>
        <p:spPr>
          <a:xfrm>
            <a:off x="5586610" y="2001173"/>
            <a:ext cx="116700" cy="21920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40E14D79-CFAB-4973-813B-EC71CE0B3882}"/>
              </a:ext>
            </a:extLst>
          </p:cNvPr>
          <p:cNvCxnSpPr>
            <a:cxnSpLocks/>
            <a:stCxn id="15" idx="6"/>
          </p:cNvCxnSpPr>
          <p:nvPr/>
        </p:nvCxnSpPr>
        <p:spPr>
          <a:xfrm>
            <a:off x="5703310" y="2110776"/>
            <a:ext cx="1912515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65CC280-4259-49D8-8E3D-70CB68A9F267}"/>
              </a:ext>
            </a:extLst>
          </p:cNvPr>
          <p:cNvSpPr txBox="1"/>
          <p:nvPr/>
        </p:nvSpPr>
        <p:spPr>
          <a:xfrm>
            <a:off x="5651536" y="1515717"/>
            <a:ext cx="2547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API #1: bitrate guarantee API</a:t>
            </a:r>
            <a:endParaRPr lang="zh-CN" altLang="en-US" sz="1200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D5C02E1-BB96-4AB8-B1F8-27367BEC4744}"/>
              </a:ext>
            </a:extLst>
          </p:cNvPr>
          <p:cNvSpPr txBox="1"/>
          <p:nvPr/>
        </p:nvSpPr>
        <p:spPr>
          <a:xfrm>
            <a:off x="5644960" y="1853789"/>
            <a:ext cx="2547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API #2: Monitoring API</a:t>
            </a:r>
            <a:endParaRPr lang="zh-CN" altLang="en-US" sz="1200" dirty="0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22652FDC-2F81-408C-9505-03F05346315E}"/>
              </a:ext>
            </a:extLst>
          </p:cNvPr>
          <p:cNvSpPr/>
          <p:nvPr/>
        </p:nvSpPr>
        <p:spPr>
          <a:xfrm>
            <a:off x="5586610" y="2372146"/>
            <a:ext cx="116700" cy="21920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F87217C6-D9E0-49A3-AD39-444CED9F309F}"/>
              </a:ext>
            </a:extLst>
          </p:cNvPr>
          <p:cNvCxnSpPr>
            <a:cxnSpLocks/>
          </p:cNvCxnSpPr>
          <p:nvPr/>
        </p:nvCxnSpPr>
        <p:spPr>
          <a:xfrm>
            <a:off x="5696734" y="2497526"/>
            <a:ext cx="1912515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BCFF87DF-A21E-4010-8EE4-481EF936D10F}"/>
              </a:ext>
            </a:extLst>
          </p:cNvPr>
          <p:cNvSpPr txBox="1"/>
          <p:nvPr/>
        </p:nvSpPr>
        <p:spPr>
          <a:xfrm>
            <a:off x="5650400" y="2176465"/>
            <a:ext cx="2346646" cy="359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70000"/>
              </a:lnSpc>
              <a:defRPr sz="1200"/>
            </a:lvl1pPr>
          </a:lstStyle>
          <a:p>
            <a:r>
              <a:rPr lang="en-US" altLang="zh-CN" dirty="0"/>
              <a:t>API #3: limited network resource optimization API</a:t>
            </a:r>
            <a:endParaRPr lang="zh-CN" altLang="en-US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F02988D1-CF70-47DD-A3B1-8F60ADAC583B}"/>
              </a:ext>
            </a:extLst>
          </p:cNvPr>
          <p:cNvSpPr/>
          <p:nvPr/>
        </p:nvSpPr>
        <p:spPr>
          <a:xfrm>
            <a:off x="5586610" y="2683006"/>
            <a:ext cx="116700" cy="21920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9A926514-227D-40A8-B6E1-5EA7A0104248}"/>
              </a:ext>
            </a:extLst>
          </p:cNvPr>
          <p:cNvCxnSpPr>
            <a:cxnSpLocks/>
            <a:stCxn id="26" idx="6"/>
          </p:cNvCxnSpPr>
          <p:nvPr/>
        </p:nvCxnSpPr>
        <p:spPr>
          <a:xfrm>
            <a:off x="5703310" y="2792609"/>
            <a:ext cx="1912515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F207BF3E-08AC-4F44-8E76-285115B79652}"/>
              </a:ext>
            </a:extLst>
          </p:cNvPr>
          <p:cNvSpPr txBox="1"/>
          <p:nvPr/>
        </p:nvSpPr>
        <p:spPr>
          <a:xfrm>
            <a:off x="5644960" y="2541700"/>
            <a:ext cx="2547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API #4: Network congestion marking</a:t>
            </a:r>
            <a:endParaRPr lang="zh-CN" altLang="en-US" sz="1200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8B76CCC-E3E9-4F50-BCF2-53EB4220A4C4}"/>
              </a:ext>
            </a:extLst>
          </p:cNvPr>
          <p:cNvSpPr txBox="1"/>
          <p:nvPr/>
        </p:nvSpPr>
        <p:spPr>
          <a:xfrm>
            <a:off x="8585945" y="1608168"/>
            <a:ext cx="31697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</a:rPr>
              <a:t>Pros: </a:t>
            </a:r>
            <a:r>
              <a:rPr lang="en-US" altLang="zh-CN" sz="1400" dirty="0"/>
              <a:t>Flexible API invocation combination per requirements</a:t>
            </a:r>
          </a:p>
          <a:p>
            <a:r>
              <a:rPr lang="en-US" altLang="zh-CN" sz="1400" dirty="0">
                <a:solidFill>
                  <a:srgbClr val="C00000"/>
                </a:solidFill>
              </a:rPr>
              <a:t>Cons</a:t>
            </a:r>
            <a:r>
              <a:rPr lang="en-US" altLang="zh-CN" sz="1400" dirty="0"/>
              <a:t>: If more than one requirements then multiple APIs invocation interacting</a:t>
            </a:r>
            <a:endParaRPr lang="zh-CN" altLang="en-US" sz="1400" dirty="0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05822C3A-1177-4902-BC06-0E832D027167}"/>
              </a:ext>
            </a:extLst>
          </p:cNvPr>
          <p:cNvCxnSpPr/>
          <p:nvPr/>
        </p:nvCxnSpPr>
        <p:spPr>
          <a:xfrm>
            <a:off x="4196219" y="1490597"/>
            <a:ext cx="0" cy="4565737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4FE13B4E-836A-45AD-95A8-505150559696}"/>
              </a:ext>
            </a:extLst>
          </p:cNvPr>
          <p:cNvSpPr txBox="1"/>
          <p:nvPr/>
        </p:nvSpPr>
        <p:spPr>
          <a:xfrm>
            <a:off x="4878887" y="3135475"/>
            <a:ext cx="6657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Option 2: one API with variable/selective input and output </a:t>
            </a:r>
            <a:endParaRPr lang="zh-CN" altLang="en-US" dirty="0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07A1521D-D45C-4C97-99EE-4B6808B6F1AA}"/>
              </a:ext>
            </a:extLst>
          </p:cNvPr>
          <p:cNvSpPr/>
          <p:nvPr/>
        </p:nvSpPr>
        <p:spPr>
          <a:xfrm>
            <a:off x="4987027" y="3579744"/>
            <a:ext cx="591022" cy="74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393A48C-76C9-4A74-A363-F0CB18F6E76D}"/>
              </a:ext>
            </a:extLst>
          </p:cNvPr>
          <p:cNvSpPr txBox="1"/>
          <p:nvPr/>
        </p:nvSpPr>
        <p:spPr>
          <a:xfrm>
            <a:off x="4987026" y="3877237"/>
            <a:ext cx="65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NRM</a:t>
            </a:r>
          </a:p>
          <a:p>
            <a:endParaRPr lang="zh-CN" altLang="en-US" dirty="0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93A8C3C0-C3C4-4872-80EB-FCA6A4A2D668}"/>
              </a:ext>
            </a:extLst>
          </p:cNvPr>
          <p:cNvSpPr/>
          <p:nvPr/>
        </p:nvSpPr>
        <p:spPr>
          <a:xfrm>
            <a:off x="7685739" y="3579743"/>
            <a:ext cx="766383" cy="74720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48E0EFB-24ED-455C-9284-9EC0E8112718}"/>
              </a:ext>
            </a:extLst>
          </p:cNvPr>
          <p:cNvGrpSpPr/>
          <p:nvPr/>
        </p:nvGrpSpPr>
        <p:grpSpPr>
          <a:xfrm>
            <a:off x="5578049" y="3586007"/>
            <a:ext cx="2029215" cy="219206"/>
            <a:chOff x="5491517" y="3774696"/>
            <a:chExt cx="2029215" cy="219206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B0C969C-547B-44F1-AB9F-E52AAEC078A1}"/>
                </a:ext>
              </a:extLst>
            </p:cNvPr>
            <p:cNvSpPr/>
            <p:nvPr/>
          </p:nvSpPr>
          <p:spPr>
            <a:xfrm>
              <a:off x="5491517" y="3774696"/>
              <a:ext cx="116700" cy="21920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箭头连接符 38">
              <a:extLst>
                <a:ext uri="{FF2B5EF4-FFF2-40B4-BE49-F238E27FC236}">
                  <a16:creationId xmlns:a16="http://schemas.microsoft.com/office/drawing/2014/main" id="{5859528A-7F6D-4EEF-BEDF-FE122DA8E87A}"/>
                </a:ext>
              </a:extLst>
            </p:cNvPr>
            <p:cNvCxnSpPr>
              <a:cxnSpLocks/>
              <a:stCxn id="38" idx="6"/>
            </p:cNvCxnSpPr>
            <p:nvPr/>
          </p:nvCxnSpPr>
          <p:spPr>
            <a:xfrm>
              <a:off x="5608217" y="3884299"/>
              <a:ext cx="1912515" cy="0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91D66000-44D7-4A68-B30E-E5405DC20CAE}"/>
              </a:ext>
            </a:extLst>
          </p:cNvPr>
          <p:cNvSpPr txBox="1"/>
          <p:nvPr/>
        </p:nvSpPr>
        <p:spPr>
          <a:xfrm>
            <a:off x="5416713" y="3409739"/>
            <a:ext cx="2547063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                XR API</a:t>
            </a:r>
            <a:r>
              <a:rPr lang="zh-CN" altLang="en-US" sz="1050" dirty="0"/>
              <a:t>：</a:t>
            </a:r>
            <a:endParaRPr lang="en-US" altLang="zh-CN" sz="1050" dirty="0"/>
          </a:p>
          <a:p>
            <a:endParaRPr lang="en-US" altLang="zh-CN" sz="1050" dirty="0"/>
          </a:p>
          <a:p>
            <a:r>
              <a:rPr lang="en-US" altLang="zh-CN" sz="1050" dirty="0"/>
              <a:t>   </a:t>
            </a:r>
            <a:r>
              <a:rPr lang="en-US" altLang="zh-CN" sz="1050" dirty="0">
                <a:sym typeface="Wingdings" panose="05000000000000000000" pitchFamily="2" charset="2"/>
              </a:rPr>
              <a:t> </a:t>
            </a:r>
            <a:r>
              <a:rPr lang="en-US" altLang="zh-CN" sz="1050" dirty="0"/>
              <a:t>bitrate guarantee input &lt;&gt; output 1</a:t>
            </a:r>
          </a:p>
          <a:p>
            <a:r>
              <a:rPr lang="en-US" altLang="zh-CN" sz="1050" dirty="0"/>
              <a:t>   </a:t>
            </a:r>
            <a:r>
              <a:rPr lang="en-US" altLang="zh-CN" sz="1050" dirty="0">
                <a:sym typeface="Wingdings" panose="05000000000000000000" pitchFamily="2" charset="2"/>
              </a:rPr>
              <a:t> </a:t>
            </a:r>
            <a:r>
              <a:rPr lang="en-US" altLang="zh-CN" sz="1050" dirty="0"/>
              <a:t>Monitoring input &lt;&gt; output 2</a:t>
            </a:r>
          </a:p>
          <a:p>
            <a:r>
              <a:rPr lang="en-US" altLang="zh-CN" sz="1050" dirty="0">
                <a:sym typeface="Wingdings" panose="05000000000000000000" pitchFamily="2" charset="2"/>
              </a:rPr>
              <a:t>    </a:t>
            </a:r>
            <a:r>
              <a:rPr lang="en-US" altLang="zh-CN" sz="1050" dirty="0"/>
              <a:t>limited network resource optimization        &lt;&gt; output 3</a:t>
            </a:r>
          </a:p>
          <a:p>
            <a:r>
              <a:rPr lang="en-US" altLang="zh-CN" sz="1050" dirty="0">
                <a:sym typeface="Wingdings" panose="05000000000000000000" pitchFamily="2" charset="2"/>
              </a:rPr>
              <a:t>    </a:t>
            </a:r>
            <a:r>
              <a:rPr lang="en-US" altLang="zh-CN" sz="1050" dirty="0"/>
              <a:t>Network congestion input &lt;&gt; output 3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576B77C-6873-4097-A973-65A0C604A0DA}"/>
              </a:ext>
            </a:extLst>
          </p:cNvPr>
          <p:cNvSpPr txBox="1"/>
          <p:nvPr/>
        </p:nvSpPr>
        <p:spPr>
          <a:xfrm>
            <a:off x="7664211" y="3685907"/>
            <a:ext cx="8278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VAL AS</a:t>
            </a:r>
          </a:p>
          <a:p>
            <a:endParaRPr lang="zh-CN" altLang="en-US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4694FC8-F707-4534-8EF4-4CA88A0658CD}"/>
              </a:ext>
            </a:extLst>
          </p:cNvPr>
          <p:cNvSpPr txBox="1"/>
          <p:nvPr/>
        </p:nvSpPr>
        <p:spPr>
          <a:xfrm>
            <a:off x="8647936" y="3476289"/>
            <a:ext cx="31697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</a:rPr>
              <a:t>Pros:  </a:t>
            </a:r>
            <a:r>
              <a:rPr lang="en-US" altLang="zh-CN" sz="1400" dirty="0"/>
              <a:t>Single service API invocation</a:t>
            </a:r>
          </a:p>
          <a:p>
            <a:r>
              <a:rPr lang="en-US" altLang="zh-CN" sz="1400" dirty="0">
                <a:solidFill>
                  <a:srgbClr val="C00000"/>
                </a:solidFill>
              </a:rPr>
              <a:t>Cons: </a:t>
            </a:r>
            <a:r>
              <a:rPr lang="en-US" altLang="zh-CN" sz="1400" dirty="0"/>
              <a:t>one API service different purpose per input/output may confuse the APP developer/service provider</a:t>
            </a:r>
            <a:endParaRPr lang="zh-CN" altLang="en-US" sz="1400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2DDBD4B-080C-4795-B21D-A1FFEE03F0B4}"/>
              </a:ext>
            </a:extLst>
          </p:cNvPr>
          <p:cNvSpPr txBox="1"/>
          <p:nvPr/>
        </p:nvSpPr>
        <p:spPr>
          <a:xfrm>
            <a:off x="4766152" y="4699374"/>
            <a:ext cx="6657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Option 3: multiple APIs per different purpose/benefit combinations </a:t>
            </a:r>
            <a:endParaRPr lang="zh-CN" altLang="en-US" dirty="0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F6827C49-74C4-4CAD-96FC-A5FAE244587C}"/>
              </a:ext>
            </a:extLst>
          </p:cNvPr>
          <p:cNvSpPr/>
          <p:nvPr/>
        </p:nvSpPr>
        <p:spPr>
          <a:xfrm>
            <a:off x="4874292" y="5143642"/>
            <a:ext cx="591022" cy="14952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D9956A0-BDC8-4066-A0E4-2D5006F98D9C}"/>
              </a:ext>
            </a:extLst>
          </p:cNvPr>
          <p:cNvSpPr txBox="1"/>
          <p:nvPr/>
        </p:nvSpPr>
        <p:spPr>
          <a:xfrm>
            <a:off x="4874291" y="5441136"/>
            <a:ext cx="65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NRM</a:t>
            </a:r>
          </a:p>
          <a:p>
            <a:endParaRPr lang="zh-CN" altLang="en-US" dirty="0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1016E9DE-7BB6-42F2-AD86-B9749A800115}"/>
              </a:ext>
            </a:extLst>
          </p:cNvPr>
          <p:cNvSpPr/>
          <p:nvPr/>
        </p:nvSpPr>
        <p:spPr>
          <a:xfrm>
            <a:off x="7573004" y="5143642"/>
            <a:ext cx="766383" cy="149525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A44857E-A60E-488A-8D94-390E96724018}"/>
              </a:ext>
            </a:extLst>
          </p:cNvPr>
          <p:cNvGrpSpPr/>
          <p:nvPr/>
        </p:nvGrpSpPr>
        <p:grpSpPr>
          <a:xfrm>
            <a:off x="5465314" y="5149906"/>
            <a:ext cx="2029215" cy="219206"/>
            <a:chOff x="5491517" y="3774696"/>
            <a:chExt cx="2029215" cy="219206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4A38461-7918-41D0-8EAD-634E27FCBE22}"/>
                </a:ext>
              </a:extLst>
            </p:cNvPr>
            <p:cNvSpPr/>
            <p:nvPr/>
          </p:nvSpPr>
          <p:spPr>
            <a:xfrm>
              <a:off x="5491517" y="3774696"/>
              <a:ext cx="116700" cy="21920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0" name="直接箭头连接符 59">
              <a:extLst>
                <a:ext uri="{FF2B5EF4-FFF2-40B4-BE49-F238E27FC236}">
                  <a16:creationId xmlns:a16="http://schemas.microsoft.com/office/drawing/2014/main" id="{63CEA0D3-F7B0-455D-8BE6-891AD003C5A9}"/>
                </a:ext>
              </a:extLst>
            </p:cNvPr>
            <p:cNvCxnSpPr>
              <a:cxnSpLocks/>
              <a:stCxn id="59" idx="6"/>
            </p:cNvCxnSpPr>
            <p:nvPr/>
          </p:nvCxnSpPr>
          <p:spPr>
            <a:xfrm>
              <a:off x="5608217" y="3884299"/>
              <a:ext cx="1912515" cy="0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08F7288C-9B7F-436F-9046-1304C0B033B9}"/>
              </a:ext>
            </a:extLst>
          </p:cNvPr>
          <p:cNvSpPr txBox="1"/>
          <p:nvPr/>
        </p:nvSpPr>
        <p:spPr>
          <a:xfrm>
            <a:off x="7551476" y="5249806"/>
            <a:ext cx="8278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VAL AS</a:t>
            </a:r>
          </a:p>
          <a:p>
            <a:endParaRPr lang="zh-CN" altLang="en-US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74083023-D77B-432F-ADE9-8393EC46EC8F}"/>
              </a:ext>
            </a:extLst>
          </p:cNvPr>
          <p:cNvSpPr txBox="1"/>
          <p:nvPr/>
        </p:nvSpPr>
        <p:spPr>
          <a:xfrm>
            <a:off x="8721765" y="5163736"/>
            <a:ext cx="31697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</a:rPr>
              <a:t>Pros:  </a:t>
            </a:r>
            <a:r>
              <a:rPr lang="en-US" altLang="zh-CN" sz="1400" dirty="0"/>
              <a:t>Single service API invocation</a:t>
            </a:r>
          </a:p>
          <a:p>
            <a:r>
              <a:rPr lang="en-US" altLang="zh-CN" sz="1400" dirty="0">
                <a:solidFill>
                  <a:srgbClr val="C00000"/>
                </a:solidFill>
              </a:rPr>
              <a:t>Cons: </a:t>
            </a:r>
            <a:r>
              <a:rPr lang="en-US" altLang="zh-CN" sz="1400" dirty="0"/>
              <a:t>Too many choices for the APP developer/service provider</a:t>
            </a:r>
            <a:endParaRPr lang="zh-CN" altLang="en-US" sz="1400" dirty="0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5AC5465F-D22E-45A5-BF9E-F7F7D904FA5C}"/>
              </a:ext>
            </a:extLst>
          </p:cNvPr>
          <p:cNvSpPr/>
          <p:nvPr/>
        </p:nvSpPr>
        <p:spPr>
          <a:xfrm>
            <a:off x="5465757" y="5491453"/>
            <a:ext cx="116700" cy="21920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5" name="直接箭头连接符 64">
            <a:extLst>
              <a:ext uri="{FF2B5EF4-FFF2-40B4-BE49-F238E27FC236}">
                <a16:creationId xmlns:a16="http://schemas.microsoft.com/office/drawing/2014/main" id="{A4F42278-1E36-4872-A61D-16A9E920DCEC}"/>
              </a:ext>
            </a:extLst>
          </p:cNvPr>
          <p:cNvCxnSpPr>
            <a:cxnSpLocks/>
            <a:stCxn id="64" idx="6"/>
          </p:cNvCxnSpPr>
          <p:nvPr/>
        </p:nvCxnSpPr>
        <p:spPr>
          <a:xfrm>
            <a:off x="5582457" y="5601056"/>
            <a:ext cx="1912515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id="{F416EC95-E592-4152-BF7A-AEAB73EF3204}"/>
              </a:ext>
            </a:extLst>
          </p:cNvPr>
          <p:cNvSpPr txBox="1"/>
          <p:nvPr/>
        </p:nvSpPr>
        <p:spPr>
          <a:xfrm>
            <a:off x="5453156" y="5291783"/>
            <a:ext cx="2547063" cy="359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1200" dirty="0"/>
              <a:t>API #2: bitrate guarantee &amp;&amp; Monitoring API</a:t>
            </a:r>
            <a:endParaRPr lang="zh-CN" altLang="en-US" sz="1200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877FECD7-C731-4907-975B-409440E1C17D}"/>
              </a:ext>
            </a:extLst>
          </p:cNvPr>
          <p:cNvSpPr txBox="1"/>
          <p:nvPr/>
        </p:nvSpPr>
        <p:spPr>
          <a:xfrm>
            <a:off x="5453156" y="4991377"/>
            <a:ext cx="2547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API #1: bitrate guarantee API</a:t>
            </a:r>
            <a:endParaRPr lang="zh-CN" altLang="en-US" sz="1200" dirty="0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966A72BD-9CB5-442D-A2A5-908F0BCEAA0C}"/>
              </a:ext>
            </a:extLst>
          </p:cNvPr>
          <p:cNvSpPr/>
          <p:nvPr/>
        </p:nvSpPr>
        <p:spPr>
          <a:xfrm>
            <a:off x="5470705" y="5927473"/>
            <a:ext cx="116700" cy="21920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9" name="直接箭头连接符 68">
            <a:extLst>
              <a:ext uri="{FF2B5EF4-FFF2-40B4-BE49-F238E27FC236}">
                <a16:creationId xmlns:a16="http://schemas.microsoft.com/office/drawing/2014/main" id="{391B9575-3179-4B82-9598-4CFCF211C128}"/>
              </a:ext>
            </a:extLst>
          </p:cNvPr>
          <p:cNvCxnSpPr>
            <a:cxnSpLocks/>
            <a:stCxn id="68" idx="6"/>
          </p:cNvCxnSpPr>
          <p:nvPr/>
        </p:nvCxnSpPr>
        <p:spPr>
          <a:xfrm>
            <a:off x="5587405" y="6037076"/>
            <a:ext cx="1912515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>
            <a:extLst>
              <a:ext uri="{FF2B5EF4-FFF2-40B4-BE49-F238E27FC236}">
                <a16:creationId xmlns:a16="http://schemas.microsoft.com/office/drawing/2014/main" id="{CA1CC129-F65D-4907-916C-91C251C43FD5}"/>
              </a:ext>
            </a:extLst>
          </p:cNvPr>
          <p:cNvSpPr txBox="1"/>
          <p:nvPr/>
        </p:nvSpPr>
        <p:spPr>
          <a:xfrm>
            <a:off x="5453156" y="5722800"/>
            <a:ext cx="2547063" cy="359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1200" dirty="0"/>
              <a:t>API #3: bitrate guarantee &amp;&amp; network resource optimization API</a:t>
            </a:r>
            <a:endParaRPr lang="zh-CN" altLang="en-US" sz="1200" dirty="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524F107F-23D7-4ADA-BE65-6EC719359451}"/>
              </a:ext>
            </a:extLst>
          </p:cNvPr>
          <p:cNvSpPr txBox="1"/>
          <p:nvPr/>
        </p:nvSpPr>
        <p:spPr>
          <a:xfrm>
            <a:off x="5461507" y="6323599"/>
            <a:ext cx="2547063" cy="229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1200" dirty="0"/>
              <a:t>API #n:…..</a:t>
            </a:r>
            <a:endParaRPr lang="zh-CN" altLang="en-US" sz="1200" dirty="0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0BB97BAF-AA38-491D-812F-8D600CF50074}"/>
              </a:ext>
            </a:extLst>
          </p:cNvPr>
          <p:cNvSpPr/>
          <p:nvPr/>
        </p:nvSpPr>
        <p:spPr>
          <a:xfrm>
            <a:off x="5489060" y="6443096"/>
            <a:ext cx="116700" cy="21920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3" name="直接箭头连接符 72">
            <a:extLst>
              <a:ext uri="{FF2B5EF4-FFF2-40B4-BE49-F238E27FC236}">
                <a16:creationId xmlns:a16="http://schemas.microsoft.com/office/drawing/2014/main" id="{0B890720-A7E6-4F5D-A665-430C9DAB554E}"/>
              </a:ext>
            </a:extLst>
          </p:cNvPr>
          <p:cNvCxnSpPr>
            <a:cxnSpLocks/>
            <a:stCxn id="72" idx="6"/>
          </p:cNvCxnSpPr>
          <p:nvPr/>
        </p:nvCxnSpPr>
        <p:spPr>
          <a:xfrm>
            <a:off x="5605760" y="6552699"/>
            <a:ext cx="1912515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>
            <a:extLst>
              <a:ext uri="{FF2B5EF4-FFF2-40B4-BE49-F238E27FC236}">
                <a16:creationId xmlns:a16="http://schemas.microsoft.com/office/drawing/2014/main" id="{1F2930BF-C1EF-4D71-AEC7-01CCD145ABAB}"/>
              </a:ext>
            </a:extLst>
          </p:cNvPr>
          <p:cNvSpPr txBox="1"/>
          <p:nvPr/>
        </p:nvSpPr>
        <p:spPr>
          <a:xfrm>
            <a:off x="5945003" y="6099029"/>
            <a:ext cx="1432187" cy="229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1200" dirty="0"/>
              <a:t>…….</a:t>
            </a:r>
            <a:endParaRPr lang="zh-CN" altLang="en-US" sz="1200" dirty="0"/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61CE776D-61F2-4049-9CB2-254DA5185BE3}"/>
              </a:ext>
            </a:extLst>
          </p:cNvPr>
          <p:cNvSpPr/>
          <p:nvPr/>
        </p:nvSpPr>
        <p:spPr>
          <a:xfrm rot="20374973">
            <a:off x="2809475" y="4815083"/>
            <a:ext cx="2121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  <a:sym typeface="Wingdings" panose="05000000000000000000" pitchFamily="2" charset="2"/>
              </a:rPr>
              <a:t>Which one to go ???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4976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921" y="1590733"/>
            <a:ext cx="10515600" cy="4230270"/>
          </a:xfrm>
        </p:spPr>
        <p:txBody>
          <a:bodyPr/>
          <a:lstStyle/>
          <a:p>
            <a:r>
              <a:rPr lang="en-US" altLang="zh-CN" sz="2400" dirty="0"/>
              <a:t>Go with Option#1. easy to evolve </a:t>
            </a:r>
            <a:r>
              <a:rPr lang="en-US" altLang="zh-CN" sz="2400"/>
              <a:t>into Option#3.</a:t>
            </a:r>
            <a:endParaRPr lang="en-US" altLang="zh-CN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78609E-FDE2-4C64-9FD4-F7A8717DF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en-US" sz="3600" dirty="0"/>
              <a:t>Current proposal</a:t>
            </a:r>
            <a:endParaRPr lang="en-GB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11840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14174</TotalTime>
  <Words>478</Words>
  <Application>Microsoft Office PowerPoint</Application>
  <PresentationFormat>宽屏</PresentationFormat>
  <Paragraphs>57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.AppleSystemUIFont</vt:lpstr>
      <vt:lpstr>宋体</vt:lpstr>
      <vt:lpstr>Microsoft YaHei</vt:lpstr>
      <vt:lpstr>Arial</vt:lpstr>
      <vt:lpstr>Calibri</vt:lpstr>
      <vt:lpstr>Calibri Light</vt:lpstr>
      <vt:lpstr>Wingdings</vt:lpstr>
      <vt:lpstr>1_Office Theme</vt:lpstr>
      <vt:lpstr>Discussion on various options of XR API at NRM</vt:lpstr>
      <vt:lpstr>Content</vt:lpstr>
      <vt:lpstr>Several key &amp;&amp; attractive network features to XR service</vt:lpstr>
      <vt:lpstr>How to design the XR API at NRM based on those features ? </vt:lpstr>
      <vt:lpstr>Current proposal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Huawei#64</cp:lastModifiedBy>
  <cp:revision>317</cp:revision>
  <dcterms:created xsi:type="dcterms:W3CDTF">2023-04-05T03:54:49Z</dcterms:created>
  <dcterms:modified xsi:type="dcterms:W3CDTF">2024-11-11T13:09:58Z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(3)yI0/nmGhWCHi/8GtSh+Ts+sNPVRUkJXJNvh85/Lo6qW8FirH16C5vAF8V8jf2TTSn8b8Z/VU
JPKSE5t289+evlQzSMqSva26IsML885+eWUULhl5ctlDT6AOfO4bDyap8gy8vs4AkZ+pVkk6
x92j+++1O5Wnk96b8Bq+doKqkM/NR5DvDK8SIl13r9HdHbF1f4DHH9Q2bDg0XpZLf/xZXq4X
tVz6A3cTigtSLMFcNH</vt:lpwstr>
  </property>
  <property fmtid="{D5CDD505-2E9C-101B-9397-08002B2CF9AE}" pid="3" name="_2015_ms_pID_7253431">
    <vt:lpwstr>8hVwoSDTRUuKC/rdVCyaDH2MkhvzRay24rg88wI6ngteEqtDnMqXl6
YqIG3prMoqQUmKraKVM9d/yYjlYwUWkdLh4lWFvNvMf6TNzGcqrzTGN8FSliYiS7AQ8CnzuV
7Uo/vuEbtYyME5+uJ8S5LjQHr+45UZpDwtT+eqPKksRe79hNaLOfNIzkQMrkrkKqCWDKp00U
LZkaw1fptmUiGwIgo3PmRQ9J5N5A1MUhYGVo</vt:lpwstr>
  </property>
  <property fmtid="{D5CDD505-2E9C-101B-9397-08002B2CF9AE}" pid="4" name="_2015_ms_pID_7253432">
    <vt:lpwstr>nw==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1695648608</vt:lpwstr>
  </property>
</Properties>
</file>