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72" r:id="rId6"/>
    <p:sldId id="365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78" autoAdjust="0"/>
    <p:restoredTop sz="94599" autoAdjust="0"/>
  </p:normalViewPr>
  <p:slideViewPr>
    <p:cSldViewPr snapToGrid="0">
      <p:cViewPr varScale="1">
        <p:scale>
          <a:sx n="112" d="100"/>
          <a:sy n="112" d="100"/>
        </p:scale>
        <p:origin x="920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#64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Orlando, USA, 18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November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200" b="1" dirty="0"/>
              <a:t>S6-245187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8427870" cy="2852737"/>
          </a:xfrm>
        </p:spPr>
        <p:txBody>
          <a:bodyPr/>
          <a:lstStyle/>
          <a:p>
            <a:pPr eaLnBrk="1" hangingPunct="1"/>
            <a:r>
              <a:rPr lang="en-GB" altLang="en-US" sz="4800" dirty="0"/>
              <a:t>CAPIF External TR 23.946 Rel-18?</a:t>
            </a:r>
            <a:br>
              <a:rPr lang="en-GB" altLang="en-US" dirty="0"/>
            </a:br>
            <a:r>
              <a:rPr lang="en-GB" altLang="en-US" sz="4400" dirty="0"/>
              <a:t>Proposal to publish as Rel-18 specification (rather than Rel-19)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Walter Featherstone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Apple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CAA47B8-B3A3-F5FA-B39D-CEC3B4C3286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1361867"/>
              </p:ext>
            </p:extLst>
          </p:nvPr>
        </p:nvGraphicFramePr>
        <p:xfrm>
          <a:off x="517737" y="2000909"/>
          <a:ext cx="10905067" cy="4106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5383">
                  <a:extLst>
                    <a:ext uri="{9D8B030D-6E8A-4147-A177-3AD203B41FA5}">
                      <a16:colId xmlns:a16="http://schemas.microsoft.com/office/drawing/2014/main" val="4045098985"/>
                    </a:ext>
                  </a:extLst>
                </a:gridCol>
                <a:gridCol w="5634990">
                  <a:extLst>
                    <a:ext uri="{9D8B030D-6E8A-4147-A177-3AD203B41FA5}">
                      <a16:colId xmlns:a16="http://schemas.microsoft.com/office/drawing/2014/main" val="2116746363"/>
                    </a:ext>
                  </a:extLst>
                </a:gridCol>
                <a:gridCol w="3684694">
                  <a:extLst>
                    <a:ext uri="{9D8B030D-6E8A-4147-A177-3AD203B41FA5}">
                      <a16:colId xmlns:a16="http://schemas.microsoft.com/office/drawing/2014/main" val="814843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2200" dirty="0">
                          <a:effectLst/>
                        </a:rPr>
                        <a:t>Unique ID</a:t>
                      </a: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51537" marR="151537" marT="0" marB="0"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2200" dirty="0">
                          <a:effectLst/>
                        </a:rPr>
                        <a:t>Title</a:t>
                      </a:r>
                      <a:endParaRPr lang="en-GB" sz="2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51537" marR="151537" marT="0" marB="0"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2200">
                          <a:effectLst/>
                        </a:rPr>
                        <a:t>Nature of relationship</a:t>
                      </a:r>
                      <a:endParaRPr lang="en-GB" sz="22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51537" marR="151537" marT="0" marB="0"/>
                </a:tc>
                <a:extLst>
                  <a:ext uri="{0D108BD9-81ED-4DB2-BD59-A6C34878D82A}">
                    <a16:rowId xmlns:a16="http://schemas.microsoft.com/office/drawing/2014/main" val="3317844531"/>
                  </a:ext>
                </a:extLst>
              </a:tr>
              <a:tr h="754319">
                <a:tc>
                  <a:txBody>
                    <a:bodyPr/>
                    <a:lstStyle/>
                    <a:p>
                      <a:pPr hangingPunct="0"/>
                      <a:r>
                        <a:rPr lang="en-GB" sz="2200" dirty="0">
                          <a:effectLst/>
                        </a:rPr>
                        <a:t>990117</a:t>
                      </a:r>
                      <a:endParaRPr lang="en-GB" sz="2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51537" marR="151537" marT="0" marB="0"/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2200" dirty="0">
                          <a:effectLst/>
                        </a:rPr>
                        <a:t>Application enablement aspects for subscriber-aware northbound API access</a:t>
                      </a:r>
                      <a:endParaRPr lang="en-GB" sz="2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51537" marR="151537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2200" dirty="0">
                          <a:effectLst/>
                        </a:rPr>
                        <a:t>Work item on RNAA (Rel-18).</a:t>
                      </a:r>
                      <a:endParaRPr lang="en-GB" sz="2400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51537" marR="151537" marT="0" marB="0"/>
                </a:tc>
                <a:extLst>
                  <a:ext uri="{0D108BD9-81ED-4DB2-BD59-A6C34878D82A}">
                    <a16:rowId xmlns:a16="http://schemas.microsoft.com/office/drawing/2014/main" val="1208500721"/>
                  </a:ext>
                </a:extLst>
              </a:tr>
              <a:tr h="754319">
                <a:tc>
                  <a:txBody>
                    <a:bodyPr/>
                    <a:lstStyle/>
                    <a:p>
                      <a:pPr hangingPunct="0"/>
                      <a:r>
                        <a:rPr lang="en-GB" sz="2200">
                          <a:effectLst/>
                        </a:rPr>
                        <a:t>890024</a:t>
                      </a:r>
                      <a:endParaRPr lang="en-GB" sz="2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51537" marR="151537" marT="0" marB="0"/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2200">
                          <a:effectLst/>
                        </a:rPr>
                        <a:t>Subscriber-aware Northbound API access</a:t>
                      </a:r>
                      <a:endParaRPr lang="en-GB" sz="2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51537" marR="151537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2200">
                          <a:effectLst/>
                        </a:rPr>
                        <a:t>SA1 stage 1 requirements (Rel-18)</a:t>
                      </a:r>
                      <a:endParaRPr lang="en-GB" sz="2400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51537" marR="151537" marT="0" marB="0"/>
                </a:tc>
                <a:extLst>
                  <a:ext uri="{0D108BD9-81ED-4DB2-BD59-A6C34878D82A}">
                    <a16:rowId xmlns:a16="http://schemas.microsoft.com/office/drawing/2014/main" val="752975576"/>
                  </a:ext>
                </a:extLst>
              </a:tr>
              <a:tr h="754319">
                <a:tc>
                  <a:txBody>
                    <a:bodyPr/>
                    <a:lstStyle/>
                    <a:p>
                      <a:pPr hangingPunct="0"/>
                      <a:r>
                        <a:rPr lang="en-GB" sz="2200">
                          <a:effectLst/>
                        </a:rPr>
                        <a:t>990048</a:t>
                      </a:r>
                      <a:endParaRPr lang="en-GB" sz="2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51537" marR="151537" marT="0" marB="0"/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2200">
                          <a:effectLst/>
                        </a:rPr>
                        <a:t>Security aspects of SNAAPP</a:t>
                      </a:r>
                      <a:endParaRPr lang="en-GB" sz="2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51537" marR="151537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2200">
                          <a:effectLst/>
                        </a:rPr>
                        <a:t>SA3 work item (Rel-18)</a:t>
                      </a:r>
                      <a:endParaRPr lang="en-GB" sz="2400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51537" marR="151537" marT="0" marB="0"/>
                </a:tc>
                <a:extLst>
                  <a:ext uri="{0D108BD9-81ED-4DB2-BD59-A6C34878D82A}">
                    <a16:rowId xmlns:a16="http://schemas.microsoft.com/office/drawing/2014/main" val="1570544302"/>
                  </a:ext>
                </a:extLst>
              </a:tr>
              <a:tr h="754319">
                <a:tc>
                  <a:txBody>
                    <a:bodyPr/>
                    <a:lstStyle/>
                    <a:p>
                      <a:pPr hangingPunct="0"/>
                      <a:r>
                        <a:rPr lang="en-GB" sz="2200">
                          <a:effectLst/>
                        </a:rPr>
                        <a:t>960012</a:t>
                      </a:r>
                      <a:endParaRPr lang="en-GB" sz="2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51537" marR="151537" marT="0" marB="0"/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2200">
                          <a:effectLst/>
                        </a:rPr>
                        <a:t>Application enablement aspects for subscriber-aware northbound API access (SNAAPP)</a:t>
                      </a:r>
                      <a:endParaRPr lang="en-GB" sz="2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51537" marR="151537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2200">
                          <a:effectLst/>
                        </a:rPr>
                        <a:t>SA6 work item (Rel-18)</a:t>
                      </a:r>
                      <a:endParaRPr lang="en-GB" sz="2400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51537" marR="151537" marT="0" marB="0"/>
                </a:tc>
                <a:extLst>
                  <a:ext uri="{0D108BD9-81ED-4DB2-BD59-A6C34878D82A}">
                    <a16:rowId xmlns:a16="http://schemas.microsoft.com/office/drawing/2014/main" val="2851570318"/>
                  </a:ext>
                </a:extLst>
              </a:tr>
              <a:tr h="754319">
                <a:tc>
                  <a:txBody>
                    <a:bodyPr/>
                    <a:lstStyle/>
                    <a:p>
                      <a:pPr hangingPunct="0"/>
                      <a:r>
                        <a:rPr lang="en-GB" sz="2200">
                          <a:effectLst/>
                        </a:rPr>
                        <a:t>1010002</a:t>
                      </a:r>
                      <a:endParaRPr lang="en-GB" sz="2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51537" marR="151537" marT="0" marB="0"/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2200">
                          <a:effectLst/>
                        </a:rPr>
                        <a:t>CT-3 aspects of SNAAPP</a:t>
                      </a:r>
                      <a:endParaRPr lang="en-GB" sz="2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151537" marR="151537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2200" dirty="0">
                          <a:effectLst/>
                        </a:rPr>
                        <a:t>CT3 work item on RNAA (Re1-18).</a:t>
                      </a:r>
                      <a:endParaRPr lang="en-GB" sz="2400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51537" marR="151537" marT="0" marB="0"/>
                </a:tc>
                <a:extLst>
                  <a:ext uri="{0D108BD9-81ED-4DB2-BD59-A6C34878D82A}">
                    <a16:rowId xmlns:a16="http://schemas.microsoft.com/office/drawing/2014/main" val="257847156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09E73CE6-DE3B-EA61-3F84-34EBD968B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</p:spPr>
        <p:txBody>
          <a:bodyPr/>
          <a:lstStyle/>
          <a:p>
            <a:r>
              <a:rPr lang="en-US" sz="3200" dirty="0"/>
              <a:t>2.3	Other related Work Items and dependencies</a:t>
            </a:r>
          </a:p>
        </p:txBody>
      </p:sp>
    </p:spTree>
    <p:extLst>
      <p:ext uri="{BB962C8B-B14F-4D97-AF65-F5344CB8AC3E}">
        <p14:creationId xmlns:p14="http://schemas.microsoft.com/office/powerpoint/2010/main" val="160073402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Proposal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1200"/>
              </a:spcBef>
              <a:spcAft>
                <a:spcPts val="900"/>
              </a:spcAft>
              <a:buNone/>
            </a:pPr>
            <a:r>
              <a:rPr lang="en-GB" sz="3200" dirty="0">
                <a:solidFill>
                  <a:srgbClr val="27272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Proposal 1 based on S6-244504 (revised in S6-245126)</a:t>
            </a:r>
          </a:p>
          <a:p>
            <a:pPr fontAlgn="base" hangingPunct="0">
              <a:spcBef>
                <a:spcPts val="12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rgbClr val="27272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Potential target Release:	Rel-</a:t>
            </a:r>
            <a:r>
              <a:rPr lang="en-GB" sz="3200" strike="sngStrik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GB" sz="3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  <a:p>
            <a:pPr fontAlgn="base" hangingPunct="0">
              <a:spcBef>
                <a:spcPts val="12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rgbClr val="272727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Publish according to current timelines</a:t>
            </a:r>
          </a:p>
          <a:p>
            <a:pPr marL="0" indent="0" fontAlgn="base" hangingPunct="0">
              <a:spcBef>
                <a:spcPts val="1200"/>
              </a:spcBef>
              <a:spcAft>
                <a:spcPts val="900"/>
              </a:spcAft>
              <a:buNone/>
            </a:pPr>
            <a:r>
              <a:rPr lang="en-GB" sz="3200" dirty="0">
                <a:solidFill>
                  <a:srgbClr val="272727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Proposal 2: </a:t>
            </a:r>
          </a:p>
          <a:p>
            <a:pPr fontAlgn="base" hangingPunct="0">
              <a:spcBef>
                <a:spcPts val="12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rgbClr val="272727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New work item to cover Rel-19 aspects, with a publication timeline aligned to the stage 3 schedule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8518</TotalTime>
  <Words>148</Words>
  <Application>Microsoft Macintosh PowerPoint</Application>
  <PresentationFormat>Widescreen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CAPIF External TR 23.946 Rel-18? Proposal to publish as Rel-18 specification (rather than Rel-19)</vt:lpstr>
      <vt:lpstr>2.3 Other related Work Items and dependencies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Walter Featherstone</cp:lastModifiedBy>
  <cp:revision>632</cp:revision>
  <dcterms:created xsi:type="dcterms:W3CDTF">2010-02-05T13:52:04Z</dcterms:created>
  <dcterms:modified xsi:type="dcterms:W3CDTF">2024-11-11T11:42:11Z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