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546" r:id="rId3"/>
    <p:sldId id="547" r:id="rId4"/>
    <p:sldId id="551" r:id="rId5"/>
    <p:sldId id="552" r:id="rId6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50"/>
    <a:srgbClr val="33CC33"/>
    <a:srgbClr val="4F81BD"/>
    <a:srgbClr val="0000FF"/>
    <a:srgbClr val="CC00FF"/>
    <a:srgbClr val="00CC00"/>
    <a:srgbClr val="72AF2F"/>
    <a:srgbClr val="00CC66"/>
    <a:srgbClr val="008000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37" autoAdjust="0"/>
    <p:restoredTop sz="90991" autoAdjust="0"/>
  </p:normalViewPr>
  <p:slideViewPr>
    <p:cSldViewPr snapToGrid="0">
      <p:cViewPr varScale="1">
        <p:scale>
          <a:sx n="91" d="100"/>
          <a:sy n="91" d="100"/>
        </p:scale>
        <p:origin x="450" y="84"/>
      </p:cViewPr>
      <p:guideLst>
        <p:guide orient="horz" pos="504"/>
        <p:guide pos="189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78" d="100"/>
          <a:sy n="78" d="100"/>
        </p:scale>
        <p:origin x="3984" y="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11/11/2024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‹Nr.›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11/11/2024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‹Nr.›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Activities similar to discreet / ambient listening need to be in compliance with legal / law enforcement regulations, which, in case of a life threatening situation, may take too long.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69630-D4C4-4930-941B-2F103ACDDD19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2122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69630-D4C4-4930-941B-2F103ACDDD19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69847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69630-D4C4-4930-941B-2F103ACDDD19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3487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‹Nr.›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F351F146-E5AC-4E0A-9B21-CF48B17324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865" y="390525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86575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6000" dirty="0"/>
              <a:t> DP on “floor remote request“</a:t>
            </a:r>
            <a:br>
              <a:rPr lang="en-GB" sz="6000" dirty="0"/>
            </a:br>
            <a:r>
              <a:rPr lang="en-GB" sz="6000" dirty="0"/>
              <a:t>in emergency communication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081346"/>
            <a:ext cx="6400800" cy="1176816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Andreas Platzer, BDBOS</a:t>
            </a:r>
            <a:endParaRPr lang="en-US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E955F6D3-20E3-4093-9D9F-02D5C0B67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Orlando, USA,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4351D305-C52D-41D5-997A-2CE12246A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6106" y="170657"/>
            <a:ext cx="195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SP-245023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8C5846-3010-4DC4-B538-895262687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case for “floor remote request“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4CABF9-8F5C-47BD-B6AD-2D547EF94C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0893639" cy="48307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400" dirty="0"/>
              <a:t>A first responder initiates an MCPTT emergency communication, </a:t>
            </a:r>
            <a:br>
              <a:rPr lang="en-GB" sz="2400" dirty="0"/>
            </a:br>
            <a:r>
              <a:rPr lang="en-GB" sz="2400" dirty="0"/>
              <a:t>but is then </a:t>
            </a:r>
            <a:r>
              <a:rPr lang="en-GB" sz="2400" dirty="0">
                <a:highlight>
                  <a:srgbClr val="FF0000"/>
                </a:highlight>
              </a:rPr>
              <a:t>NOT able to use the UE</a:t>
            </a:r>
            <a:r>
              <a:rPr lang="en-GB" sz="2400" dirty="0"/>
              <a:t> any further.</a:t>
            </a:r>
            <a:br>
              <a:rPr lang="en-GB" sz="2400" dirty="0"/>
            </a:br>
            <a:r>
              <a:rPr lang="en-GB" sz="2400" dirty="0"/>
              <a:t>(i.e. can NOT press the PTT button and is NOT able to talk anymore)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/>
              <a:t>A dispatcher, not receiving any voice (needs to check whether this is a false alert or a serious situation), will override the ongoing emergency group call, trying to contact the first responder.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/>
              <a:t>As the first responder cannot press the PTT button, the </a:t>
            </a:r>
            <a:r>
              <a:rPr lang="en-GB" sz="2400" dirty="0">
                <a:highlight>
                  <a:srgbClr val="FFFF00"/>
                </a:highlight>
              </a:rPr>
              <a:t>floor will go to idle</a:t>
            </a:r>
            <a:r>
              <a:rPr lang="en-GB" sz="2400" dirty="0"/>
              <a:t>. </a:t>
            </a:r>
            <a:br>
              <a:rPr lang="en-GB" sz="2400" dirty="0"/>
            </a:br>
            <a:r>
              <a:rPr lang="en-GB" sz="2400" dirty="0"/>
              <a:t>Resulting that the dispatcher will not receive any voice (= </a:t>
            </a:r>
            <a:r>
              <a:rPr lang="en-GB" sz="2400" dirty="0">
                <a:highlight>
                  <a:srgbClr val="FF0000"/>
                </a:highlight>
              </a:rPr>
              <a:t>no audio</a:t>
            </a:r>
            <a:r>
              <a:rPr lang="en-GB" sz="2400" dirty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/>
              <a:t>In such a situation the dispatcher needs a solution to </a:t>
            </a:r>
            <a:r>
              <a:rPr lang="en-GB" sz="2400" dirty="0">
                <a:highlight>
                  <a:srgbClr val="00FF00"/>
                </a:highlight>
              </a:rPr>
              <a:t>remotely re-activate the microphone</a:t>
            </a:r>
            <a:r>
              <a:rPr lang="en-GB" sz="2400" dirty="0"/>
              <a:t> for this first responder </a:t>
            </a:r>
            <a:r>
              <a:rPr lang="en-US" sz="2400" dirty="0"/>
              <a:t>(</a:t>
            </a:r>
            <a:r>
              <a:rPr lang="en-GB" sz="2400" dirty="0"/>
              <a:t>who is still in an emergency state) in order to listen </a:t>
            </a:r>
            <a:r>
              <a:rPr lang="en-US" sz="2400" dirty="0"/>
              <a:t>to activities at the location of the remote user.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2198126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2C07EE-9743-4AF5-8B5C-339878A73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Stage 1 </a:t>
            </a:r>
            <a:r>
              <a:rPr lang="en-GB" dirty="0"/>
              <a:t>requirements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39C055A-7D35-461B-88E5-CE369AAC7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70071"/>
            <a:ext cx="11217198" cy="4830763"/>
          </a:xfrm>
        </p:spPr>
        <p:txBody>
          <a:bodyPr/>
          <a:lstStyle/>
          <a:p>
            <a:r>
              <a:rPr lang="en-GB" dirty="0"/>
              <a:t> existing Stage 1 requirements in TS 22.280: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US" sz="1800" dirty="0"/>
              <a:t>6.15.3	Remotely initiated MCX Service Communication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[R-6.15.3.2-001] The MCX Service shall provide a mechanism for an MCX Service Administrator and/or authorized MCX User to cause an MCX UE that is within their authority </a:t>
            </a:r>
            <a:r>
              <a:rPr lang="en-US" sz="1800" dirty="0">
                <a:highlight>
                  <a:srgbClr val="00FF00"/>
                </a:highlight>
              </a:rPr>
              <a:t>to initiate an MCX Private Communication</a:t>
            </a:r>
            <a:r>
              <a:rPr lang="en-US" sz="1800" dirty="0"/>
              <a:t> to the MCX Service Administrator and/or authorized MCX User and then </a:t>
            </a:r>
            <a:r>
              <a:rPr lang="en-US" sz="1800" dirty="0">
                <a:highlight>
                  <a:srgbClr val="00FF00"/>
                </a:highlight>
              </a:rPr>
              <a:t>begin transmitting </a:t>
            </a:r>
            <a:r>
              <a:rPr lang="en-US" sz="1800" dirty="0"/>
              <a:t>to the MCX Service Administrator or authorized MCX User.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[R-6.15.3.2-003] The MCX Service shall provide a mechanism for an MCX Service Administrator and/or authorized user to cause an MCX UE that is within their authority </a:t>
            </a:r>
            <a:r>
              <a:rPr lang="en-US" sz="1800" dirty="0">
                <a:highlight>
                  <a:srgbClr val="00FF00"/>
                </a:highlight>
              </a:rPr>
              <a:t>to initiate an MCX Service Group Communication </a:t>
            </a:r>
            <a:r>
              <a:rPr lang="en-US" sz="1800" dirty="0"/>
              <a:t>and then </a:t>
            </a:r>
            <a:r>
              <a:rPr lang="en-US" sz="1800" dirty="0">
                <a:highlight>
                  <a:srgbClr val="00FF00"/>
                </a:highlight>
              </a:rPr>
              <a:t>to begin transmitting</a:t>
            </a:r>
            <a:r>
              <a:rPr lang="en-US" sz="1800" dirty="0"/>
              <a:t> to the Affiliated MCX Service Group Members.</a:t>
            </a:r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87236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hteck 50">
            <a:extLst>
              <a:ext uri="{FF2B5EF4-FFF2-40B4-BE49-F238E27FC236}">
                <a16:creationId xmlns:a16="http://schemas.microsoft.com/office/drawing/2014/main" id="{A8B6ED3D-80DA-4631-B4EB-AFD8EB14BAEA}"/>
              </a:ext>
            </a:extLst>
          </p:cNvPr>
          <p:cNvSpPr/>
          <p:nvPr/>
        </p:nvSpPr>
        <p:spPr bwMode="auto">
          <a:xfrm>
            <a:off x="6380582" y="2571077"/>
            <a:ext cx="3463720" cy="2562314"/>
          </a:xfrm>
          <a:prstGeom prst="rect">
            <a:avLst/>
          </a:prstGeom>
          <a:noFill/>
          <a:ln w="76200" cap="flat" cmpd="sng" algn="ctr">
            <a:solidFill>
              <a:srgbClr val="33CC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A145CB5C-2111-4C99-970A-F76EFEBD3130}"/>
              </a:ext>
            </a:extLst>
          </p:cNvPr>
          <p:cNvSpPr/>
          <p:nvPr/>
        </p:nvSpPr>
        <p:spPr bwMode="auto">
          <a:xfrm>
            <a:off x="2065691" y="2567220"/>
            <a:ext cx="3975105" cy="2562314"/>
          </a:xfrm>
          <a:prstGeom prst="rect">
            <a:avLst/>
          </a:prstGeom>
          <a:noFill/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1686D4F-A805-42D9-8BD7-3360219B9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935" y="238766"/>
            <a:ext cx="9103784" cy="1143000"/>
          </a:xfrm>
        </p:spPr>
        <p:txBody>
          <a:bodyPr/>
          <a:lstStyle/>
          <a:p>
            <a:r>
              <a:rPr lang="en-GB" dirty="0"/>
              <a:t>Dispatcher sends a “floor remote request”</a:t>
            </a:r>
            <a:br>
              <a:rPr lang="en-GB" dirty="0"/>
            </a:br>
            <a:r>
              <a:rPr lang="en-GB" dirty="0"/>
              <a:t>(during an ongoing emergency communication)</a:t>
            </a: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692CE224-7C49-4E89-ABF4-15EF351848C1}"/>
              </a:ext>
            </a:extLst>
          </p:cNvPr>
          <p:cNvCxnSpPr>
            <a:cxnSpLocks/>
          </p:cNvCxnSpPr>
          <p:nvPr/>
        </p:nvCxnSpPr>
        <p:spPr bwMode="auto">
          <a:xfrm>
            <a:off x="1710354" y="5000207"/>
            <a:ext cx="90215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" name="Textfeld 5">
            <a:extLst>
              <a:ext uri="{FF2B5EF4-FFF2-40B4-BE49-F238E27FC236}">
                <a16:creationId xmlns:a16="http://schemas.microsoft.com/office/drawing/2014/main" id="{7014E943-D032-4ABF-8C01-D0B4C49DD2DD}"/>
              </a:ext>
            </a:extLst>
          </p:cNvPr>
          <p:cNvSpPr txBox="1"/>
          <p:nvPr/>
        </p:nvSpPr>
        <p:spPr>
          <a:xfrm>
            <a:off x="10512002" y="5102798"/>
            <a:ext cx="2423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/>
              <a:t>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AE81F28-5E9B-4F1D-886D-4B2C2A494368}"/>
              </a:ext>
            </a:extLst>
          </p:cNvPr>
          <p:cNvSpPr txBox="1"/>
          <p:nvPr/>
        </p:nvSpPr>
        <p:spPr>
          <a:xfrm>
            <a:off x="1528900" y="5208557"/>
            <a:ext cx="1483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b="1"/>
              <a:t>1. Emergency call</a:t>
            </a:r>
            <a:br>
              <a:rPr lang="en-GB" sz="1200" b="1"/>
            </a:br>
            <a:r>
              <a:rPr lang="en-GB" sz="1200" b="1"/>
              <a:t> initiated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559204B-E01D-4FC8-B4E0-58E551F29842}"/>
              </a:ext>
            </a:extLst>
          </p:cNvPr>
          <p:cNvSpPr txBox="1"/>
          <p:nvPr/>
        </p:nvSpPr>
        <p:spPr>
          <a:xfrm>
            <a:off x="3859090" y="3212076"/>
            <a:ext cx="150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/>
              <a:t>Mic may re-open automatically 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E863C92-BE64-4B83-836B-326470C011B4}"/>
              </a:ext>
            </a:extLst>
          </p:cNvPr>
          <p:cNvSpPr txBox="1"/>
          <p:nvPr/>
        </p:nvSpPr>
        <p:spPr>
          <a:xfrm>
            <a:off x="223003" y="3325290"/>
            <a:ext cx="1752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MC User, in emergency state sends audio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748F0E09-76A6-45BC-AD87-57DD2F684787}"/>
              </a:ext>
            </a:extLst>
          </p:cNvPr>
          <p:cNvCxnSpPr>
            <a:cxnSpLocks/>
          </p:cNvCxnSpPr>
          <p:nvPr/>
        </p:nvCxnSpPr>
        <p:spPr bwMode="auto">
          <a:xfrm>
            <a:off x="3501326" y="3694622"/>
            <a:ext cx="0" cy="1305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5F295E58-D41A-44DB-A44B-3F1AC9BC9A7B}"/>
              </a:ext>
            </a:extLst>
          </p:cNvPr>
          <p:cNvCxnSpPr>
            <a:cxnSpLocks/>
          </p:cNvCxnSpPr>
          <p:nvPr/>
        </p:nvCxnSpPr>
        <p:spPr bwMode="auto">
          <a:xfrm>
            <a:off x="3501326" y="4342973"/>
            <a:ext cx="111087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E3A140ED-0120-4629-812B-E7EED58B83C1}"/>
              </a:ext>
            </a:extLst>
          </p:cNvPr>
          <p:cNvSpPr txBox="1"/>
          <p:nvPr/>
        </p:nvSpPr>
        <p:spPr>
          <a:xfrm>
            <a:off x="2956946" y="5208557"/>
            <a:ext cx="1088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/>
              <a:t>2. Dispatcher</a:t>
            </a:r>
            <a:br>
              <a:rPr lang="en-GB" sz="1200"/>
            </a:br>
            <a:r>
              <a:rPr lang="en-GB" sz="1200"/>
              <a:t> overrides</a:t>
            </a:r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3155AE35-9413-49F9-B087-060E14E88DDC}"/>
              </a:ext>
            </a:extLst>
          </p:cNvPr>
          <p:cNvCxnSpPr>
            <a:cxnSpLocks/>
          </p:cNvCxnSpPr>
          <p:nvPr/>
        </p:nvCxnSpPr>
        <p:spPr bwMode="auto">
          <a:xfrm>
            <a:off x="4612205" y="3694622"/>
            <a:ext cx="0" cy="1305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94EC1601-4694-4795-BC0B-87E07884ED48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8012" y="3694622"/>
            <a:ext cx="0" cy="13055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feld 29">
            <a:extLst>
              <a:ext uri="{FF2B5EF4-FFF2-40B4-BE49-F238E27FC236}">
                <a16:creationId xmlns:a16="http://schemas.microsoft.com/office/drawing/2014/main" id="{C89D6B7E-30D2-4AC1-87BE-D588382B993B}"/>
              </a:ext>
            </a:extLst>
          </p:cNvPr>
          <p:cNvSpPr txBox="1"/>
          <p:nvPr/>
        </p:nvSpPr>
        <p:spPr>
          <a:xfrm>
            <a:off x="5284827" y="5208557"/>
            <a:ext cx="1117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4. Mic stops / timer expired </a:t>
            </a:r>
          </a:p>
        </p:txBody>
      </p: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9AC7002D-F3A6-4578-A981-631FB00BF7BE}"/>
              </a:ext>
            </a:extLst>
          </p:cNvPr>
          <p:cNvCxnSpPr>
            <a:cxnSpLocks/>
          </p:cNvCxnSpPr>
          <p:nvPr/>
        </p:nvCxnSpPr>
        <p:spPr bwMode="auto">
          <a:xfrm flipV="1">
            <a:off x="7902006" y="3694622"/>
            <a:ext cx="0" cy="13055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feld 32">
            <a:extLst>
              <a:ext uri="{FF2B5EF4-FFF2-40B4-BE49-F238E27FC236}">
                <a16:creationId xmlns:a16="http://schemas.microsoft.com/office/drawing/2014/main" id="{04F6EA39-61E1-4C84-877E-281929EC9042}"/>
              </a:ext>
            </a:extLst>
          </p:cNvPr>
          <p:cNvSpPr txBox="1"/>
          <p:nvPr/>
        </p:nvSpPr>
        <p:spPr>
          <a:xfrm>
            <a:off x="7166900" y="5208557"/>
            <a:ext cx="1975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6. Dispatcher sends a </a:t>
            </a:r>
            <a:br>
              <a:rPr lang="en-GB" sz="1200" b="1" dirty="0"/>
            </a:br>
            <a:r>
              <a:rPr lang="en-GB" sz="1200" b="1" dirty="0"/>
              <a:t>“floor remote request”</a:t>
            </a:r>
          </a:p>
        </p:txBody>
      </p: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2A00AD8A-56D8-4B7A-8D05-4C7DF0FA1E3F}"/>
              </a:ext>
            </a:extLst>
          </p:cNvPr>
          <p:cNvCxnSpPr>
            <a:cxnSpLocks/>
          </p:cNvCxnSpPr>
          <p:nvPr/>
        </p:nvCxnSpPr>
        <p:spPr bwMode="auto">
          <a:xfrm flipV="1">
            <a:off x="8949898" y="3694622"/>
            <a:ext cx="0" cy="13055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C66BB866-178F-4FDD-BA04-FD47C5C40D64}"/>
              </a:ext>
            </a:extLst>
          </p:cNvPr>
          <p:cNvCxnSpPr>
            <a:cxnSpLocks/>
          </p:cNvCxnSpPr>
          <p:nvPr/>
        </p:nvCxnSpPr>
        <p:spPr bwMode="auto">
          <a:xfrm flipV="1">
            <a:off x="2270448" y="3694622"/>
            <a:ext cx="0" cy="13055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Textfeld 42">
            <a:extLst>
              <a:ext uri="{FF2B5EF4-FFF2-40B4-BE49-F238E27FC236}">
                <a16:creationId xmlns:a16="http://schemas.microsoft.com/office/drawing/2014/main" id="{69A0F163-4A66-4B9B-BF5F-200D8A5A9CE5}"/>
              </a:ext>
            </a:extLst>
          </p:cNvPr>
          <p:cNvSpPr txBox="1"/>
          <p:nvPr/>
        </p:nvSpPr>
        <p:spPr>
          <a:xfrm>
            <a:off x="4046187" y="5225196"/>
            <a:ext cx="11320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3. Dispatcher </a:t>
            </a:r>
            <a:br>
              <a:rPr lang="en-GB" sz="1200" dirty="0"/>
            </a:br>
            <a:r>
              <a:rPr lang="en-GB" sz="1200" dirty="0"/>
              <a:t>stops talking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1DE97C12-0D75-40B9-BF5A-3A2A834D7CF0}"/>
              </a:ext>
            </a:extLst>
          </p:cNvPr>
          <p:cNvSpPr txBox="1"/>
          <p:nvPr/>
        </p:nvSpPr>
        <p:spPr>
          <a:xfrm>
            <a:off x="298598" y="4174290"/>
            <a:ext cx="1639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400" b="1"/>
            </a:lvl1pPr>
          </a:lstStyle>
          <a:p>
            <a:r>
              <a:rPr lang="en-GB"/>
              <a:t>Dispatcher talks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8DCB2A1D-0BD2-4B47-99C5-B3ED8A4840D5}"/>
              </a:ext>
            </a:extLst>
          </p:cNvPr>
          <p:cNvSpPr txBox="1"/>
          <p:nvPr/>
        </p:nvSpPr>
        <p:spPr>
          <a:xfrm>
            <a:off x="1924766" y="2176951"/>
            <a:ext cx="4065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Possibly no impact on standards / client feature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B667C051-0080-484B-8504-DEBF58FD9C2D}"/>
              </a:ext>
            </a:extLst>
          </p:cNvPr>
          <p:cNvSpPr txBox="1"/>
          <p:nvPr/>
        </p:nvSpPr>
        <p:spPr>
          <a:xfrm>
            <a:off x="6718901" y="2115850"/>
            <a:ext cx="2886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/>
              <a:t>this CR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D12EBF30-32A8-4D44-8AA2-BF1867B881F8}"/>
              </a:ext>
            </a:extLst>
          </p:cNvPr>
          <p:cNvSpPr txBox="1"/>
          <p:nvPr/>
        </p:nvSpPr>
        <p:spPr>
          <a:xfrm>
            <a:off x="7345870" y="3109464"/>
            <a:ext cx="1102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>
                <a:highlight>
                  <a:srgbClr val="00FF00"/>
                </a:highlight>
              </a:rPr>
              <a:t>remotely activate Mic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D45E5FC1-DBDE-4018-98AF-970AF408E3CF}"/>
              </a:ext>
            </a:extLst>
          </p:cNvPr>
          <p:cNvSpPr txBox="1"/>
          <p:nvPr/>
        </p:nvSpPr>
        <p:spPr>
          <a:xfrm>
            <a:off x="298598" y="4604847"/>
            <a:ext cx="1639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400" b="1"/>
            </a:lvl1pPr>
          </a:lstStyle>
          <a:p>
            <a:r>
              <a:rPr lang="en-GB"/>
              <a:t>floor idle</a:t>
            </a:r>
          </a:p>
        </p:txBody>
      </p: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3254A796-0D40-45FC-BA86-3880398C93D3}"/>
              </a:ext>
            </a:extLst>
          </p:cNvPr>
          <p:cNvCxnSpPr>
            <a:cxnSpLocks/>
          </p:cNvCxnSpPr>
          <p:nvPr/>
        </p:nvCxnSpPr>
        <p:spPr bwMode="auto">
          <a:xfrm>
            <a:off x="5843082" y="4758735"/>
            <a:ext cx="205892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sp>
        <p:nvSpPr>
          <p:cNvPr id="36" name="Textfeld 35">
            <a:extLst>
              <a:ext uri="{FF2B5EF4-FFF2-40B4-BE49-F238E27FC236}">
                <a16:creationId xmlns:a16="http://schemas.microsoft.com/office/drawing/2014/main" id="{62035B82-51F7-4D12-B516-80EF548B8B3F}"/>
              </a:ext>
            </a:extLst>
          </p:cNvPr>
          <p:cNvSpPr txBox="1"/>
          <p:nvPr/>
        </p:nvSpPr>
        <p:spPr>
          <a:xfrm>
            <a:off x="6390086" y="5208557"/>
            <a:ext cx="1078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/>
              <a:t>5. Floor </a:t>
            </a:r>
            <a:br>
              <a:rPr lang="en-GB" sz="1200" b="1"/>
            </a:br>
            <a:r>
              <a:rPr lang="en-GB" sz="1200" b="1"/>
              <a:t>is idle 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2CBA8652-CE65-4E77-BE5B-E0FFA366EBDD}"/>
              </a:ext>
            </a:extLst>
          </p:cNvPr>
          <p:cNvCxnSpPr/>
          <p:nvPr/>
        </p:nvCxnSpPr>
        <p:spPr bwMode="auto">
          <a:xfrm>
            <a:off x="4612205" y="3694622"/>
            <a:ext cx="123087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A476C6C0-23A8-4FE6-908C-BFB81FA49685}"/>
              </a:ext>
            </a:extLst>
          </p:cNvPr>
          <p:cNvCxnSpPr/>
          <p:nvPr/>
        </p:nvCxnSpPr>
        <p:spPr bwMode="auto">
          <a:xfrm>
            <a:off x="2270449" y="3694622"/>
            <a:ext cx="123087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29D99923-CB6B-4A17-AE0D-9AA6C984176A}"/>
              </a:ext>
            </a:extLst>
          </p:cNvPr>
          <p:cNvCxnSpPr>
            <a:cxnSpLocks/>
          </p:cNvCxnSpPr>
          <p:nvPr/>
        </p:nvCxnSpPr>
        <p:spPr bwMode="auto">
          <a:xfrm>
            <a:off x="7902006" y="3694622"/>
            <a:ext cx="104789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772239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B2F4C2-8BEF-41B9-A255-2E66479B9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7655" y="1694929"/>
            <a:ext cx="4943075" cy="3137651"/>
          </a:xfrm>
        </p:spPr>
        <p:txBody>
          <a:bodyPr anchor="ctr"/>
          <a:lstStyle/>
          <a:p>
            <a:r>
              <a:rPr lang="en-GB" sz="3200" dirty="0"/>
              <a:t> Thank you</a:t>
            </a:r>
          </a:p>
          <a:p>
            <a:r>
              <a:rPr lang="en-GB" sz="3200" dirty="0"/>
              <a:t> Questions?</a:t>
            </a:r>
          </a:p>
        </p:txBody>
      </p:sp>
    </p:spTree>
    <p:extLst>
      <p:ext uri="{BB962C8B-B14F-4D97-AF65-F5344CB8AC3E}">
        <p14:creationId xmlns:p14="http://schemas.microsoft.com/office/powerpoint/2010/main" val="10913510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456</Words>
  <Application>Microsoft Office PowerPoint</Application>
  <PresentationFormat>Breitbild</PresentationFormat>
  <Paragraphs>42</Paragraphs>
  <Slides>5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 DP on “floor remote request“ in emergency communication</vt:lpstr>
      <vt:lpstr>Use case for “floor remote request“</vt:lpstr>
      <vt:lpstr>Stage 1 requirements</vt:lpstr>
      <vt:lpstr>Dispatcher sends a “floor remote request” (during an ongoing emergency communication)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2024-06-24T11:36:16Z</dcterms:created>
  <dcterms:modified xsi:type="dcterms:W3CDTF">2024-11-11T08:10:52Z</dcterms:modified>
</cp:coreProperties>
</file>