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3E8B6C_496A746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3E8B78_DFF10673.xml" ContentType="application/vnd.ms-powerpoint.comments+xml"/>
  <Override PartName="/ppt/comments/modernComment_7F3E8B6D_A3F5577.xml" ContentType="application/vnd.ms-powerpoint.comments+xml"/>
  <Override PartName="/ppt/notesSlides/notesSlide5.xml" ContentType="application/vnd.openxmlformats-officedocument.presentationml.notesSlide+xml"/>
  <Override PartName="/ppt/comments/modernComment_7F3E8B7B_8E868458.xml" ContentType="application/vnd.ms-powerpoint.comments+xml"/>
  <Override PartName="/ppt/comments/modernComment_7F3E8B51_22A0AE29.xml" ContentType="application/vnd.ms-powerpoint.comments+xml"/>
  <Override PartName="/ppt/comments/modernComment_7F3E8B71_35D83B90.xml" ContentType="application/vnd.ms-powerpoint.comments+xml"/>
  <Override PartName="/ppt/comments/modernComment_7F3E8B6B_A8AA7127.xml" ContentType="application/vnd.ms-powerpoint.comments+xml"/>
  <Override PartName="/ppt/comments/modernComment_7F3E8B7C_2B9455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3E8B6F_BC4F326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36"/>
  </p:notesMasterIdLst>
  <p:handoutMasterIdLst>
    <p:handoutMasterId r:id="rId37"/>
  </p:handoutMasterIdLst>
  <p:sldIdLst>
    <p:sldId id="303" r:id="rId7"/>
    <p:sldId id="948" r:id="rId8"/>
    <p:sldId id="2134805356" r:id="rId9"/>
    <p:sldId id="2134805366" r:id="rId10"/>
    <p:sldId id="2134805363" r:id="rId11"/>
    <p:sldId id="2134805367" r:id="rId12"/>
    <p:sldId id="2134805370" r:id="rId13"/>
    <p:sldId id="2134805368" r:id="rId14"/>
    <p:sldId id="2134805369" r:id="rId15"/>
    <p:sldId id="2134805357" r:id="rId16"/>
    <p:sldId id="2134805371" r:id="rId17"/>
    <p:sldId id="2134805329" r:id="rId18"/>
    <p:sldId id="2134805346" r:id="rId19"/>
    <p:sldId id="2134805347" r:id="rId20"/>
    <p:sldId id="2134805348" r:id="rId21"/>
    <p:sldId id="2134805349" r:id="rId22"/>
    <p:sldId id="2134805350" r:id="rId23"/>
    <p:sldId id="2134805361" r:id="rId24"/>
    <p:sldId id="2134805355" r:id="rId25"/>
    <p:sldId id="2134805372" r:id="rId26"/>
    <p:sldId id="954" r:id="rId27"/>
    <p:sldId id="2134805334" r:id="rId28"/>
    <p:sldId id="2134805333" r:id="rId29"/>
    <p:sldId id="2134805364" r:id="rId30"/>
    <p:sldId id="2134805373" r:id="rId31"/>
    <p:sldId id="2134805359" r:id="rId32"/>
    <p:sldId id="2134805362" r:id="rId33"/>
    <p:sldId id="2134805360" r:id="rId34"/>
    <p:sldId id="952" r:id="rId35"/>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12C73EE-B710-4EE2-B20D-B04108E8DEB1}">
          <p14:sldIdLst>
            <p14:sldId id="303"/>
            <p14:sldId id="948"/>
            <p14:sldId id="2134805356"/>
            <p14:sldId id="2134805366"/>
            <p14:sldId id="2134805363"/>
            <p14:sldId id="2134805367"/>
            <p14:sldId id="2134805370"/>
            <p14:sldId id="2134805368"/>
            <p14:sldId id="2134805369"/>
            <p14:sldId id="2134805357"/>
            <p14:sldId id="2134805371"/>
            <p14:sldId id="2134805329"/>
            <p14:sldId id="2134805346"/>
          </p14:sldIdLst>
        </p14:section>
        <p14:section name="Editing with WebIDE" id="{CC993B61-AB42-42FE-BC52-96D849AC7A61}">
          <p14:sldIdLst>
            <p14:sldId id="2134805347"/>
            <p14:sldId id="2134805348"/>
            <p14:sldId id="2134805349"/>
            <p14:sldId id="2134805350"/>
          </p14:sldIdLst>
        </p14:section>
        <p14:section name="Edit one file" id="{833E2793-5EF3-4F18-8108-FCC4DF58EA69}">
          <p14:sldIdLst>
            <p14:sldId id="2134805361"/>
          </p14:sldIdLst>
        </p14:section>
        <p14:section name="Generating word CR" id="{0CC5CEB3-1141-4ECA-9391-858791A2670D}">
          <p14:sldIdLst>
            <p14:sldId id="2134805355"/>
            <p14:sldId id="2134805372"/>
          </p14:sldIdLst>
        </p14:section>
        <p14:section name="Forge: Advanced tips" id="{41C0D0C6-A125-4E52-8C16-BD46EA1FA6B7}">
          <p14:sldIdLst>
            <p14:sldId id="954"/>
            <p14:sldId id="2134805334"/>
            <p14:sldId id="2134805333"/>
            <p14:sldId id="2134805364"/>
          </p14:sldIdLst>
        </p14:section>
        <p14:section name="Tips" id="{5998C687-67B1-473B-85D3-AED411D43A71}">
          <p14:sldIdLst>
            <p14:sldId id="2134805373"/>
          </p14:sldIdLst>
        </p14:section>
        <p14:section name="Q&amp;A" id="{92E6E22C-D1A8-452C-AD57-65E1339F3622}">
          <p14:sldIdLst>
            <p14:sldId id="2134805359"/>
          </p14:sldIdLst>
        </p14:section>
        <p14:section name="Reference" id="{174437D4-1C7C-457A-B8D0-291AB49ECD00}">
          <p14:sldIdLst>
            <p14:sldId id="2134805362"/>
          </p14:sldIdLst>
        </p14:section>
        <p14:section name="Change History" id="{5E904E27-4CE8-47E7-ACF8-FBFBCF394730}">
          <p14:sldIdLst>
            <p14:sldId id="2134805360"/>
            <p14:sldId id="9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E3220-1853-E34D-9861-DB67D378F8DE}" name="SS" initials="SS" userId="SS" providerId="None"/>
  <p188:author id="{49702471-6D8B-D5C7-B7B6-AE2A38B2EC80}" name="balazs5" initials="EU" userId="balazs5"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lazs4"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FF"/>
    <a:srgbClr val="5C88D0"/>
    <a:srgbClr val="72AF2F"/>
    <a:srgbClr val="FFFFCC"/>
    <a:srgbClr val="C1E442"/>
    <a:srgbClr val="FFFF99"/>
    <a:srgbClr val="C6D254"/>
    <a:srgbClr val="00000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3" autoAdjust="0"/>
    <p:restoredTop sz="95684" autoAdjust="0"/>
  </p:normalViewPr>
  <p:slideViewPr>
    <p:cSldViewPr snapToGrid="0">
      <p:cViewPr varScale="1">
        <p:scale>
          <a:sx n="82" d="100"/>
          <a:sy n="82" d="100"/>
        </p:scale>
        <p:origin x="52" y="164"/>
      </p:cViewPr>
      <p:guideLst>
        <p:guide orient="horz" pos="2160"/>
        <p:guide pos="3840"/>
      </p:guideLst>
    </p:cSldViewPr>
  </p:slideViewPr>
  <p:outlineViewPr>
    <p:cViewPr>
      <p:scale>
        <a:sx n="33" d="100"/>
        <a:sy n="33" d="100"/>
      </p:scale>
      <p:origin x="0" y="-516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66" d="100"/>
          <a:sy n="66" d="100"/>
        </p:scale>
        <p:origin x="3086" y="1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omments/modernComment_7F3E8B51_22A0AE29.xml><?xml version="1.0" encoding="utf-8"?>
<p188:cmLst xmlns:a="http://schemas.openxmlformats.org/drawingml/2006/main" xmlns:r="http://schemas.openxmlformats.org/officeDocument/2006/relationships" xmlns:p188="http://schemas.microsoft.com/office/powerpoint/2018/8/main">
  <p188:cm id="{D78C1633-D489-4E5F-9892-A3A0B18162AB}" authorId="{49702471-6D8B-D5C7-B7B6-AE2A38B2EC80}" status="resolved" created="2024-11-14T12:43:23.947" complete="100000">
    <ac:txMkLst xmlns:ac="http://schemas.microsoft.com/office/drawing/2013/main/command">
      <pc:docMk xmlns:pc="http://schemas.microsoft.com/office/powerpoint/2013/main/command"/>
      <pc:sldMk xmlns:pc="http://schemas.microsoft.com/office/powerpoint/2013/main/command" cId="580955689" sldId="2134805329"/>
      <ac:spMk id="31" creationId="{BDF57EA0-BE6C-4976-8C47-629518433AEB}"/>
      <ac:txMk cp="91" len="11">
        <ac:context len="131" hash="1345900677"/>
      </ac:txMk>
    </ac:txMkLst>
    <p188:pos x="2793554" y="457658"/>
    <p188:txBody>
      <a:bodyPr/>
      <a:lstStyle/>
      <a:p>
        <a:r>
          <a:rPr lang="en-US"/>
          <a:t>I think integration branch should be preferred</a:t>
        </a:r>
      </a:p>
    </p188:txBody>
  </p188:cm>
  <p188:cm id="{590CF68D-6A08-4790-BE06-25DB76616757}" authorId="{49702471-6D8B-D5C7-B7B6-AE2A38B2EC80}" status="resolved" created="2024-11-14T12:44:00.120" complete="100000">
    <ac:txMkLst xmlns:ac="http://schemas.microsoft.com/office/drawing/2013/main/command">
      <pc:docMk xmlns:pc="http://schemas.microsoft.com/office/powerpoint/2013/main/command"/>
      <pc:sldMk xmlns:pc="http://schemas.microsoft.com/office/powerpoint/2013/main/command" cId="580955689" sldId="2134805329"/>
      <ac:spMk id="20" creationId="{118821AE-D734-4D5E-B687-85D78B7F9264}"/>
      <ac:txMk cp="35" len="5">
        <ac:context len="153" hash="50624668"/>
      </ac:txMk>
    </ac:txMkLst>
    <p188:pos x="3017291" y="275283"/>
    <p188:txBody>
      <a:bodyPr/>
      <a:lstStyle/>
      <a:p>
        <a:r>
          <a:rPr lang="en-US"/>
          <a:t>Or close if not agreed</a:t>
        </a:r>
      </a:p>
    </p188:txBody>
  </p188:cm>
  <p188:cm id="{39CDE910-3B7D-44E8-85FD-80A948AC7475}" authorId="{49702471-6D8B-D5C7-B7B6-AE2A38B2EC80}" created="2024-11-14T12:44:55.976">
    <ac:txMkLst xmlns:ac="http://schemas.microsoft.com/office/drawing/2013/main/command">
      <pc:docMk xmlns:pc="http://schemas.microsoft.com/office/powerpoint/2013/main/command"/>
      <pc:sldMk xmlns:pc="http://schemas.microsoft.com/office/powerpoint/2013/main/command" cId="580955689" sldId="2134805329"/>
      <ac:spMk id="20" creationId="{118821AE-D734-4D5E-B687-85D78B7F9264}"/>
      <ac:txMk cp="165" len="44">
        <ac:context len="211" hash="926662334"/>
      </ac:txMk>
    </ac:txMkLst>
    <p188:pos x="3172934" y="829760"/>
    <p188:replyLst>
      <p188:reply id="{B9064F17-E8AA-4606-BDCE-03AA2FB44FA5}" authorId="{6E5E3220-1853-E34D-9861-DB67D378F8DE}" created="2024-11-14T14:47:06.581">
        <p188:txBody>
          <a:bodyPr/>
          <a:lstStyle/>
          <a:p>
            <a:r>
              <a:rPr lang="zh-CN" altLang="en-US"/>
              <a:t>Not valid steps, removed</a:t>
            </a:r>
          </a:p>
        </p188:txBody>
      </p188:reply>
    </p188:replyLst>
    <p188:txBody>
      <a:bodyPr/>
      <a:lstStyle/>
      <a:p>
        <a:r>
          <a:rPr lang="en-US"/>
          <a:t>Code moderator or author? IMHO author</a:t>
        </a:r>
      </a:p>
    </p188:txBody>
  </p188:cm>
  <p188:cm id="{4C1306D0-5484-4CF5-A4F0-FB7C6070AEC1}" authorId="{49702471-6D8B-D5C7-B7B6-AE2A38B2EC80}" status="resolved" created="2024-11-14T12:45:30.460" complete="100000">
    <ac:txMkLst xmlns:ac="http://schemas.microsoft.com/office/drawing/2013/main/command">
      <pc:docMk xmlns:pc="http://schemas.microsoft.com/office/powerpoint/2013/main/command"/>
      <pc:sldMk xmlns:pc="http://schemas.microsoft.com/office/powerpoint/2013/main/command" cId="580955689" sldId="2134805329"/>
      <ac:spMk id="24" creationId="{0ED72D7A-A4C0-4A5A-A300-72F39C424598}"/>
      <ac:txMk cp="100" len="1">
        <ac:context len="184" hash="4281567343"/>
      </ac:txMk>
    </ac:txMkLst>
    <p188:pos x="2073709" y="455270"/>
    <p188:txBody>
      <a:bodyPr/>
      <a:lstStyle/>
      <a:p>
        <a:r>
          <a:rPr lang="en-US"/>
          <a:t>Address -&gt; merge</a:t>
        </a:r>
      </a:p>
    </p188:txBody>
  </p188:cm>
</p188:cmLst>
</file>

<file path=ppt/comments/modernComment_7F3E8B6B_A8AA7127.xml><?xml version="1.0" encoding="utf-8"?>
<p188:cmLst xmlns:a="http://schemas.openxmlformats.org/drawingml/2006/main" xmlns:r="http://schemas.openxmlformats.org/officeDocument/2006/relationships" xmlns:p188="http://schemas.microsoft.com/office/powerpoint/2018/8/main">
  <p188:cm id="{2794FF2B-3D7C-4454-8EEF-C52EB9CF3820}" authorId="{49702471-6D8B-D5C7-B7B6-AE2A38B2EC80}" status="resolved" created="2024-11-14T13:06:58.778" complete="100000">
    <ac:txMkLst xmlns:ac="http://schemas.microsoft.com/office/drawing/2013/main/command">
      <pc:docMk xmlns:pc="http://schemas.microsoft.com/office/powerpoint/2013/main/command"/>
      <pc:sldMk xmlns:pc="http://schemas.microsoft.com/office/powerpoint/2013/main/command" cId="2829742375" sldId="2134805355"/>
      <ac:spMk id="14" creationId="{069D11B9-9D53-409A-A1B1-6F8756C1A212}"/>
      <ac:txMk cp="297" len="1">
        <ac:context len="332" hash="853838319"/>
      </ac:txMk>
    </ac:txMkLst>
    <p188:pos x="1631726" y="2065404"/>
    <p188:txBody>
      <a:bodyPr/>
      <a:lstStyle/>
      <a:p>
        <a:r>
          <a:rPr lang="en-US"/>
          <a:t>should</a:t>
        </a:r>
      </a:p>
    </p188:txBody>
  </p188:cm>
  <p188:cm id="{302E870E-3ECD-438A-9663-8854204537B2}" authorId="{49702471-6D8B-D5C7-B7B6-AE2A38B2EC80}" status="resolved" created="2024-11-14T13:07:18.990" complete="100000">
    <ac:txMkLst xmlns:ac="http://schemas.microsoft.com/office/drawing/2013/main/command">
      <pc:docMk xmlns:pc="http://schemas.microsoft.com/office/powerpoint/2013/main/command"/>
      <pc:sldMk xmlns:pc="http://schemas.microsoft.com/office/powerpoint/2013/main/command" cId="2829742375" sldId="2134805355"/>
      <ac:spMk id="7" creationId="{771B76A0-BFFF-4EB7-BAD1-5EB8F5FC5E3A}"/>
      <ac:txMk cp="28" len="8">
        <ac:context len="135" hash="4238634348"/>
      </ac:txMk>
    </ac:txMkLst>
    <p188:pos x="2031515" y="270796"/>
    <p188:txBody>
      <a:bodyPr/>
      <a:lstStyle/>
      <a:p>
        <a:r>
          <a:rPr lang="en-US"/>
          <a:t>Only available if checks passed</a:t>
        </a:r>
      </a:p>
    </p188:txBody>
  </p188:cm>
</p188:cmLst>
</file>

<file path=ppt/comments/modernComment_7F3E8B6C_496A7462.xml><?xml version="1.0" encoding="utf-8"?>
<p188:cmLst xmlns:a="http://schemas.openxmlformats.org/drawingml/2006/main" xmlns:r="http://schemas.openxmlformats.org/officeDocument/2006/relationships" xmlns:p188="http://schemas.microsoft.com/office/powerpoint/2018/8/main">
  <p188:cm id="{737F224C-E93C-4C8E-841A-E1CB9025081A}" authorId="{49702471-6D8B-D5C7-B7B6-AE2A38B2EC80}" status="resolved" created="2024-11-14T12:16:32.494" complete="100000">
    <ac:txMkLst xmlns:ac="http://schemas.microsoft.com/office/drawing/2013/main/command">
      <pc:docMk xmlns:pc="http://schemas.microsoft.com/office/powerpoint/2013/main/command"/>
      <pc:sldMk xmlns:pc="http://schemas.microsoft.com/office/powerpoint/2013/main/command" cId="1231713378" sldId="2134805356"/>
      <ac:spMk id="3" creationId="{41F37A07-51E5-6C1A-DA3F-B0D4ADB4B65E}"/>
      <ac:txMk cp="661" len="4">
        <ac:context len="787" hash="562869897"/>
      </ac:txMk>
    </ac:txMkLst>
    <p188:pos x="5381423" y="3873640"/>
    <p188:txBody>
      <a:bodyPr/>
      <a:lstStyle/>
      <a:p>
        <a:r>
          <a:rPr lang="en-US"/>
          <a:t>Set MR to closed if CR not agreed</a:t>
        </a:r>
      </a:p>
    </p188:txBody>
  </p188:cm>
</p188:cmLst>
</file>

<file path=ppt/comments/modernComment_7F3E8B6D_A3F5577.xml><?xml version="1.0" encoding="utf-8"?>
<p188:cmLst xmlns:a="http://schemas.openxmlformats.org/drawingml/2006/main" xmlns:r="http://schemas.openxmlformats.org/officeDocument/2006/relationships" xmlns:p188="http://schemas.microsoft.com/office/powerpoint/2018/8/main">
  <p188:cm id="{8FC557AD-70CF-4F3D-B09C-DB50BF372572}" authorId="{49702471-6D8B-D5C7-B7B6-AE2A38B2EC80}" status="resolved" created="2024-11-14T12:39:30.599" complete="100000">
    <ac:txMkLst xmlns:ac="http://schemas.microsoft.com/office/drawing/2013/main/command">
      <pc:docMk xmlns:pc="http://schemas.microsoft.com/office/powerpoint/2013/main/command"/>
      <pc:sldMk xmlns:pc="http://schemas.microsoft.com/office/powerpoint/2013/main/command" cId="171922807" sldId="2134805357"/>
      <ac:spMk id="8" creationId="{EA9B26C2-030C-4A6A-A45F-A44A9524621D}"/>
      <ac:txMk cp="44">
        <ac:context len="139" hash="1670837185"/>
      </ac:txMk>
    </ac:txMkLst>
    <p188:pos x="3214016" y="270403"/>
    <p188:replyLst>
      <p188:reply id="{19C88803-FD42-4E3D-ABC7-B96485348AC0}" authorId="{6E5E3220-1853-E34D-9861-DB67D378F8DE}" created="2024-11-14T14:37:58.038">
        <p188:txBody>
          <a:bodyPr/>
          <a:lstStyle/>
          <a:p>
            <a:r>
              <a:rPr lang="zh-CN" altLang="en-US"/>
              <a:t>Some times, when we submit to Release branch😊</a:t>
            </a:r>
          </a:p>
        </p188:txBody>
      </p188:reply>
    </p188:replyLst>
    <p188:txBody>
      <a:bodyPr/>
      <a:lstStyle/>
      <a:p>
        <a:r>
          <a:rPr lang="en-US"/>
          <a:t>Its never correct, it goes to Rel-18. Indicate it should be Integration...</a:t>
        </a:r>
      </a:p>
    </p188:txBody>
  </p188:cm>
  <p188:cm id="{83E2B6C2-0E97-4429-9B52-CA9169D5855C}" authorId="{49702471-6D8B-D5C7-B7B6-AE2A38B2EC80}" created="2024-11-14T12:40:36.570">
    <ac:deMkLst xmlns:ac="http://schemas.microsoft.com/office/drawing/2013/main/command">
      <pc:docMk xmlns:pc="http://schemas.microsoft.com/office/powerpoint/2013/main/command"/>
      <pc:sldMk xmlns:pc="http://schemas.microsoft.com/office/powerpoint/2013/main/command" cId="171922807" sldId="2134805357"/>
      <ac:spMk id="42" creationId="{ED19D3C6-C45A-02E8-855B-54897B1B96FD}"/>
    </ac:deMkLst>
    <p188:replyLst>
      <p188:reply id="{4D2FC726-F887-416D-9D39-FD1974AA8C80}" authorId="{6E5E3220-1853-E34D-9861-DB67D378F8DE}" created="2024-11-14T14:41:34.906">
        <p188:txBody>
          <a:bodyPr/>
          <a:lstStyle/>
          <a:p>
            <a:r>
              <a:rPr lang="zh-CN" altLang="en-US"/>
              <a:t>The first one should be marked, there are so many obsolete branches, I have to clean manually. We track with MR, not branch, as long as merged, then branch is not very useful.
As for the second point, it depends on perspective, the detailed commit in one MR may be meaningful to track revisions (however most of time it is to fix validation issues). 
From MR merge perspective, I pay more attention to the final changes, not the individual changes (like the change on change track in a word CR). Hence I’d vote to keep this marked. At least for YAML branch I strongly suggest this.</a:t>
            </a:r>
          </a:p>
        </p188:txBody>
      </p188:reply>
    </p188:replyLst>
    <p188:txBody>
      <a:bodyPr/>
      <a:lstStyle/>
      <a:p>
        <a:r>
          <a:rPr lang="en-US"/>
          <a:t>Why. I don't like them</a:t>
        </a:r>
      </a:p>
    </p188:txBody>
  </p188:cm>
</p188:cmLst>
</file>

<file path=ppt/comments/modernComment_7F3E8B6F_BC4F3262.xml><?xml version="1.0" encoding="utf-8"?>
<p188:cmLst xmlns:a="http://schemas.openxmlformats.org/drawingml/2006/main" xmlns:r="http://schemas.openxmlformats.org/officeDocument/2006/relationships" xmlns:p188="http://schemas.microsoft.com/office/powerpoint/2018/8/main">
  <p188:cm id="{559BDA05-A181-4283-8AAF-ABC766944C91}" authorId="{49702471-6D8B-D5C7-B7B6-AE2A38B2EC80}" status="resolved" created="2024-11-14T13:23:12.411" complete="100000">
    <ac:txMkLst xmlns:ac="http://schemas.microsoft.com/office/drawing/2013/main/command">
      <pc:docMk xmlns:pc="http://schemas.microsoft.com/office/powerpoint/2013/main/command"/>
      <pc:sldMk xmlns:pc="http://schemas.microsoft.com/office/powerpoint/2013/main/command" cId="3159306850" sldId="2134805359"/>
      <ac:spMk id="4" creationId="{57E4E346-7ACD-A53C-38B6-FB191E5216E4}"/>
      <ac:txMk cp="635" len="94">
        <ac:context len="1432" hash="3923342686"/>
      </ac:txMk>
    </ac:txMkLst>
    <p188:pos x="7449353" y="2231406"/>
    <p188:txBody>
      <a:bodyPr/>
      <a:lstStyle/>
      <a:p>
        <a:r>
          <a:rPr lang="en-US"/>
          <a:t>Always use integration branch</a:t>
        </a:r>
      </a:p>
    </p188:txBody>
  </p188:cm>
</p188:cmLst>
</file>

<file path=ppt/comments/modernComment_7F3E8B71_35D83B90.xml><?xml version="1.0" encoding="utf-8"?>
<p188:cmLst xmlns:a="http://schemas.openxmlformats.org/drawingml/2006/main" xmlns:r="http://schemas.openxmlformats.org/officeDocument/2006/relationships" xmlns:p188="http://schemas.microsoft.com/office/powerpoint/2018/8/main">
  <p188:cm id="{60DB3D6F-4F1F-45CB-B192-1333255386EC}" authorId="{49702471-6D8B-D5C7-B7B6-AE2A38B2EC80}" status="resolved" created="2024-11-14T12:55:53.483" complete="100000">
    <ac:txMkLst xmlns:ac="http://schemas.microsoft.com/office/drawing/2013/main/command">
      <pc:docMk xmlns:pc="http://schemas.microsoft.com/office/powerpoint/2013/main/command"/>
      <pc:sldMk xmlns:pc="http://schemas.microsoft.com/office/powerpoint/2013/main/command" cId="903363472" sldId="2134805361"/>
      <ac:spMk id="6" creationId="{C3738435-7A43-79AC-7987-30DC4FC3A693}"/>
      <ac:txMk cp="14" len="1">
        <ac:context len="173" hash="2864113874"/>
      </ac:txMk>
    </ac:txMkLst>
    <p188:pos x="1533230" y="269618"/>
    <p188:txBody>
      <a:bodyPr/>
      <a:lstStyle/>
      <a:p>
        <a:r>
          <a:rPr lang="en-US"/>
          <a:t>methods</a:t>
        </a:r>
      </a:p>
    </p188:txBody>
  </p188:cm>
</p188:cmLst>
</file>

<file path=ppt/comments/modernComment_7F3E8B78_DFF10673.xml><?xml version="1.0" encoding="utf-8"?>
<p188:cmLst xmlns:a="http://schemas.openxmlformats.org/drawingml/2006/main" xmlns:r="http://schemas.openxmlformats.org/officeDocument/2006/relationships" xmlns:p188="http://schemas.microsoft.com/office/powerpoint/2018/8/main">
  <p188:cm id="{BD7AAAA8-E9EA-4732-B54F-00EAC5083E0E}" authorId="{49702471-6D8B-D5C7-B7B6-AE2A38B2EC80}" status="resolved" created="2024-11-14T12:29:08.550" complete="100000">
    <ac:deMkLst xmlns:ac="http://schemas.microsoft.com/office/drawing/2013/main/command">
      <pc:docMk xmlns:pc="http://schemas.microsoft.com/office/powerpoint/2013/main/command"/>
      <pc:sldMk xmlns:pc="http://schemas.microsoft.com/office/powerpoint/2013/main/command" cId="3757114995" sldId="2134805368"/>
      <ac:picMk id="9" creationId="{006A7E7E-2CCA-8EA9-78FD-8FD0FCDA5A86}"/>
    </ac:deMkLst>
    <p188:replyLst>
      <p188:reply id="{09EEDA9E-F760-4261-BBD0-D7F9E53B5CA3}" authorId="{6E5E3220-1853-E34D-9861-DB67D378F8DE}" created="2024-11-14T14:51:37.548">
        <p188:txBody>
          <a:bodyPr/>
          <a:lstStyle/>
          <a:p>
            <a:r>
              <a:rPr lang="zh-CN" altLang="en-US"/>
              <a:t>Oh, that’s the typo from the actual commit. Anyway I’ve tried to fix it by patching.</a:t>
            </a:r>
          </a:p>
        </p188:txBody>
      </p188:reply>
    </p188:replyLst>
    <p188:txBody>
      <a:bodyPr/>
      <a:lstStyle/>
      <a:p>
        <a:r>
          <a:rPr lang="en-US"/>
          <a:t>uupdate</a:t>
        </a:r>
      </a:p>
    </p188:txBody>
  </p188:cm>
</p188:cmLst>
</file>

<file path=ppt/comments/modernComment_7F3E8B7B_8E868458.xml><?xml version="1.0" encoding="utf-8"?>
<p188:cmLst xmlns:a="http://schemas.openxmlformats.org/drawingml/2006/main" xmlns:r="http://schemas.openxmlformats.org/officeDocument/2006/relationships" xmlns:p188="http://schemas.microsoft.com/office/powerpoint/2018/8/main">
  <p188:cm id="{FC275E09-A7AB-46CF-8FEA-6878AE4BCA5A}" authorId="{49702471-6D8B-D5C7-B7B6-AE2A38B2EC80}" status="resolved" created="2024-11-14T12:41:40.665" complete="100000">
    <ac:txMkLst xmlns:ac="http://schemas.microsoft.com/office/drawing/2013/main/command">
      <pc:docMk xmlns:pc="http://schemas.microsoft.com/office/powerpoint/2013/main/command"/>
      <pc:sldMk xmlns:pc="http://schemas.microsoft.com/office/powerpoint/2013/main/command" cId="2391180376" sldId="2134805371"/>
      <ac:spMk id="14" creationId="{DA70D0BC-63CE-C786-C5E2-25A71291F1D3}"/>
      <ac:txMk cp="129" len="7">
        <ac:context len="250" hash="2218349034"/>
      </ac:txMk>
    </ac:txMkLst>
    <p188:pos x="1834305" y="639864"/>
    <p188:txBody>
      <a:bodyPr/>
      <a:lstStyle/>
      <a:p>
        <a:r>
          <a:rPr lang="en-US"/>
          <a:t>We may recommend adding the original tdoc number. It helps</a:t>
        </a:r>
      </a:p>
    </p188:txBody>
  </p188:cm>
</p188:cmLst>
</file>

<file path=ppt/comments/modernComment_7F3E8B7C_2B94550.xml><?xml version="1.0" encoding="utf-8"?>
<p188:cmLst xmlns:a="http://schemas.openxmlformats.org/drawingml/2006/main" xmlns:r="http://schemas.openxmlformats.org/officeDocument/2006/relationships" xmlns:p188="http://schemas.microsoft.com/office/powerpoint/2018/8/main">
  <p188:cm id="{6C6CA958-3D74-495A-9435-81E01DC4FE5D}" authorId="{49702471-6D8B-D5C7-B7B6-AE2A38B2EC80}" created="2024-11-14T13:09:06.250">
    <ac:txMkLst xmlns:ac="http://schemas.microsoft.com/office/drawing/2013/main/command">
      <pc:docMk xmlns:pc="http://schemas.microsoft.com/office/powerpoint/2013/main/command"/>
      <pc:sldMk xmlns:pc="http://schemas.microsoft.com/office/powerpoint/2013/main/command" cId="45696336" sldId="2134805372"/>
      <ac:spMk id="19" creationId="{7B47A55D-5438-5B32-AC3F-30130B4E3693}"/>
      <ac:txMk cp="113" len="1">
        <ac:context len="298" hash="2084715655"/>
      </ac:txMk>
    </ac:txMkLst>
    <p188:pos x="1506398" y="864112"/>
    <p188:txBody>
      <a:bodyPr/>
      <a:lstStyle/>
      <a:p>
        <a:r>
          <a:rPr lang="en-US"/>
          <a:t>should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11/19/2024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11/19/2024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a:t>
            </a:fld>
            <a:endParaRPr lang="en-GB" altLang="en-US" dirty="0"/>
          </a:p>
        </p:txBody>
      </p:sp>
    </p:spTree>
    <p:extLst>
      <p:ext uri="{BB962C8B-B14F-4D97-AF65-F5344CB8AC3E}">
        <p14:creationId xmlns:p14="http://schemas.microsoft.com/office/powerpoint/2010/main" val="30127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6</a:t>
            </a:fld>
            <a:endParaRPr lang="en-US" dirty="0"/>
          </a:p>
        </p:txBody>
      </p:sp>
    </p:spTree>
    <p:extLst>
      <p:ext uri="{BB962C8B-B14F-4D97-AF65-F5344CB8AC3E}">
        <p14:creationId xmlns:p14="http://schemas.microsoft.com/office/powerpoint/2010/main" val="303547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8</a:t>
            </a:fld>
            <a:endParaRPr lang="en-US" dirty="0"/>
          </a:p>
        </p:txBody>
      </p:sp>
    </p:spTree>
    <p:extLst>
      <p:ext uri="{BB962C8B-B14F-4D97-AF65-F5344CB8AC3E}">
        <p14:creationId xmlns:p14="http://schemas.microsoft.com/office/powerpoint/2010/main" val="282602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11</a:t>
            </a:fld>
            <a:endParaRPr lang="en-GB" altLang="en-US" dirty="0"/>
          </a:p>
        </p:txBody>
      </p:sp>
    </p:spTree>
    <p:extLst>
      <p:ext uri="{BB962C8B-B14F-4D97-AF65-F5344CB8AC3E}">
        <p14:creationId xmlns:p14="http://schemas.microsoft.com/office/powerpoint/2010/main" val="405012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600" dirty="0">
                <a:solidFill>
                  <a:prstClr val="black"/>
                </a:solidFill>
                <a:latin typeface="Calibri Light" panose="020F0302020204030204"/>
                <a:ea typeface="+mn-ea"/>
              </a:rPr>
              <a:t>It’s safer to back up your branch before rebasing to make sure you don’t lose any changes. For example, consider a feature branch called my-feature-branch:</a:t>
            </a:r>
          </a:p>
          <a:p>
            <a:pPr defTabSz="1219170"/>
            <a:r>
              <a:rPr lang="en-US" sz="1600" dirty="0">
                <a:solidFill>
                  <a:prstClr val="black"/>
                </a:solidFill>
                <a:latin typeface="Calibri Light" panose="020F0302020204030204"/>
                <a:ea typeface="+mn-ea"/>
              </a:rPr>
              <a:t>Open your feature branch in the terminal:</a:t>
            </a:r>
          </a:p>
          <a:p>
            <a:pPr defTabSz="1219170"/>
            <a:r>
              <a:rPr lang="en-US" sz="1600" dirty="0">
                <a:solidFill>
                  <a:schemeClr val="bg1"/>
                </a:solidFill>
                <a:highlight>
                  <a:srgbClr val="000000"/>
                </a:highlight>
                <a:latin typeface="Calibri Light" panose="020F0302020204030204"/>
                <a:ea typeface="+mn-ea"/>
              </a:rPr>
              <a:t>  &gt;&gt; git checkout my-feature-branch</a:t>
            </a:r>
          </a:p>
          <a:p>
            <a:pPr defTabSz="1219170"/>
            <a:r>
              <a:rPr lang="en-US" sz="1600" dirty="0">
                <a:solidFill>
                  <a:prstClr val="black"/>
                </a:solidFill>
                <a:latin typeface="Calibri Light" panose="020F0302020204030204"/>
                <a:ea typeface="+mn-ea"/>
              </a:rPr>
              <a:t>Checkout a new branch from it:</a:t>
            </a:r>
          </a:p>
          <a:p>
            <a:pPr defTabSz="1219170"/>
            <a:r>
              <a:rPr lang="en-US" sz="1600" dirty="0">
                <a:solidFill>
                  <a:schemeClr val="bg1"/>
                </a:solidFill>
                <a:highlight>
                  <a:srgbClr val="000000"/>
                </a:highlight>
                <a:latin typeface="Calibri Light" panose="020F0302020204030204"/>
                <a:ea typeface="+mn-ea"/>
              </a:rPr>
              <a:t>  &gt;&gt; git checkout -b my-feature-branch-backup</a:t>
            </a:r>
          </a:p>
          <a:p>
            <a:pPr defTabSz="1219170"/>
            <a:r>
              <a:rPr lang="en-US" sz="1600" dirty="0">
                <a:solidFill>
                  <a:prstClr val="black"/>
                </a:solidFill>
                <a:latin typeface="Calibri Light" panose="020F0302020204030204"/>
                <a:ea typeface="+mn-ea"/>
              </a:rPr>
              <a:t>Go back to your original branch:</a:t>
            </a:r>
          </a:p>
          <a:p>
            <a:pPr defTabSz="1219170"/>
            <a:r>
              <a:rPr lang="en-US" sz="1600" dirty="0">
                <a:solidFill>
                  <a:schemeClr val="bg1"/>
                </a:solidFill>
                <a:highlight>
                  <a:srgbClr val="000000"/>
                </a:highlight>
                <a:latin typeface="Calibri Light" panose="020F0302020204030204"/>
                <a:ea typeface="+mn-ea"/>
              </a:rPr>
              <a:t>  &gt;&gt; git checkout my-feature-branch</a:t>
            </a:r>
          </a:p>
          <a:p>
            <a:endParaRPr lang="en-US" dirty="0"/>
          </a:p>
          <a:p>
            <a:pPr defTabSz="1219170">
              <a:lnSpc>
                <a:spcPct val="90000"/>
              </a:lnSpc>
              <a:spcAft>
                <a:spcPts val="800"/>
              </a:spcAft>
            </a:pPr>
            <a:r>
              <a:rPr lang="en-US" sz="1600" dirty="0">
                <a:solidFill>
                  <a:prstClr val="black"/>
                </a:solidFill>
                <a:latin typeface="Calibri Light" panose="020F0302020204030204"/>
              </a:rPr>
              <a:t>Now you can safely rebase it. If anything goes wrong, you can recover your changes by resetting my-feature-branch against my-feature-branch-backup:</a:t>
            </a:r>
          </a:p>
          <a:p>
            <a:pPr defTabSz="1219170">
              <a:lnSpc>
                <a:spcPct val="90000"/>
              </a:lnSpc>
              <a:spcAft>
                <a:spcPts val="800"/>
              </a:spcAft>
            </a:pPr>
            <a:r>
              <a:rPr lang="en-US" sz="1600" dirty="0">
                <a:solidFill>
                  <a:prstClr val="black"/>
                </a:solidFill>
                <a:latin typeface="Calibri Light" panose="020F0302020204030204"/>
              </a:rPr>
              <a:t>Make sure you’re in the correct branch (my-feature-branch):</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checkout my-feature-branch</a:t>
            </a:r>
          </a:p>
          <a:p>
            <a:pPr defTabSz="1219170">
              <a:lnSpc>
                <a:spcPct val="90000"/>
              </a:lnSpc>
              <a:spcAft>
                <a:spcPts val="800"/>
              </a:spcAft>
            </a:pPr>
            <a:r>
              <a:rPr lang="en-US" sz="1600" dirty="0">
                <a:solidFill>
                  <a:prstClr val="black"/>
                </a:solidFill>
                <a:latin typeface="Calibri Light" panose="020F0302020204030204"/>
              </a:rPr>
              <a:t>Reset it against my-feature-branch-backup:</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reset --hard my-feature-branch-backup</a:t>
            </a:r>
          </a:p>
          <a:p>
            <a:pPr defTabSz="1219170">
              <a:lnSpc>
                <a:spcPct val="90000"/>
              </a:lnSpc>
              <a:spcAft>
                <a:spcPts val="800"/>
              </a:spcAft>
            </a:pPr>
            <a:r>
              <a:rPr lang="en-US" sz="1600" dirty="0">
                <a:solidFill>
                  <a:prstClr val="black"/>
                </a:solidFill>
                <a:latin typeface="Calibri Light" panose="020F0302020204030204"/>
              </a:rPr>
              <a:t>Note that if you added changes to my-feature-branch after creating the backup branch, you lose them when resetting</a:t>
            </a:r>
            <a:r>
              <a:rPr lang="en-US" dirty="0">
                <a:solidFill>
                  <a:prstClr val="black"/>
                </a:solidFill>
                <a:latin typeface="Calibri Light" panose="020F0302020204030204"/>
              </a:rPr>
              <a:t>.</a:t>
            </a: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22</a:t>
            </a:fld>
            <a:endParaRPr lang="en-US" dirty="0"/>
          </a:p>
        </p:txBody>
      </p:sp>
    </p:spTree>
    <p:extLst>
      <p:ext uri="{BB962C8B-B14F-4D97-AF65-F5344CB8AC3E}">
        <p14:creationId xmlns:p14="http://schemas.microsoft.com/office/powerpoint/2010/main" val="104989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fetch origin</a:t>
            </a:r>
          </a:p>
          <a:p>
            <a:r>
              <a:rPr lang="en-US" dirty="0"/>
              <a:t>git checkout -b "28.541_Rel17_CR0630_Stage3_update_for_UPF_and_PCF" "origin/28.541_Rel17_CR0630_Stage3_update_for_UPF_and_PCF"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 fetch origin</a:t>
            </a:r>
          </a:p>
          <a:p>
            <a:r>
              <a:rPr lang="en-US" altLang="zh-CN" sz="1200" dirty="0">
                <a:solidFill>
                  <a:srgbClr val="3333FF"/>
                </a:solidFill>
              </a:rPr>
              <a:t>git </a:t>
            </a:r>
            <a:r>
              <a:rPr lang="en-US" altLang="en-US" sz="1200" dirty="0">
                <a:solidFill>
                  <a:srgbClr val="3333FF"/>
                </a:solidFill>
              </a:rPr>
              <a:t>checkout -b “Integration_Rel16_SA5_138_YAML”  “origin/Integration_Rel16_SA5_138_YAML“  or </a:t>
            </a:r>
            <a:r>
              <a:rPr lang="en-US" altLang="zh-CN" sz="1200" dirty="0">
                <a:solidFill>
                  <a:srgbClr val="3333FF"/>
                </a:solidFill>
              </a:rPr>
              <a:t>integration</a:t>
            </a:r>
            <a:r>
              <a:rPr lang="zh-CN" altLang="en-US" sz="1200" dirty="0">
                <a:solidFill>
                  <a:srgbClr val="3333FF"/>
                </a:solidFill>
              </a:rPr>
              <a:t>已经有了</a:t>
            </a:r>
            <a:endParaRPr lang="en-US" altLang="en-US" sz="1200" dirty="0">
              <a:solidFill>
                <a:srgbClr val="3333FF"/>
              </a:solidFill>
            </a:endParaRPr>
          </a:p>
          <a:p>
            <a:r>
              <a:rPr lang="en-US" altLang="zh-CN" sz="1200" dirty="0">
                <a:solidFill>
                  <a:srgbClr val="3333FF"/>
                </a:solidFill>
              </a:rPr>
              <a:t>   git </a:t>
            </a:r>
            <a:r>
              <a:rPr lang="en-US" altLang="en-US" sz="1200" dirty="0">
                <a:solidFill>
                  <a:srgbClr val="3333FF"/>
                </a:solidFill>
              </a:rPr>
              <a:t>checkout  "Integration_Rel17_SA5_140_YAML" </a:t>
            </a:r>
          </a:p>
          <a:p>
            <a:r>
              <a:rPr lang="en-US" altLang="en-US" sz="1200" dirty="0">
                <a:solidFill>
                  <a:srgbClr val="3333FF"/>
                </a:solidFill>
              </a:rPr>
              <a:t>git merge  --no-ff "28.541_Rel17_CR0630_Stage3_update_for_UPF_and_PCF“</a:t>
            </a:r>
          </a:p>
          <a:p>
            <a:endParaRPr lang="en-US" altLang="en-US" sz="1200" dirty="0">
              <a:solidFill>
                <a:srgbClr val="3333FF"/>
              </a:solidFill>
            </a:endParaRPr>
          </a:p>
          <a:p>
            <a:r>
              <a:rPr lang="en-US" altLang="en-US" sz="1200" dirty="0">
                <a:solidFill>
                  <a:srgbClr val="3333FF"/>
                </a:solidFill>
              </a:rPr>
              <a:t>git push origin "Integration_Rel17_SA5_140_YAML" </a:t>
            </a:r>
          </a:p>
          <a:p>
            <a:endParaRPr lang="en-US" altLang="en-US" sz="1200" dirty="0">
              <a:solidFill>
                <a:srgbClr val="3333FF"/>
              </a:solidFill>
            </a:endParaRPr>
          </a:p>
          <a:p>
            <a:pPr defTabSz="1219170"/>
            <a:r>
              <a:rPr lang="en-US" sz="1200" dirty="0">
                <a:solidFill>
                  <a:prstClr val="black"/>
                </a:solidFill>
                <a:latin typeface="+mn-lt"/>
              </a:rPr>
              <a:t>## ----  </a:t>
            </a:r>
            <a:r>
              <a:rPr lang="en-US" sz="1200" dirty="0">
                <a:solidFill>
                  <a:prstClr val="black"/>
                </a:solidFill>
                <a:latin typeface="Calibri Light" panose="020F0302020204030204"/>
              </a:rPr>
              <a:t>Example for </a:t>
            </a:r>
            <a:r>
              <a:rPr lang="en-US" sz="1200" dirty="0">
                <a:solidFill>
                  <a:prstClr val="black"/>
                </a:solidFill>
                <a:latin typeface="+mn-lt"/>
              </a:rPr>
              <a:t>CR0584 </a:t>
            </a:r>
            <a:endParaRPr lang="en-US" sz="1200" dirty="0">
              <a:solidFill>
                <a:prstClr val="black"/>
              </a:solidFill>
              <a:latin typeface="Calibri Light" panose="020F0302020204030204"/>
            </a:endParaRPr>
          </a:p>
          <a:p>
            <a:pPr defTabSz="1219170"/>
            <a:r>
              <a:rPr lang="en-US" sz="1200" dirty="0">
                <a:solidFill>
                  <a:prstClr val="black"/>
                </a:solidFill>
                <a:latin typeface="Calibri Light" panose="020F0302020204030204"/>
              </a:rPr>
              <a:t>git fetch origin</a:t>
            </a:r>
          </a:p>
          <a:p>
            <a:pPr defTabSz="1219170"/>
            <a:r>
              <a:rPr lang="en-US" sz="12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1200" dirty="0">
                <a:solidFill>
                  <a:prstClr val="black"/>
                </a:solidFill>
                <a:latin typeface="Calibri Light" panose="020F0302020204030204"/>
              </a:rPr>
              <a:t>git checkout  "Integration_Rel17_SA5_139_YAML" </a:t>
            </a:r>
          </a:p>
          <a:p>
            <a:pPr defTabSz="1219170"/>
            <a:r>
              <a:rPr lang="en-US" sz="1200" dirty="0">
                <a:solidFill>
                  <a:prstClr val="black"/>
                </a:solidFill>
                <a:latin typeface="Calibri Light" panose="020F0302020204030204"/>
              </a:rPr>
              <a:t>git merge  --no-ff "TS28.541_CR0584_Enhance_NRM_to_support_local_NEF_selection"</a:t>
            </a:r>
          </a:p>
          <a:p>
            <a:pPr defTabSz="1219170"/>
            <a:r>
              <a:rPr lang="en-US" sz="1200" dirty="0">
                <a:solidFill>
                  <a:prstClr val="black"/>
                </a:solidFill>
                <a:latin typeface="Calibri Light" panose="020F0302020204030204"/>
              </a:rPr>
              <a:t>git push origin "Integration_Rel17_SA5_139_YAML" </a:t>
            </a:r>
          </a:p>
          <a:p>
            <a:endParaRPr lang="en-US" altLang="en-US" sz="1200" dirty="0">
              <a:solidFill>
                <a:srgbClr val="3333FF"/>
              </a:solidFill>
            </a:endParaRPr>
          </a:p>
          <a:p>
            <a:endParaRPr lang="en-US" altLang="en-US" sz="1200" dirty="0">
              <a:solidFill>
                <a:srgbClr val="3333FF"/>
              </a:solidFill>
            </a:endParaRP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23</a:t>
            </a:fld>
            <a:endParaRPr lang="en-US" dirty="0"/>
          </a:p>
        </p:txBody>
      </p:sp>
    </p:spTree>
    <p:extLst>
      <p:ext uri="{BB962C8B-B14F-4D97-AF65-F5344CB8AC3E}">
        <p14:creationId xmlns:p14="http://schemas.microsoft.com/office/powerpoint/2010/main" val="109234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24</a:t>
            </a:fld>
            <a:endParaRPr lang="en-GB" altLang="en-US" dirty="0"/>
          </a:p>
        </p:txBody>
      </p:sp>
    </p:spTree>
    <p:extLst>
      <p:ext uri="{BB962C8B-B14F-4D97-AF65-F5344CB8AC3E}">
        <p14:creationId xmlns:p14="http://schemas.microsoft.com/office/powerpoint/2010/main" val="1937799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dirty="0"/>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Nokia Pure Text Light" panose="020B0403020202020204" pitchFamily="34" charset="0"/>
                <a:ea typeface="Nokia Pure Text Light" panose="020B0403020202020204" pitchFamily="34" charset="0"/>
              </a:defRPr>
            </a:lvl1pPr>
            <a:lvl2pPr marL="307192" indent="0">
              <a:spcBef>
                <a:spcPts val="0"/>
              </a:spcBef>
              <a:spcAft>
                <a:spcPts val="800"/>
              </a:spcAft>
              <a:buNone/>
              <a:defRPr sz="1867">
                <a:solidFill>
                  <a:schemeClr val="tx2"/>
                </a:solidFill>
                <a:latin typeface="Nokia Pure Text Light" panose="020B0403020202020204" pitchFamily="34" charset="0"/>
                <a:ea typeface="Nokia Pure Text Light" panose="020B0403020202020204" pitchFamily="34" charset="0"/>
              </a:defRPr>
            </a:lvl2pPr>
            <a:lvl3pPr marL="616785" indent="0">
              <a:spcBef>
                <a:spcPts val="0"/>
              </a:spcBef>
              <a:spcAft>
                <a:spcPts val="800"/>
              </a:spcAft>
              <a:buNone/>
              <a:defRPr sz="1600">
                <a:solidFill>
                  <a:schemeClr val="tx2"/>
                </a:solidFill>
                <a:latin typeface="Nokia Pure Text Light" panose="020B0403020202020204" pitchFamily="34" charset="0"/>
                <a:ea typeface="Nokia Pure Text Light" panose="020B0403020202020204" pitchFamily="34" charset="0"/>
              </a:defRPr>
            </a:lvl3pPr>
            <a:lvl4pPr marL="923977" indent="0">
              <a:spcBef>
                <a:spcPts val="0"/>
              </a:spcBef>
              <a:spcAft>
                <a:spcPts val="800"/>
              </a:spcAft>
              <a:buNone/>
              <a:defRPr sz="1333">
                <a:solidFill>
                  <a:schemeClr val="tx2"/>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Nokia Pure Text Light" panose="020B0403020202020204" pitchFamily="34" charset="0"/>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&lt;Document ID: change ID in footer or remove&gt; &lt;Change information classification in footer&gt;</a:t>
            </a:r>
          </a:p>
        </p:txBody>
      </p:sp>
    </p:spTree>
    <p:extLst>
      <p:ext uri="{BB962C8B-B14F-4D97-AF65-F5344CB8AC3E}">
        <p14:creationId xmlns:p14="http://schemas.microsoft.com/office/powerpoint/2010/main" val="37213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5114811"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dirty="0"/>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74515" y="6489360"/>
            <a:ext cx="7664660" cy="203249"/>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S5-247058 User Guide - </a:t>
            </a:r>
            <a:r>
              <a:rPr lang="en-GB" sz="1100" b="1" kern="1200" spc="300" dirty="0">
                <a:solidFill>
                  <a:schemeClr val="tx1"/>
                </a:solidFill>
                <a:latin typeface="Arial" panose="020B0604020202020204" pitchFamily="34" charset="0"/>
                <a:ea typeface="+mn-ea"/>
                <a:cs typeface="Arial" panose="020B0604020202020204" pitchFamily="34" charset="0"/>
              </a:rPr>
              <a:t>Using </a:t>
            </a:r>
            <a:r>
              <a:rPr lang="en-US" altLang="zh-CN" sz="1100" b="1" kern="1200" spc="300" dirty="0">
                <a:solidFill>
                  <a:schemeClr val="tx1"/>
                </a:solidFill>
                <a:latin typeface="Arial" panose="020B0604020202020204" pitchFamily="34" charset="0"/>
                <a:ea typeface="+mn-ea"/>
                <a:cs typeface="Arial" panose="020B0604020202020204" pitchFamily="34" charset="0"/>
              </a:rPr>
              <a:t>Forge in SA5</a:t>
            </a:r>
            <a:endParaRPr lang="en-GB" sz="1100" b="1" kern="1200" spc="300" dirty="0">
              <a:solidFill>
                <a:schemeClr val="tx1"/>
              </a:solidFill>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40"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microsoft.com/office/2018/10/relationships/comments" Target="../comments/modernComment_7F3E8B6D_A3F5577.xml"/><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image" Target="../media/image23.tmp"/></Relationships>
</file>

<file path=ppt/slides/_rels/slide11.xml.rels><?xml version="1.0" encoding="UTF-8" standalone="yes"?>
<Relationships xmlns="http://schemas.openxmlformats.org/package/2006/relationships"><Relationship Id="rId3" Type="http://schemas.microsoft.com/office/2018/10/relationships/comments" Target="../comments/modernComment_7F3E8B7B_8E868458.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tmp"/></Relationships>
</file>

<file path=ppt/slides/_rels/slide12.xml.rels><?xml version="1.0" encoding="UTF-8" standalone="yes"?>
<Relationships xmlns="http://schemas.openxmlformats.org/package/2006/relationships"><Relationship Id="rId3" Type="http://schemas.openxmlformats.org/officeDocument/2006/relationships/hyperlink" Target="https://forge.3gpp.org/rep/sa5/MnS/tree/Rel-18" TargetMode="External"/><Relationship Id="rId2" Type="http://schemas.microsoft.com/office/2018/10/relationships/comments" Target="../comments/modernComment_7F3E8B51_22A0AE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itlab.com/ee/user/project/repository/web_editor.html#create-a-branch" TargetMode="External"/><Relationship Id="rId3" Type="http://schemas.openxmlformats.org/officeDocument/2006/relationships/hyperlink" Target="https://docs.gitlab.com/ee/user/project/web_ide/index.html" TargetMode="External"/><Relationship Id="rId7" Type="http://schemas.openxmlformats.org/officeDocument/2006/relationships/hyperlink" Target="https://docs.gitlab.com/ee/user/project/repository/web_editor.html#create-a-directory" TargetMode="External"/><Relationship Id="rId12" Type="http://schemas.openxmlformats.org/officeDocument/2006/relationships/hyperlink" Target="https://docs.gitlab.com/ee/user/project/web_ide/index.html#create-a-merge-request" TargetMode="External"/><Relationship Id="rId2" Type="http://schemas.openxmlformats.org/officeDocument/2006/relationships/image" Target="../media/image27.tmp"/><Relationship Id="rId1" Type="http://schemas.openxmlformats.org/officeDocument/2006/relationships/slideLayout" Target="../slideLayouts/slideLayout2.xml"/><Relationship Id="rId6" Type="http://schemas.openxmlformats.org/officeDocument/2006/relationships/hyperlink" Target="https://docs.gitlab.com/ee/user/project/repository/web_editor.html#upload-a-file" TargetMode="External"/><Relationship Id="rId11" Type="http://schemas.openxmlformats.org/officeDocument/2006/relationships/hyperlink" Target="https://docs.gitlab.com/ee/user/project/web_ide/index.html#commit-changes" TargetMode="External"/><Relationship Id="rId5" Type="http://schemas.openxmlformats.org/officeDocument/2006/relationships/hyperlink" Target="https://docs.gitlab.com/ee/user/project/repository/web_editor.html#edit-a-file" TargetMode="External"/><Relationship Id="rId10" Type="http://schemas.openxmlformats.org/officeDocument/2006/relationships/hyperlink" Target="https://docs.gitlab.com/ee/user/project/web_ide/index.html#switch-branches" TargetMode="External"/><Relationship Id="rId4" Type="http://schemas.openxmlformats.org/officeDocument/2006/relationships/hyperlink" Target="https://docs.gitlab.com/ee/user/project/repository/web_editor.html#create-a-file" TargetMode="External"/><Relationship Id="rId9" Type="http://schemas.openxmlformats.org/officeDocument/2006/relationships/hyperlink" Target="https://docs.gitlab.com/ee/user/project/repository/web_editor.html#create-a-ta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microsoft.com/office/2018/10/relationships/comments" Target="../comments/modernComment_7F3E8B71_35D83B90.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tmp"/><Relationship Id="rId2" Type="http://schemas.microsoft.com/office/2018/10/relationships/comments" Target="../comments/modernComment_7F3E8B6B_A8AA7127.xm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tmp"/><Relationship Id="rId2" Type="http://schemas.microsoft.com/office/2018/10/relationships/comments" Target="../comments/modernComment_7F3E8B7C_2B94550.xml"/><Relationship Id="rId1" Type="http://schemas.openxmlformats.org/officeDocument/2006/relationships/slideLayout" Target="../slideLayouts/slideLayout3.xml"/><Relationship Id="rId5" Type="http://schemas.openxmlformats.org/officeDocument/2006/relationships/image" Target="../media/image41.tmp"/><Relationship Id="rId4" Type="http://schemas.openxmlformats.org/officeDocument/2006/relationships/image" Target="../media/image40.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ocs.gitlab.com/ee/topics/git/git_rebase.html#regular-reba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microsoft.com/office/2018/10/relationships/comments" Target="../comments/modernComment_7F3E8B6F_BC4F3262.xml"/><Relationship Id="rId1" Type="http://schemas.openxmlformats.org/officeDocument/2006/relationships/slideLayout" Target="../slideLayouts/slideLayout3.xml"/><Relationship Id="rId5" Type="http://schemas.openxmlformats.org/officeDocument/2006/relationships/image" Target="../media/image47.tmp"/><Relationship Id="rId4" Type="http://schemas.openxmlformats.org/officeDocument/2006/relationships/image" Target="../media/image46.tmp"/></Relationships>
</file>

<file path=ppt/slides/_rels/slide27.xml.rels><?xml version="1.0" encoding="UTF-8" standalone="yes"?>
<Relationships xmlns="http://schemas.openxmlformats.org/package/2006/relationships"><Relationship Id="rId3" Type="http://schemas.openxmlformats.org/officeDocument/2006/relationships/hyperlink" Target="https://git-scm.com/" TargetMode="External"/><Relationship Id="rId7" Type="http://schemas.openxmlformats.org/officeDocument/2006/relationships/hyperlink" Target="https://forge.3gpp.org/rep/all/5G_APIs" TargetMode="External"/><Relationship Id="rId2" Type="http://schemas.openxmlformats.org/officeDocument/2006/relationships/hyperlink" Target="https://forge.3gpp.org/rep/sa5/MnS/-/wikis/home" TargetMode="External"/><Relationship Id="rId1" Type="http://schemas.openxmlformats.org/officeDocument/2006/relationships/slideLayout" Target="../slideLayouts/slideLayout3.xml"/><Relationship Id="rId6" Type="http://schemas.openxmlformats.org/officeDocument/2006/relationships/hyperlink" Target="https://forge.3gpp.org/rep/sa5/MnS" TargetMode="External"/><Relationship Id="rId5" Type="http://schemas.openxmlformats.org/officeDocument/2006/relationships/hyperlink" Target="https://forge.3gpp.org/rep/explore" TargetMode="External"/><Relationship Id="rId4" Type="http://schemas.openxmlformats.org/officeDocument/2006/relationships/hyperlink" Target="https://forge.3gpp.org/rep/help/user/index.m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0.xml"/><Relationship Id="rId2" Type="http://schemas.microsoft.com/office/2018/10/relationships/comments" Target="../comments/modernComment_7F3E8B6C_496A746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3.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 Id="rId6" Type="http://schemas.openxmlformats.org/officeDocument/2006/relationships/image" Target="../media/image9.tmp"/><Relationship Id="rId5" Type="http://schemas.openxmlformats.org/officeDocument/2006/relationships/hyperlink" Target="https://forge.3gpp.org/rep/help/user/index.md" TargetMode="External"/><Relationship Id="rId4" Type="http://schemas.openxmlformats.org/officeDocument/2006/relationships/hyperlink" Target="https://git-scm.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ge.3gpp.org/rep/sa5/MnS" TargetMode="External"/><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 Id="rId5" Type="http://schemas.openxmlformats.org/officeDocument/2006/relationships/image" Target="../media/image16.tmp"/><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microsoft.com/office/2018/10/relationships/comments" Target="../comments/modernComment_7F3E8B78_DFF10673.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52964" y="3104196"/>
            <a:ext cx="9502512" cy="1799940"/>
          </a:xfrm>
        </p:spPr>
        <p:txBody>
          <a:bodyPr>
            <a:noAutofit/>
          </a:bodyPr>
          <a:lstStyle/>
          <a:p>
            <a:pPr>
              <a:defRPr/>
            </a:pPr>
            <a:r>
              <a:rPr lang="en-GB" sz="4800" b="1" i="1" dirty="0">
                <a:effectLst>
                  <a:outerShdw blurRad="38100" dist="38100" dir="2700000" algn="tl">
                    <a:srgbClr val="C0C0C0"/>
                  </a:outerShdw>
                </a:effectLst>
              </a:rPr>
              <a:t>  User Guide - </a:t>
            </a:r>
            <a:r>
              <a:rPr lang="en-GB" sz="4400" b="1" dirty="0"/>
              <a:t>Using </a:t>
            </a:r>
            <a:r>
              <a:rPr lang="en-US" altLang="zh-CN" sz="4400" b="1" dirty="0"/>
              <a:t>Forge in SA5</a:t>
            </a:r>
            <a:br>
              <a:rPr lang="en-US" altLang="zh-CN" sz="4400" b="1" dirty="0"/>
            </a:br>
            <a:r>
              <a:rPr lang="en-GB" altLang="zh-CN" sz="2800" b="1" dirty="0"/>
              <a:t> (updated for SA5 #158 due to Forge/Gitlab upgrade)</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75453"/>
            <a:ext cx="8534400" cy="1035153"/>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Nokia, Nokia Shanghai Bell, Ericsson</a:t>
            </a:r>
          </a:p>
          <a:p>
            <a:pPr>
              <a:lnSpc>
                <a:spcPct val="80000"/>
              </a:lnSpc>
            </a:pPr>
            <a:r>
              <a:rPr lang="en-US" sz="1400" dirty="0">
                <a:latin typeface="Arial" charset="0"/>
              </a:rPr>
              <a:t>(Revision of S5-24</a:t>
            </a:r>
            <a:r>
              <a:rPr lang="en-US" altLang="zh-CN" sz="1400" dirty="0">
                <a:latin typeface="Arial" charset="0"/>
              </a:rPr>
              <a:t>6381</a:t>
            </a:r>
            <a:r>
              <a:rPr lang="en-US" sz="1400" dirty="0">
                <a:latin typeface="Arial" charset="0"/>
              </a:rPr>
              <a:t>)</a:t>
            </a:r>
            <a:endParaRPr lang="en-GB" sz="1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omputer&#10;&#10;Description automatically generated">
            <a:extLst>
              <a:ext uri="{FF2B5EF4-FFF2-40B4-BE49-F238E27FC236}">
                <a16:creationId xmlns:a16="http://schemas.microsoft.com/office/drawing/2014/main" id="{CCCD9275-5FE5-ADE6-1EEE-693DBD12F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02" y="1951828"/>
            <a:ext cx="3049137" cy="4852518"/>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8952A810-955F-B593-CC3C-1D93F8960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60" y="537487"/>
            <a:ext cx="6542861" cy="1358144"/>
          </a:xfrm>
          <a:prstGeom prst="rect">
            <a:avLst/>
          </a:prstGeom>
        </p:spPr>
      </p:pic>
      <p:sp>
        <p:nvSpPr>
          <p:cNvPr id="3" name="Text Placeholder 2">
            <a:extLst>
              <a:ext uri="{FF2B5EF4-FFF2-40B4-BE49-F238E27FC236}">
                <a16:creationId xmlns:a16="http://schemas.microsoft.com/office/drawing/2014/main" id="{386E7346-F5C1-4FFD-9BD8-06F5A1C3B4F4}"/>
              </a:ext>
            </a:extLst>
          </p:cNvPr>
          <p:cNvSpPr>
            <a:spLocks noGrp="1"/>
          </p:cNvSpPr>
          <p:nvPr>
            <p:ph type="title" idx="4294967295"/>
          </p:nvPr>
        </p:nvSpPr>
        <p:spPr bwMode="auto">
          <a:xfrm>
            <a:off x="537111" y="105263"/>
            <a:ext cx="11077575" cy="5365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creating a Merge request</a:t>
            </a:r>
          </a:p>
        </p:txBody>
      </p:sp>
      <p:sp>
        <p:nvSpPr>
          <p:cNvPr id="6" name="Rectangle 5">
            <a:extLst>
              <a:ext uri="{FF2B5EF4-FFF2-40B4-BE49-F238E27FC236}">
                <a16:creationId xmlns:a16="http://schemas.microsoft.com/office/drawing/2014/main" id="{CBAF5DEE-D638-44DA-9944-30D37030A29F}"/>
              </a:ext>
            </a:extLst>
          </p:cNvPr>
          <p:cNvSpPr/>
          <p:nvPr/>
        </p:nvSpPr>
        <p:spPr>
          <a:xfrm>
            <a:off x="6075899" y="1951828"/>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Find your Branch and </a:t>
            </a: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Click Merge Request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8" name="Rectangle 7">
            <a:extLst>
              <a:ext uri="{FF2B5EF4-FFF2-40B4-BE49-F238E27FC236}">
                <a16:creationId xmlns:a16="http://schemas.microsoft.com/office/drawing/2014/main" id="{EA9B26C2-030C-4A6A-A45F-A44A9524621D}"/>
              </a:ext>
            </a:extLst>
          </p:cNvPr>
          <p:cNvSpPr/>
          <p:nvPr/>
        </p:nvSpPr>
        <p:spPr>
          <a:xfrm>
            <a:off x="6075899" y="2287971"/>
            <a:ext cx="4065181" cy="646331"/>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Update the target Branch when needed: normally target branch should be an integration branch: e.g.  Integration_Rel19_SA5_157_YAML</a:t>
            </a:r>
          </a:p>
        </p:txBody>
      </p:sp>
      <p:cxnSp>
        <p:nvCxnSpPr>
          <p:cNvPr id="10" name="Straight Arrow Connector 9">
            <a:extLst>
              <a:ext uri="{FF2B5EF4-FFF2-40B4-BE49-F238E27FC236}">
                <a16:creationId xmlns:a16="http://schemas.microsoft.com/office/drawing/2014/main" id="{70860796-9587-4A87-B684-AE971BB2B3AE}"/>
              </a:ext>
            </a:extLst>
          </p:cNvPr>
          <p:cNvCxnSpPr>
            <a:cxnSpLocks/>
            <a:stCxn id="6" idx="0"/>
          </p:cNvCxnSpPr>
          <p:nvPr/>
        </p:nvCxnSpPr>
        <p:spPr bwMode="auto">
          <a:xfrm flipH="1" flipV="1">
            <a:off x="6316579" y="1823791"/>
            <a:ext cx="1791911" cy="12803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42720B-B0FC-4C2C-9272-7D3E7621BE7B}"/>
              </a:ext>
            </a:extLst>
          </p:cNvPr>
          <p:cNvCxnSpPr>
            <a:cxnSpLocks/>
            <a:stCxn id="8" idx="1"/>
          </p:cNvCxnSpPr>
          <p:nvPr/>
        </p:nvCxnSpPr>
        <p:spPr bwMode="auto">
          <a:xfrm flipH="1" flipV="1">
            <a:off x="3376863" y="2220041"/>
            <a:ext cx="2699036" cy="39109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FE864E19-E124-FA6E-30EE-015146EB8E09}"/>
              </a:ext>
            </a:extLst>
          </p:cNvPr>
          <p:cNvCxnSpPr>
            <a:cxnSpLocks/>
            <a:stCxn id="36" idx="1"/>
          </p:cNvCxnSpPr>
          <p:nvPr/>
        </p:nvCxnSpPr>
        <p:spPr bwMode="auto">
          <a:xfrm flipH="1" flipV="1">
            <a:off x="2050920" y="2564090"/>
            <a:ext cx="4024979" cy="127939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6" name="Rectangle 35">
            <a:extLst>
              <a:ext uri="{FF2B5EF4-FFF2-40B4-BE49-F238E27FC236}">
                <a16:creationId xmlns:a16="http://schemas.microsoft.com/office/drawing/2014/main" id="{C07A7EF7-9411-3D9B-044E-2C18C26BE595}"/>
              </a:ext>
            </a:extLst>
          </p:cNvPr>
          <p:cNvSpPr/>
          <p:nvPr/>
        </p:nvSpPr>
        <p:spPr>
          <a:xfrm>
            <a:off x="6075899" y="3002232"/>
            <a:ext cx="4065181" cy="1682512"/>
          </a:xfrm>
          <a:prstGeom prst="rect">
            <a:avLst/>
          </a:prstGeom>
          <a:ln>
            <a:solidFill>
              <a:srgbClr val="3333FF"/>
            </a:solidFill>
          </a:ln>
        </p:spPr>
        <p:txBody>
          <a:bodyPr wrap="square">
            <a:spAutoFit/>
          </a:bodyPr>
          <a:lstStyle/>
          <a:p>
            <a:pPr marL="171450" indent="-171450">
              <a:lnSpc>
                <a:spcPts val="1200"/>
              </a:lnSpc>
              <a:spcAft>
                <a:spcPts val="0"/>
              </a:spcAft>
              <a:buFont typeface="Arial" panose="020B0604020202020204" pitchFamily="34" charset="0"/>
              <a:buChar char="•"/>
            </a:pPr>
            <a:r>
              <a:rPr lang="en-GB" altLang="zh-CN"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3: </a:t>
            </a: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MR title shall include: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TS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Release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summary (CR key words, CR title, etc.)</a:t>
            </a:r>
            <a:endParaRPr lang="en-US" altLang="zh-CN" sz="44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1" indent="-252412">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By default, it will use the last commit comments</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p>
          <a:p>
            <a:pPr marL="0" lvl="1" indent="0">
              <a:lnSpc>
                <a:spcPts val="1400"/>
              </a:lnSpc>
              <a:spcAft>
                <a:spcPts val="0"/>
              </a:spcAft>
            </a:pP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(Note: when MR is created before CR reservation, the CR number shall be added to MR title at least before marking it as “Ready”. MR title can be updated anytime (refer to </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hlinkClick r:id="rId5" action="ppaction://hlinksldjump"/>
              </a:rPr>
              <a:t>Edit MR</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id="{18F4BA65-1512-389F-7535-D1040D083BD6}"/>
              </a:ext>
            </a:extLst>
          </p:cNvPr>
          <p:cNvSpPr/>
          <p:nvPr/>
        </p:nvSpPr>
        <p:spPr>
          <a:xfrm>
            <a:off x="6075899" y="4742335"/>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should mark the MR as “Draft”</a:t>
            </a:r>
          </a:p>
        </p:txBody>
      </p:sp>
      <p:sp>
        <p:nvSpPr>
          <p:cNvPr id="42" name="Rectangle 41">
            <a:extLst>
              <a:ext uri="{FF2B5EF4-FFF2-40B4-BE49-F238E27FC236}">
                <a16:creationId xmlns:a16="http://schemas.microsoft.com/office/drawing/2014/main" id="{ED19D3C6-C45A-02E8-855B-54897B1B96FD}"/>
              </a:ext>
            </a:extLst>
          </p:cNvPr>
          <p:cNvSpPr/>
          <p:nvPr/>
        </p:nvSpPr>
        <p:spPr>
          <a:xfrm>
            <a:off x="6053452" y="5421047"/>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5: Mark both Merge options.</a:t>
            </a:r>
          </a:p>
        </p:txBody>
      </p:sp>
      <p:cxnSp>
        <p:nvCxnSpPr>
          <p:cNvPr id="44" name="Straight Arrow Connector 43">
            <a:extLst>
              <a:ext uri="{FF2B5EF4-FFF2-40B4-BE49-F238E27FC236}">
                <a16:creationId xmlns:a16="http://schemas.microsoft.com/office/drawing/2014/main" id="{41509AE3-DACC-B718-1ACA-77FED1B669B5}"/>
              </a:ext>
            </a:extLst>
          </p:cNvPr>
          <p:cNvCxnSpPr>
            <a:cxnSpLocks/>
            <a:stCxn id="42" idx="1"/>
          </p:cNvCxnSpPr>
          <p:nvPr/>
        </p:nvCxnSpPr>
        <p:spPr bwMode="auto">
          <a:xfrm flipH="1">
            <a:off x="2422358" y="5559547"/>
            <a:ext cx="3631094" cy="7045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 name="TextBox 1">
            <a:extLst>
              <a:ext uri="{FF2B5EF4-FFF2-40B4-BE49-F238E27FC236}">
                <a16:creationId xmlns:a16="http://schemas.microsoft.com/office/drawing/2014/main" id="{C82C331B-854D-D734-9CA3-F47D1B475C67}"/>
              </a:ext>
            </a:extLst>
          </p:cNvPr>
          <p:cNvSpPr txBox="1"/>
          <p:nvPr/>
        </p:nvSpPr>
        <p:spPr>
          <a:xfrm rot="19421671">
            <a:off x="-160782" y="217064"/>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cxnSp>
        <p:nvCxnSpPr>
          <p:cNvPr id="23" name="Straight Arrow Connector 22">
            <a:extLst>
              <a:ext uri="{FF2B5EF4-FFF2-40B4-BE49-F238E27FC236}">
                <a16:creationId xmlns:a16="http://schemas.microsoft.com/office/drawing/2014/main" id="{B8401850-DE34-40FF-AB98-B2F364CD3799}"/>
              </a:ext>
            </a:extLst>
          </p:cNvPr>
          <p:cNvCxnSpPr>
            <a:cxnSpLocks/>
            <a:stCxn id="39" idx="1"/>
          </p:cNvCxnSpPr>
          <p:nvPr/>
        </p:nvCxnSpPr>
        <p:spPr bwMode="auto">
          <a:xfrm flipH="1" flipV="1">
            <a:off x="1094874" y="2789424"/>
            <a:ext cx="4981025" cy="209141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Rectangle 17">
            <a:extLst>
              <a:ext uri="{FF2B5EF4-FFF2-40B4-BE49-F238E27FC236}">
                <a16:creationId xmlns:a16="http://schemas.microsoft.com/office/drawing/2014/main" id="{F81A2E1E-8918-1C9E-7758-B81C9A854C34}"/>
              </a:ext>
            </a:extLst>
          </p:cNvPr>
          <p:cNvSpPr/>
          <p:nvPr/>
        </p:nvSpPr>
        <p:spPr>
          <a:xfrm>
            <a:off x="6053452" y="5852574"/>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6: click "create merge request", then you are done</a:t>
            </a:r>
          </a:p>
        </p:txBody>
      </p:sp>
      <p:cxnSp>
        <p:nvCxnSpPr>
          <p:cNvPr id="20" name="Straight Arrow Connector 19">
            <a:extLst>
              <a:ext uri="{FF2B5EF4-FFF2-40B4-BE49-F238E27FC236}">
                <a16:creationId xmlns:a16="http://schemas.microsoft.com/office/drawing/2014/main" id="{EC8DDB2B-931C-9CCE-5011-A08E6E01B2CC}"/>
              </a:ext>
            </a:extLst>
          </p:cNvPr>
          <p:cNvCxnSpPr>
            <a:cxnSpLocks/>
            <a:stCxn id="18" idx="1"/>
          </p:cNvCxnSpPr>
          <p:nvPr/>
        </p:nvCxnSpPr>
        <p:spPr bwMode="auto">
          <a:xfrm flipH="1">
            <a:off x="1327484" y="5991074"/>
            <a:ext cx="4725968" cy="61025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7192280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3D85857B-7BE8-EB35-B770-9337126DA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839" y="1538447"/>
            <a:ext cx="5182012" cy="4854331"/>
          </a:xfrm>
          <a:prstGeom prst="rect">
            <a:avLst/>
          </a:prstGeom>
        </p:spPr>
      </p:pic>
      <p:pic>
        <p:nvPicPr>
          <p:cNvPr id="7" name="Picture 6" descr="A screenshot of a phone&#10;&#10;Description automatically generated">
            <a:extLst>
              <a:ext uri="{FF2B5EF4-FFF2-40B4-BE49-F238E27FC236}">
                <a16:creationId xmlns:a16="http://schemas.microsoft.com/office/drawing/2014/main" id="{AE88DD13-C809-7A84-3B07-6AE8D9576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2" y="1758452"/>
            <a:ext cx="1255522" cy="2990012"/>
          </a:xfrm>
          <a:prstGeom prst="rect">
            <a:avLst/>
          </a:prstGeom>
        </p:spPr>
      </p:pic>
      <p:pic>
        <p:nvPicPr>
          <p:cNvPr id="3" name="Picture 2" descr="A close-up of a screen&#10;&#10;Description automatically generated">
            <a:extLst>
              <a:ext uri="{FF2B5EF4-FFF2-40B4-BE49-F238E27FC236}">
                <a16:creationId xmlns:a16="http://schemas.microsoft.com/office/drawing/2014/main" id="{7AAB391D-7FFF-B63E-01D8-7BC763E6E7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79" y="569898"/>
            <a:ext cx="5773267" cy="913267"/>
          </a:xfrm>
          <a:prstGeom prst="rect">
            <a:avLst/>
          </a:prstGeom>
        </p:spPr>
      </p:pic>
      <p:sp>
        <p:nvSpPr>
          <p:cNvPr id="13" name="Rectangle 12">
            <a:extLst>
              <a:ext uri="{FF2B5EF4-FFF2-40B4-BE49-F238E27FC236}">
                <a16:creationId xmlns:a16="http://schemas.microsoft.com/office/drawing/2014/main" id="{99D52CC1-0AE8-BFEB-88ED-0BDB72E73F70}"/>
              </a:ext>
            </a:extLst>
          </p:cNvPr>
          <p:cNvSpPr/>
          <p:nvPr/>
        </p:nvSpPr>
        <p:spPr>
          <a:xfrm>
            <a:off x="7066504" y="1571313"/>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a:t>
            </a: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Click “Edit”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14" name="Rectangle 13">
            <a:extLst>
              <a:ext uri="{FF2B5EF4-FFF2-40B4-BE49-F238E27FC236}">
                <a16:creationId xmlns:a16="http://schemas.microsoft.com/office/drawing/2014/main" id="{DA70D0BC-63CE-C786-C5E2-25A71291F1D3}"/>
              </a:ext>
            </a:extLst>
          </p:cNvPr>
          <p:cNvSpPr/>
          <p:nvPr/>
        </p:nvSpPr>
        <p:spPr>
          <a:xfrm>
            <a:off x="7066504" y="1908783"/>
            <a:ext cx="4065181" cy="1315745"/>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Update the MR title if the mandatory information entries are missing.  (Note: Spec Number, Release number, CR Number, CR summary are mandatory information entries in the title)</a:t>
            </a:r>
          </a:p>
          <a:p>
            <a:pPr marL="779463" lvl="1"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tDoc may also be helpful to be added to Description Section.</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A26DDE2E-B0F2-629B-ECFD-89D205A5D3BE}"/>
              </a:ext>
            </a:extLst>
          </p:cNvPr>
          <p:cNvCxnSpPr>
            <a:cxnSpLocks/>
            <a:stCxn id="13" idx="1"/>
          </p:cNvCxnSpPr>
          <p:nvPr/>
        </p:nvCxnSpPr>
        <p:spPr bwMode="auto">
          <a:xfrm flipH="1" flipV="1">
            <a:off x="5970929" y="800492"/>
            <a:ext cx="1095575" cy="90932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66D0170-F8A8-511C-2FE6-5DBE92534EB7}"/>
              </a:ext>
            </a:extLst>
          </p:cNvPr>
          <p:cNvCxnSpPr>
            <a:cxnSpLocks/>
            <a:stCxn id="14" idx="1"/>
          </p:cNvCxnSpPr>
          <p:nvPr/>
        </p:nvCxnSpPr>
        <p:spPr bwMode="auto">
          <a:xfrm flipH="1" flipV="1">
            <a:off x="5803232" y="2235497"/>
            <a:ext cx="1263272" cy="33115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0" name="Rectangle 19">
            <a:extLst>
              <a:ext uri="{FF2B5EF4-FFF2-40B4-BE49-F238E27FC236}">
                <a16:creationId xmlns:a16="http://schemas.microsoft.com/office/drawing/2014/main" id="{E3414B8C-F246-4401-0A37-02890708CAD6}"/>
              </a:ext>
            </a:extLst>
          </p:cNvPr>
          <p:cNvSpPr/>
          <p:nvPr/>
        </p:nvSpPr>
        <p:spPr>
          <a:xfrm>
            <a:off x="128338" y="4820803"/>
            <a:ext cx="1683501" cy="738664"/>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Open Merge request and find your MR</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(or use the MR Link directly)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4FB9264A-B352-7C54-F992-221AB8CE57C5}"/>
              </a:ext>
            </a:extLst>
          </p:cNvPr>
          <p:cNvCxnSpPr>
            <a:cxnSpLocks/>
            <a:stCxn id="20" idx="0"/>
          </p:cNvCxnSpPr>
          <p:nvPr/>
        </p:nvCxnSpPr>
        <p:spPr bwMode="auto">
          <a:xfrm flipH="1" flipV="1">
            <a:off x="728835" y="3633537"/>
            <a:ext cx="241254" cy="11872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2" name="Rectangle 31">
            <a:extLst>
              <a:ext uri="{FF2B5EF4-FFF2-40B4-BE49-F238E27FC236}">
                <a16:creationId xmlns:a16="http://schemas.microsoft.com/office/drawing/2014/main" id="{D0F9728E-496C-E0A2-1220-13DF905981C2}"/>
              </a:ext>
            </a:extLst>
          </p:cNvPr>
          <p:cNvSpPr/>
          <p:nvPr/>
        </p:nvSpPr>
        <p:spPr>
          <a:xfrm>
            <a:off x="7066504" y="4511647"/>
            <a:ext cx="4065181" cy="276999"/>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(optional) Update other entries when needed.</a:t>
            </a:r>
          </a:p>
        </p:txBody>
      </p:sp>
      <p:cxnSp>
        <p:nvCxnSpPr>
          <p:cNvPr id="33" name="Straight Arrow Connector 32">
            <a:extLst>
              <a:ext uri="{FF2B5EF4-FFF2-40B4-BE49-F238E27FC236}">
                <a16:creationId xmlns:a16="http://schemas.microsoft.com/office/drawing/2014/main" id="{A576B1DA-C4F0-74CB-6F62-A1309283FCDB}"/>
              </a:ext>
            </a:extLst>
          </p:cNvPr>
          <p:cNvCxnSpPr>
            <a:cxnSpLocks/>
            <a:stCxn id="32" idx="1"/>
          </p:cNvCxnSpPr>
          <p:nvPr/>
        </p:nvCxnSpPr>
        <p:spPr bwMode="auto">
          <a:xfrm flipH="1">
            <a:off x="6063916" y="4650147"/>
            <a:ext cx="100258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5" name="Rectangle 34">
            <a:extLst>
              <a:ext uri="{FF2B5EF4-FFF2-40B4-BE49-F238E27FC236}">
                <a16:creationId xmlns:a16="http://schemas.microsoft.com/office/drawing/2014/main" id="{B31BA107-9DE4-85CD-1F63-4584F105B81E}"/>
              </a:ext>
            </a:extLst>
          </p:cNvPr>
          <p:cNvSpPr/>
          <p:nvPr/>
        </p:nvSpPr>
        <p:spPr>
          <a:xfrm>
            <a:off x="7066504" y="5559467"/>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5: Click “Save changes", then you are done.</a:t>
            </a:r>
          </a:p>
        </p:txBody>
      </p:sp>
      <p:cxnSp>
        <p:nvCxnSpPr>
          <p:cNvPr id="36" name="Straight Arrow Connector 35">
            <a:extLst>
              <a:ext uri="{FF2B5EF4-FFF2-40B4-BE49-F238E27FC236}">
                <a16:creationId xmlns:a16="http://schemas.microsoft.com/office/drawing/2014/main" id="{85672F37-AE57-8A69-DEEE-B8EDEF1D6892}"/>
              </a:ext>
            </a:extLst>
          </p:cNvPr>
          <p:cNvCxnSpPr>
            <a:cxnSpLocks/>
            <a:stCxn id="35" idx="1"/>
          </p:cNvCxnSpPr>
          <p:nvPr/>
        </p:nvCxnSpPr>
        <p:spPr bwMode="auto">
          <a:xfrm flipH="1">
            <a:off x="2478505" y="5697967"/>
            <a:ext cx="4587999" cy="43011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0" name="Title 39">
            <a:extLst>
              <a:ext uri="{FF2B5EF4-FFF2-40B4-BE49-F238E27FC236}">
                <a16:creationId xmlns:a16="http://schemas.microsoft.com/office/drawing/2014/main" id="{39928CD2-D160-EE8F-127F-F29FA79BD9DC}"/>
              </a:ext>
            </a:extLst>
          </p:cNvPr>
          <p:cNvSpPr>
            <a:spLocks noGrp="1"/>
          </p:cNvSpPr>
          <p:nvPr>
            <p:ph type="title" idx="4294967295"/>
          </p:nvPr>
        </p:nvSpPr>
        <p:spPr>
          <a:xfrm>
            <a:off x="670881" y="-49824"/>
            <a:ext cx="9102725" cy="677292"/>
          </a:xfrm>
        </p:spPr>
        <p:txBody>
          <a:bodyPr/>
          <a:lstStyle/>
          <a:p>
            <a:r>
              <a:rPr lang="en-US" altLang="zh-CN" sz="4000" dirty="0"/>
              <a:t>Editing The MR </a:t>
            </a:r>
            <a:r>
              <a:rPr lang="en-US" altLang="zh-CN" sz="2400" dirty="0"/>
              <a:t>(especially MR Title)</a:t>
            </a:r>
            <a:endParaRPr lang="zh-CN" altLang="en-US" dirty="0"/>
          </a:p>
        </p:txBody>
      </p:sp>
      <p:sp>
        <p:nvSpPr>
          <p:cNvPr id="26" name="TextBox 25">
            <a:extLst>
              <a:ext uri="{FF2B5EF4-FFF2-40B4-BE49-F238E27FC236}">
                <a16:creationId xmlns:a16="http://schemas.microsoft.com/office/drawing/2014/main" id="{5B2364FF-0099-2D4E-9580-B75821995BF8}"/>
              </a:ext>
            </a:extLst>
          </p:cNvPr>
          <p:cNvSpPr txBox="1"/>
          <p:nvPr/>
        </p:nvSpPr>
        <p:spPr>
          <a:xfrm rot="19421671">
            <a:off x="-137337" y="284855"/>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239118037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A2C9D-C3E2-46C5-AE98-1DF678E6B0EC}"/>
              </a:ext>
            </a:extLst>
          </p:cNvPr>
          <p:cNvSpPr>
            <a:spLocks noGrp="1"/>
          </p:cNvSpPr>
          <p:nvPr>
            <p:ph type="body" sz="quarter" idx="10"/>
          </p:nvPr>
        </p:nvSpPr>
        <p:spPr>
          <a:xfrm>
            <a:off x="522456" y="934255"/>
            <a:ext cx="11078400" cy="412800"/>
          </a:xfrm>
        </p:spPr>
        <p:txBody>
          <a:bodyPr>
            <a:normAutofit/>
          </a:bodyPr>
          <a:lstStyle/>
          <a:p>
            <a:r>
              <a:rPr lang="en-US" sz="1800" dirty="0">
                <a:solidFill>
                  <a:schemeClr val="tx1"/>
                </a:solidFill>
              </a:rPr>
              <a:t>Branch handling: what action needed and at when (for details to check working procedure)</a:t>
            </a:r>
          </a:p>
        </p:txBody>
      </p:sp>
      <p:sp>
        <p:nvSpPr>
          <p:cNvPr id="3" name="Text Placeholder 2">
            <a:extLst>
              <a:ext uri="{FF2B5EF4-FFF2-40B4-BE49-F238E27FC236}">
                <a16:creationId xmlns:a16="http://schemas.microsoft.com/office/drawing/2014/main" id="{6F0CF38D-5BD6-453C-ADC0-D6A01DA93A71}"/>
              </a:ext>
            </a:extLst>
          </p:cNvPr>
          <p:cNvSpPr>
            <a:spLocks noGrp="1"/>
          </p:cNvSpPr>
          <p:nvPr>
            <p:ph type="title" idx="4294967295"/>
          </p:nvPr>
        </p:nvSpPr>
        <p:spPr bwMode="auto">
          <a:xfrm>
            <a:off x="522288" y="188913"/>
            <a:ext cx="11079162" cy="4143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workflow with meeting timeline</a:t>
            </a:r>
          </a:p>
        </p:txBody>
      </p:sp>
      <p:grpSp>
        <p:nvGrpSpPr>
          <p:cNvPr id="36" name="Group 35">
            <a:extLst>
              <a:ext uri="{FF2B5EF4-FFF2-40B4-BE49-F238E27FC236}">
                <a16:creationId xmlns:a16="http://schemas.microsoft.com/office/drawing/2014/main" id="{C095EB2B-00A3-4CAD-BB5B-4A390D6D75CE}"/>
              </a:ext>
            </a:extLst>
          </p:cNvPr>
          <p:cNvGrpSpPr/>
          <p:nvPr/>
        </p:nvGrpSpPr>
        <p:grpSpPr>
          <a:xfrm>
            <a:off x="522288" y="1755871"/>
            <a:ext cx="9452403" cy="3322382"/>
            <a:chOff x="802428" y="1333574"/>
            <a:chExt cx="10945902" cy="4006555"/>
          </a:xfrm>
        </p:grpSpPr>
        <p:sp>
          <p:nvSpPr>
            <p:cNvPr id="6" name="Rectangle 5">
              <a:extLst>
                <a:ext uri="{FF2B5EF4-FFF2-40B4-BE49-F238E27FC236}">
                  <a16:creationId xmlns:a16="http://schemas.microsoft.com/office/drawing/2014/main" id="{17317489-E48E-4A85-8FEA-3F6144E2FBA8}"/>
                </a:ext>
              </a:extLst>
            </p:cNvPr>
            <p:cNvSpPr/>
            <p:nvPr/>
          </p:nvSpPr>
          <p:spPr>
            <a:xfrm>
              <a:off x="802428" y="2453797"/>
              <a:ext cx="1525862"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CR1</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1037627-B3D7-4BFA-80F5-51F566048A2C}"/>
                </a:ext>
              </a:extLst>
            </p:cNvPr>
            <p:cNvSpPr/>
            <p:nvPr/>
          </p:nvSpPr>
          <p:spPr>
            <a:xfrm>
              <a:off x="2530970" y="2453797"/>
              <a:ext cx="1731757"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CR2</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A8EFEE-E7C4-4D73-84A5-BF77AC618539}"/>
                </a:ext>
              </a:extLst>
            </p:cNvPr>
            <p:cNvSpPr/>
            <p:nvPr/>
          </p:nvSpPr>
          <p:spPr>
            <a:xfrm>
              <a:off x="4534859" y="2453797"/>
              <a:ext cx="1574823"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CRn</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15337D-92F9-40E9-946B-033E5ECAEA25}"/>
                </a:ext>
              </a:extLst>
            </p:cNvPr>
            <p:cNvSpPr/>
            <p:nvPr/>
          </p:nvSpPr>
          <p:spPr>
            <a:xfrm>
              <a:off x="1928182" y="3587137"/>
              <a:ext cx="3020096" cy="60948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400" dirty="0">
                  <a:solidFill>
                    <a:srgbClr val="0000FF"/>
                  </a:solidFill>
                </a:rPr>
                <a:t>150</a:t>
              </a:r>
              <a:r>
                <a:rPr lang="zh-CN" altLang="en-US" sz="1400" dirty="0">
                  <a:solidFill>
                    <a:srgbClr val="0000FF"/>
                  </a:solidFill>
                </a:rPr>
                <a:t> </a:t>
              </a:r>
              <a:r>
                <a:rPr lang="en-US" altLang="zh-CN" sz="1400" dirty="0">
                  <a:solidFill>
                    <a:srgbClr val="0000FF"/>
                  </a:solidFill>
                </a:rPr>
                <a:t>integration</a:t>
              </a:r>
              <a:r>
                <a:rPr lang="zh-CN" altLang="en-US" sz="1400" dirty="0">
                  <a:solidFill>
                    <a:srgbClr val="0000FF"/>
                  </a:solidFill>
                </a:rPr>
                <a:t> </a:t>
              </a:r>
              <a:r>
                <a:rPr lang="en-US" altLang="zh-CN" sz="1400" dirty="0">
                  <a:solidFill>
                    <a:srgbClr val="0000FF"/>
                  </a:solidFill>
                </a:rPr>
                <a:t>branch</a:t>
              </a:r>
            </a:p>
            <a:p>
              <a:pPr algn="ctr" fontAlgn="auto">
                <a:spcBef>
                  <a:spcPts val="0"/>
                </a:spcBef>
                <a:spcAft>
                  <a:spcPts val="0"/>
                </a:spcAft>
              </a:pPr>
              <a:r>
                <a:rPr lang="en-US" sz="1200" dirty="0">
                  <a:solidFill>
                    <a:srgbClr val="0000FF"/>
                  </a:solidFill>
                </a:rPr>
                <a:t>Integration_Rel18_SA5_150_YAML</a:t>
              </a:r>
            </a:p>
          </p:txBody>
        </p:sp>
        <p:sp>
          <p:nvSpPr>
            <p:cNvPr id="11" name="Rectangle 10">
              <a:extLst>
                <a:ext uri="{FF2B5EF4-FFF2-40B4-BE49-F238E27FC236}">
                  <a16:creationId xmlns:a16="http://schemas.microsoft.com/office/drawing/2014/main" id="{492E984E-580D-45F1-BD7D-27469219CA5F}"/>
                </a:ext>
              </a:extLst>
            </p:cNvPr>
            <p:cNvSpPr/>
            <p:nvPr/>
          </p:nvSpPr>
          <p:spPr>
            <a:xfrm>
              <a:off x="1551849" y="4648683"/>
              <a:ext cx="3785082" cy="391139"/>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altLang="zh-CN" sz="1200" dirty="0">
                  <a:solidFill>
                    <a:schemeClr val="accent4"/>
                  </a:solidFill>
                </a:rPr>
                <a:t>SA5 release</a:t>
              </a:r>
              <a:r>
                <a:rPr lang="zh-CN" altLang="en-US" sz="1200" dirty="0">
                  <a:solidFill>
                    <a:schemeClr val="accent4"/>
                  </a:solidFill>
                </a:rPr>
                <a:t> </a:t>
              </a:r>
              <a:r>
                <a:rPr lang="en-US" altLang="zh-CN" sz="1200" dirty="0">
                  <a:solidFill>
                    <a:schemeClr val="accent4"/>
                  </a:solidFill>
                </a:rPr>
                <a:t>branch (i.e., </a:t>
              </a:r>
              <a:r>
                <a:rPr lang="en-US" sz="1200" b="1" dirty="0">
                  <a:hlinkClick r:id="rId3"/>
                </a:rPr>
                <a:t>Rel-18</a:t>
              </a:r>
              <a:r>
                <a:rPr lang="en-US" sz="1200" dirty="0">
                  <a:solidFill>
                    <a:schemeClr val="accent4"/>
                  </a:solidFill>
                </a:rPr>
                <a:t>)</a:t>
              </a:r>
            </a:p>
          </p:txBody>
        </p:sp>
        <p:cxnSp>
          <p:nvCxnSpPr>
            <p:cNvPr id="13" name="Straight Arrow Connector 12">
              <a:extLst>
                <a:ext uri="{FF2B5EF4-FFF2-40B4-BE49-F238E27FC236}">
                  <a16:creationId xmlns:a16="http://schemas.microsoft.com/office/drawing/2014/main" id="{F24BF164-0CB1-4F34-ACEB-3CA1B0A84A66}"/>
                </a:ext>
              </a:extLst>
            </p:cNvPr>
            <p:cNvCxnSpPr>
              <a:cxnSpLocks/>
              <a:stCxn id="6" idx="2"/>
              <a:endCxn id="10" idx="0"/>
            </p:cNvCxnSpPr>
            <p:nvPr/>
          </p:nvCxnSpPr>
          <p:spPr>
            <a:xfrm>
              <a:off x="1565359" y="2775769"/>
              <a:ext cx="187287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AD3BB78-79AC-458C-85E8-7051604FCDAE}"/>
                </a:ext>
              </a:extLst>
            </p:cNvPr>
            <p:cNvCxnSpPr>
              <a:cxnSpLocks/>
              <a:stCxn id="8" idx="2"/>
              <a:endCxn id="10" idx="0"/>
            </p:cNvCxnSpPr>
            <p:nvPr/>
          </p:nvCxnSpPr>
          <p:spPr>
            <a:xfrm>
              <a:off x="3396848" y="2775769"/>
              <a:ext cx="4138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084332-F61E-4F3E-BF1C-DC7EE8D52E9C}"/>
                </a:ext>
              </a:extLst>
            </p:cNvPr>
            <p:cNvCxnSpPr>
              <a:cxnSpLocks/>
              <a:stCxn id="9" idx="2"/>
              <a:endCxn id="10" idx="0"/>
            </p:cNvCxnSpPr>
            <p:nvPr/>
          </p:nvCxnSpPr>
          <p:spPr>
            <a:xfrm flipH="1">
              <a:off x="3438231" y="2775769"/>
              <a:ext cx="1884039"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18821AE-D734-4D5E-B687-85D78B7F9264}"/>
                </a:ext>
              </a:extLst>
            </p:cNvPr>
            <p:cNvSpPr/>
            <p:nvPr/>
          </p:nvSpPr>
          <p:spPr>
            <a:xfrm>
              <a:off x="6199687" y="3294951"/>
              <a:ext cx="5542483" cy="779429"/>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mark Merge request as ready (from draft): </a:t>
              </a:r>
              <a:r>
                <a:rPr lang="en-US" altLang="zh-CN" sz="1200" u="sng" dirty="0">
                  <a:solidFill>
                    <a:srgbClr val="0000FF"/>
                  </a:solidFill>
                </a:rPr>
                <a:t>once agreed at SA5 level. (And closed if not agreed)</a:t>
              </a:r>
            </a:p>
            <a:p>
              <a:r>
                <a:rPr lang="en-US" sz="1200" b="1" dirty="0">
                  <a:solidFill>
                    <a:srgbClr val="0000FF"/>
                  </a:solidFill>
                  <a:highlight>
                    <a:srgbClr val="00FFFF"/>
                  </a:highlight>
                </a:rPr>
                <a:t>Code Moderator </a:t>
              </a:r>
              <a:r>
                <a:rPr lang="en-US" sz="1200" dirty="0">
                  <a:solidFill>
                    <a:srgbClr val="0000FF"/>
                  </a:solidFill>
                </a:rPr>
                <a:t>handle the CR merger request.</a:t>
              </a:r>
            </a:p>
          </p:txBody>
        </p:sp>
        <p:cxnSp>
          <p:nvCxnSpPr>
            <p:cNvPr id="21" name="Straight Arrow Connector 20">
              <a:extLst>
                <a:ext uri="{FF2B5EF4-FFF2-40B4-BE49-F238E27FC236}">
                  <a16:creationId xmlns:a16="http://schemas.microsoft.com/office/drawing/2014/main" id="{B26D4AA6-16BA-4BDC-96DA-3CF77955043E}"/>
                </a:ext>
              </a:extLst>
            </p:cNvPr>
            <p:cNvCxnSpPr>
              <a:cxnSpLocks/>
              <a:stCxn id="10" idx="2"/>
              <a:endCxn id="11" idx="0"/>
            </p:cNvCxnSpPr>
            <p:nvPr/>
          </p:nvCxnSpPr>
          <p:spPr>
            <a:xfrm>
              <a:off x="3438231" y="4196620"/>
              <a:ext cx="6160" cy="452063"/>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ED72D7A-A4C0-4A5A-A300-72F39C424598}"/>
                </a:ext>
              </a:extLst>
            </p:cNvPr>
            <p:cNvSpPr/>
            <p:nvPr/>
          </p:nvSpPr>
          <p:spPr>
            <a:xfrm>
              <a:off x="6199687" y="4356564"/>
              <a:ext cx="5548643" cy="983565"/>
            </a:xfrm>
            <a:prstGeom prst="rect">
              <a:avLst/>
            </a:prstGeom>
            <a:ln>
              <a:solidFill>
                <a:srgbClr val="3333FF"/>
              </a:solidFill>
            </a:ln>
          </p:spPr>
          <p:txBody>
            <a:bodyPr wrap="square">
              <a:spAutoFit/>
            </a:bodyPr>
            <a:lstStyle/>
            <a:p>
              <a:r>
                <a:rPr lang="en-US" altLang="zh-CN" sz="1200" b="1" dirty="0">
                  <a:solidFill>
                    <a:srgbClr val="0000FF"/>
                  </a:solidFill>
                  <a:highlight>
                    <a:srgbClr val="00FFFF"/>
                  </a:highlight>
                </a:rPr>
                <a:t>Code moderator </a:t>
              </a:r>
              <a:r>
                <a:rPr lang="en-US" altLang="zh-CN" sz="1200" dirty="0">
                  <a:solidFill>
                    <a:srgbClr val="0000FF"/>
                  </a:solidFill>
                </a:rPr>
                <a:t>to </a:t>
              </a:r>
              <a:r>
                <a:rPr lang="en-US" altLang="zh-CN" sz="1100" dirty="0">
                  <a:solidFill>
                    <a:srgbClr val="0000FF"/>
                  </a:solidFill>
                </a:rPr>
                <a:t>initiate the Merge request (after SA meeting) to release branch</a:t>
              </a:r>
            </a:p>
            <a:p>
              <a:r>
                <a:rPr lang="en-US" sz="1200" dirty="0">
                  <a:solidFill>
                    <a:srgbClr val="0000FF"/>
                  </a:solidFill>
                  <a:highlight>
                    <a:srgbClr val="00FF00"/>
                  </a:highlight>
                </a:rPr>
                <a:t>Code Master </a:t>
              </a:r>
              <a:r>
                <a:rPr lang="en-US" sz="1200" dirty="0">
                  <a:solidFill>
                    <a:srgbClr val="0000FF"/>
                  </a:solidFill>
                </a:rPr>
                <a:t>(MCC) merge the merge request to release branch</a:t>
              </a:r>
            </a:p>
            <a:p>
              <a:r>
                <a:rPr lang="en-US" altLang="zh-CN" sz="1200" b="1" dirty="0">
                  <a:solidFill>
                    <a:srgbClr val="0000FF"/>
                  </a:solidFill>
                  <a:highlight>
                    <a:srgbClr val="00FFFF"/>
                  </a:highlight>
                </a:rPr>
                <a:t>Code moderator </a:t>
              </a:r>
              <a:r>
                <a:rPr lang="en-US" altLang="zh-CN" sz="1200" b="1" dirty="0">
                  <a:solidFill>
                    <a:srgbClr val="0000FF"/>
                  </a:solidFill>
                </a:rPr>
                <a:t>or </a:t>
              </a:r>
              <a:r>
                <a:rPr lang="en-US" altLang="zh-CN" sz="1200" b="1" dirty="0">
                  <a:solidFill>
                    <a:srgbClr val="0000FF"/>
                  </a:solidFill>
                  <a:highlight>
                    <a:srgbClr val="00FF00"/>
                  </a:highlight>
                </a:rPr>
                <a:t>Code Master </a:t>
              </a:r>
              <a:r>
                <a:rPr lang="en-US" altLang="zh-CN" sz="1200" dirty="0">
                  <a:solidFill>
                    <a:srgbClr val="0000FF"/>
                  </a:solidFill>
                </a:rPr>
                <a:t>creates tag</a:t>
              </a:r>
              <a:endParaRPr lang="en-US" sz="1200" dirty="0">
                <a:solidFill>
                  <a:srgbClr val="0000FF"/>
                </a:solidFill>
              </a:endParaRPr>
            </a:p>
          </p:txBody>
        </p:sp>
        <p:sp>
          <p:nvSpPr>
            <p:cNvPr id="22" name="Rectangle 21">
              <a:extLst>
                <a:ext uri="{FF2B5EF4-FFF2-40B4-BE49-F238E27FC236}">
                  <a16:creationId xmlns:a16="http://schemas.microsoft.com/office/drawing/2014/main" id="{7BECDF0A-6647-43E0-8D0A-00920F3F68A8}"/>
                </a:ext>
              </a:extLst>
            </p:cNvPr>
            <p:cNvSpPr/>
            <p:nvPr/>
          </p:nvSpPr>
          <p:spPr>
            <a:xfrm>
              <a:off x="884959" y="1333574"/>
              <a:ext cx="5162476" cy="428558"/>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accent4"/>
                  </a:solidFill>
                </a:rPr>
                <a:t>SA5 </a:t>
              </a:r>
              <a:r>
                <a:rPr lang="en-US" altLang="zh-CN" sz="1200" dirty="0">
                  <a:solidFill>
                    <a:schemeClr val="accent4"/>
                  </a:solidFill>
                </a:rPr>
                <a:t>base branch, Normally release</a:t>
              </a:r>
              <a:r>
                <a:rPr lang="zh-CN" altLang="en-US" sz="1200" dirty="0">
                  <a:solidFill>
                    <a:schemeClr val="accent4"/>
                  </a:solidFill>
                </a:rPr>
                <a:t> </a:t>
              </a:r>
              <a:r>
                <a:rPr lang="en-US" altLang="zh-CN" sz="1200" dirty="0">
                  <a:solidFill>
                    <a:schemeClr val="accent4"/>
                  </a:solidFill>
                </a:rPr>
                <a:t>branch (i.e., </a:t>
              </a:r>
              <a:r>
                <a:rPr lang="en-US" sz="1200" b="1" dirty="0">
                  <a:hlinkClick r:id="rId3"/>
                </a:rPr>
                <a:t>Rel-18</a:t>
              </a:r>
              <a:r>
                <a:rPr lang="en-US" sz="1200" dirty="0">
                  <a:solidFill>
                    <a:schemeClr val="accent4"/>
                  </a:solidFill>
                </a:rPr>
                <a:t>)</a:t>
              </a:r>
            </a:p>
          </p:txBody>
        </p:sp>
        <p:cxnSp>
          <p:nvCxnSpPr>
            <p:cNvPr id="23" name="Straight Arrow Connector 22">
              <a:extLst>
                <a:ext uri="{FF2B5EF4-FFF2-40B4-BE49-F238E27FC236}">
                  <a16:creationId xmlns:a16="http://schemas.microsoft.com/office/drawing/2014/main" id="{FCBD2383-7C78-426B-A2B9-9E5705F9C433}"/>
                </a:ext>
              </a:extLst>
            </p:cNvPr>
            <p:cNvCxnSpPr>
              <a:cxnSpLocks/>
              <a:endCxn id="8" idx="0"/>
            </p:cNvCxnSpPr>
            <p:nvPr/>
          </p:nvCxnSpPr>
          <p:spPr>
            <a:xfrm flipH="1">
              <a:off x="3396848" y="1844072"/>
              <a:ext cx="12073" cy="609725"/>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D2DC2-B27F-4B66-92F1-E80EE1982DE9}"/>
                </a:ext>
              </a:extLst>
            </p:cNvPr>
            <p:cNvCxnSpPr>
              <a:cxnSpLocks/>
              <a:endCxn id="6" idx="0"/>
            </p:cNvCxnSpPr>
            <p:nvPr/>
          </p:nvCxnSpPr>
          <p:spPr>
            <a:xfrm flipH="1">
              <a:off x="1565359" y="1844315"/>
              <a:ext cx="1731757" cy="609482"/>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65D8876-927F-4863-92DD-4F00AC0B22B6}"/>
                </a:ext>
              </a:extLst>
            </p:cNvPr>
            <p:cNvCxnSpPr>
              <a:cxnSpLocks/>
            </p:cNvCxnSpPr>
            <p:nvPr/>
          </p:nvCxnSpPr>
          <p:spPr>
            <a:xfrm>
              <a:off x="3542662" y="1863075"/>
              <a:ext cx="1987700" cy="5085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BDF57EA0-BE6C-4976-8C47-629518433AEB}"/>
                </a:ext>
              </a:extLst>
            </p:cNvPr>
            <p:cNvSpPr/>
            <p:nvPr/>
          </p:nvSpPr>
          <p:spPr>
            <a:xfrm>
              <a:off x="6199689" y="1808088"/>
              <a:ext cx="5548641" cy="556735"/>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create CR development branch from latest release branch  (Or meeting specific Integration branch, preferred) </a:t>
              </a:r>
              <a:r>
                <a:rPr lang="en-US" altLang="zh-CN" sz="1200" b="1" dirty="0">
                  <a:solidFill>
                    <a:srgbClr val="0000FF"/>
                  </a:solidFill>
                </a:rPr>
                <a:t>anytime</a:t>
              </a:r>
              <a:r>
                <a:rPr lang="en-US" altLang="zh-CN" sz="1200" dirty="0">
                  <a:solidFill>
                    <a:srgbClr val="0000FF"/>
                  </a:solidFill>
                </a:rPr>
                <a:t>.</a:t>
              </a:r>
            </a:p>
          </p:txBody>
        </p:sp>
        <p:sp>
          <p:nvSpPr>
            <p:cNvPr id="32" name="Rectangle 31">
              <a:extLst>
                <a:ext uri="{FF2B5EF4-FFF2-40B4-BE49-F238E27FC236}">
                  <a16:creationId xmlns:a16="http://schemas.microsoft.com/office/drawing/2014/main" id="{D250A209-295C-4FF7-BBB9-C3C32E75214F}"/>
                </a:ext>
              </a:extLst>
            </p:cNvPr>
            <p:cNvSpPr/>
            <p:nvPr/>
          </p:nvSpPr>
          <p:spPr>
            <a:xfrm>
              <a:off x="6199689" y="1350717"/>
              <a:ext cx="5543385" cy="334041"/>
            </a:xfrm>
            <a:prstGeom prst="rect">
              <a:avLst/>
            </a:prstGeom>
            <a:ln>
              <a:solidFill>
                <a:srgbClr val="3333FF"/>
              </a:solidFill>
            </a:ln>
          </p:spPr>
          <p:txBody>
            <a:bodyPr wrap="square">
              <a:spAutoFit/>
            </a:bodyPr>
            <a:lstStyle/>
            <a:p>
              <a:r>
                <a:rPr lang="en-US" altLang="zh-CN" sz="1200" dirty="0">
                  <a:solidFill>
                    <a:srgbClr val="0000FF"/>
                  </a:solidFill>
                </a:rPr>
                <a:t>Base release branch with </a:t>
              </a:r>
              <a:r>
                <a:rPr lang="en-US" altLang="zh-CN" sz="1100" dirty="0">
                  <a:solidFill>
                    <a:srgbClr val="0000FF"/>
                  </a:solidFill>
                </a:rPr>
                <a:t>e.g., SA5#150 meeting approved contents </a:t>
              </a:r>
              <a:endParaRPr lang="en-US" altLang="zh-CN" sz="1200" dirty="0">
                <a:solidFill>
                  <a:srgbClr val="0000FF"/>
                </a:solidFill>
              </a:endParaRPr>
            </a:p>
          </p:txBody>
        </p:sp>
      </p:grpSp>
      <p:sp>
        <p:nvSpPr>
          <p:cNvPr id="19" name="TextBox 18">
            <a:extLst>
              <a:ext uri="{FF2B5EF4-FFF2-40B4-BE49-F238E27FC236}">
                <a16:creationId xmlns:a16="http://schemas.microsoft.com/office/drawing/2014/main" id="{47E53B4A-CE4D-E671-BF41-F77D02E987C5}"/>
              </a:ext>
            </a:extLst>
          </p:cNvPr>
          <p:cNvSpPr txBox="1"/>
          <p:nvPr/>
        </p:nvSpPr>
        <p:spPr>
          <a:xfrm>
            <a:off x="5183124" y="2763017"/>
            <a:ext cx="4787027" cy="461665"/>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should create a </a:t>
            </a:r>
            <a:r>
              <a:rPr lang="en-US" altLang="zh-CN" sz="1200" b="1" dirty="0">
                <a:solidFill>
                  <a:srgbClr val="0000FF"/>
                </a:solidFill>
              </a:rPr>
              <a:t>draft</a:t>
            </a:r>
            <a:r>
              <a:rPr lang="en-US" altLang="zh-CN" sz="1200" dirty="0">
                <a:solidFill>
                  <a:srgbClr val="0000FF"/>
                </a:solidFill>
              </a:rPr>
              <a:t> merge request (</a:t>
            </a:r>
            <a:r>
              <a:rPr lang="en-US" altLang="zh-CN" sz="1100" i="1" dirty="0">
                <a:solidFill>
                  <a:srgbClr val="0000FF"/>
                </a:solidFill>
              </a:rPr>
              <a:t>Note: with CR number in MR title*</a:t>
            </a:r>
            <a:r>
              <a:rPr lang="en-US" altLang="zh-CN" sz="1200" dirty="0">
                <a:solidFill>
                  <a:srgbClr val="0000FF"/>
                </a:solidFill>
              </a:rPr>
              <a:t>)</a:t>
            </a:r>
            <a:endParaRPr lang="en-US" altLang="zh-CN" sz="1400" dirty="0">
              <a:solidFill>
                <a:srgbClr val="0000FF"/>
              </a:solidFill>
            </a:endParaRPr>
          </a:p>
        </p:txBody>
      </p:sp>
      <p:sp>
        <p:nvSpPr>
          <p:cNvPr id="34" name="Arrow: Down 33">
            <a:extLst>
              <a:ext uri="{FF2B5EF4-FFF2-40B4-BE49-F238E27FC236}">
                <a16:creationId xmlns:a16="http://schemas.microsoft.com/office/drawing/2014/main" id="{3D445CFA-40C8-7AD3-EB64-80C6C8B4C60E}"/>
              </a:ext>
            </a:extLst>
          </p:cNvPr>
          <p:cNvSpPr/>
          <p:nvPr/>
        </p:nvSpPr>
        <p:spPr bwMode="auto">
          <a:xfrm>
            <a:off x="10023905" y="1755871"/>
            <a:ext cx="144798" cy="3699386"/>
          </a:xfrm>
          <a:prstGeom prst="downArrow">
            <a:avLst>
              <a:gd name="adj1" fmla="val 50000"/>
              <a:gd name="adj2" fmla="val 2276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8F49585F-ADA8-9514-7814-07C2848294F5}"/>
              </a:ext>
            </a:extLst>
          </p:cNvPr>
          <p:cNvSpPr txBox="1"/>
          <p:nvPr/>
        </p:nvSpPr>
        <p:spPr>
          <a:xfrm>
            <a:off x="9794364" y="1390467"/>
            <a:ext cx="1671731" cy="307777"/>
          </a:xfrm>
          <a:prstGeom prst="rect">
            <a:avLst/>
          </a:prstGeom>
          <a:noFill/>
        </p:spPr>
        <p:txBody>
          <a:bodyPr wrap="square">
            <a:spAutoFit/>
          </a:bodyPr>
          <a:lstStyle/>
          <a:p>
            <a:r>
              <a:rPr lang="en-US" altLang="zh-CN" sz="1400" dirty="0">
                <a:solidFill>
                  <a:srgbClr val="0000FF"/>
                </a:solidFill>
              </a:rPr>
              <a:t>Meeting Timeline</a:t>
            </a:r>
            <a:endParaRPr lang="zh-CN" altLang="en-US" dirty="0"/>
          </a:p>
        </p:txBody>
      </p:sp>
      <p:sp>
        <p:nvSpPr>
          <p:cNvPr id="38" name="TextBox 37">
            <a:extLst>
              <a:ext uri="{FF2B5EF4-FFF2-40B4-BE49-F238E27FC236}">
                <a16:creationId xmlns:a16="http://schemas.microsoft.com/office/drawing/2014/main" id="{B66C3047-FE40-6A45-0A66-9BFD39702B52}"/>
              </a:ext>
            </a:extLst>
          </p:cNvPr>
          <p:cNvSpPr txBox="1"/>
          <p:nvPr/>
        </p:nvSpPr>
        <p:spPr>
          <a:xfrm>
            <a:off x="10217917" y="1869900"/>
            <a:ext cx="1637971" cy="830997"/>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is recommended to reserve the tDoc before creating MR</a:t>
            </a:r>
            <a:endParaRPr lang="en-US" altLang="zh-CN" sz="1400" dirty="0">
              <a:solidFill>
                <a:srgbClr val="0000FF"/>
              </a:solidFill>
            </a:endParaRPr>
          </a:p>
        </p:txBody>
      </p:sp>
      <p:cxnSp>
        <p:nvCxnSpPr>
          <p:cNvPr id="40" name="Straight Connector 39">
            <a:extLst>
              <a:ext uri="{FF2B5EF4-FFF2-40B4-BE49-F238E27FC236}">
                <a16:creationId xmlns:a16="http://schemas.microsoft.com/office/drawing/2014/main" id="{F7498F66-7606-5D4D-F6C7-83CC21387121}"/>
              </a:ext>
            </a:extLst>
          </p:cNvPr>
          <p:cNvCxnSpPr/>
          <p:nvPr/>
        </p:nvCxnSpPr>
        <p:spPr bwMode="auto">
          <a:xfrm>
            <a:off x="5183125" y="2721227"/>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1" name="Straight Connector 40">
            <a:extLst>
              <a:ext uri="{FF2B5EF4-FFF2-40B4-BE49-F238E27FC236}">
                <a16:creationId xmlns:a16="http://schemas.microsoft.com/office/drawing/2014/main" id="{F49F33FE-3836-2ACC-32CD-912FAC842856}"/>
              </a:ext>
            </a:extLst>
          </p:cNvPr>
          <p:cNvCxnSpPr/>
          <p:nvPr/>
        </p:nvCxnSpPr>
        <p:spPr bwMode="auto">
          <a:xfrm>
            <a:off x="5179114" y="3322821"/>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2" name="Straight Connector 41">
            <a:extLst>
              <a:ext uri="{FF2B5EF4-FFF2-40B4-BE49-F238E27FC236}">
                <a16:creationId xmlns:a16="http://schemas.microsoft.com/office/drawing/2014/main" id="{795BB57E-66A8-D27E-0F23-06F3DDD8B00B}"/>
              </a:ext>
            </a:extLst>
          </p:cNvPr>
          <p:cNvCxnSpPr/>
          <p:nvPr/>
        </p:nvCxnSpPr>
        <p:spPr bwMode="auto">
          <a:xfrm>
            <a:off x="5179114" y="4249253"/>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sp>
        <p:nvSpPr>
          <p:cNvPr id="43" name="TextBox 42">
            <a:extLst>
              <a:ext uri="{FF2B5EF4-FFF2-40B4-BE49-F238E27FC236}">
                <a16:creationId xmlns:a16="http://schemas.microsoft.com/office/drawing/2014/main" id="{AAEFFC42-6739-331D-AB87-76F91DCEB86A}"/>
              </a:ext>
            </a:extLst>
          </p:cNvPr>
          <p:cNvSpPr txBox="1"/>
          <p:nvPr/>
        </p:nvSpPr>
        <p:spPr>
          <a:xfrm>
            <a:off x="10168703" y="3920061"/>
            <a:ext cx="1921042" cy="276999"/>
          </a:xfrm>
          <a:prstGeom prst="rect">
            <a:avLst/>
          </a:prstGeom>
          <a:noFill/>
          <a:ln>
            <a:solidFill>
              <a:srgbClr val="0000FF"/>
            </a:solidFill>
          </a:ln>
        </p:spPr>
        <p:txBody>
          <a:bodyPr wrap="square">
            <a:spAutoFit/>
          </a:bodyPr>
          <a:lstStyle/>
          <a:p>
            <a:r>
              <a:rPr lang="en-US" altLang="zh-CN" sz="1200" dirty="0">
                <a:solidFill>
                  <a:srgbClr val="0000FF"/>
                </a:solidFill>
              </a:rPr>
              <a:t>SA Plenary meeting done</a:t>
            </a:r>
            <a:endParaRPr lang="en-US" altLang="zh-CN" sz="1400" dirty="0">
              <a:solidFill>
                <a:srgbClr val="0000FF"/>
              </a:solidFill>
            </a:endParaRPr>
          </a:p>
        </p:txBody>
      </p:sp>
      <p:sp>
        <p:nvSpPr>
          <p:cNvPr id="44" name="TextBox 43">
            <a:extLst>
              <a:ext uri="{FF2B5EF4-FFF2-40B4-BE49-F238E27FC236}">
                <a16:creationId xmlns:a16="http://schemas.microsoft.com/office/drawing/2014/main" id="{88757965-2ACA-4A5F-D827-828B6E0C10AD}"/>
              </a:ext>
            </a:extLst>
          </p:cNvPr>
          <p:cNvSpPr txBox="1"/>
          <p:nvPr/>
        </p:nvSpPr>
        <p:spPr>
          <a:xfrm>
            <a:off x="10297196" y="3045822"/>
            <a:ext cx="1637971" cy="276999"/>
          </a:xfrm>
          <a:prstGeom prst="rect">
            <a:avLst/>
          </a:prstGeom>
          <a:noFill/>
          <a:ln>
            <a:solidFill>
              <a:srgbClr val="0000FF"/>
            </a:solidFill>
          </a:ln>
        </p:spPr>
        <p:txBody>
          <a:bodyPr wrap="square">
            <a:spAutoFit/>
          </a:bodyPr>
          <a:lstStyle/>
          <a:p>
            <a:r>
              <a:rPr lang="en-US" altLang="zh-CN" sz="1200" dirty="0">
                <a:solidFill>
                  <a:srgbClr val="0000FF"/>
                </a:solidFill>
              </a:rPr>
              <a:t>SA5 meeting done</a:t>
            </a:r>
            <a:endParaRPr lang="en-US" altLang="zh-CN" sz="1400" dirty="0">
              <a:solidFill>
                <a:srgbClr val="0000FF"/>
              </a:solidFill>
            </a:endParaRPr>
          </a:p>
        </p:txBody>
      </p:sp>
      <p:sp>
        <p:nvSpPr>
          <p:cNvPr id="5" name="TextBox 4">
            <a:extLst>
              <a:ext uri="{FF2B5EF4-FFF2-40B4-BE49-F238E27FC236}">
                <a16:creationId xmlns:a16="http://schemas.microsoft.com/office/drawing/2014/main" id="{26A4322C-7830-6B32-1A33-BCBC3F4A43A9}"/>
              </a:ext>
            </a:extLst>
          </p:cNvPr>
          <p:cNvSpPr txBox="1"/>
          <p:nvPr/>
        </p:nvSpPr>
        <p:spPr>
          <a:xfrm>
            <a:off x="10245677" y="5180377"/>
            <a:ext cx="1767093" cy="1200329"/>
          </a:xfrm>
          <a:prstGeom prst="rect">
            <a:avLst/>
          </a:prstGeom>
          <a:noFill/>
          <a:ln>
            <a:solidFill>
              <a:srgbClr val="0000FF"/>
            </a:solidFill>
          </a:ln>
        </p:spPr>
        <p:txBody>
          <a:bodyPr wrap="square">
            <a:spAutoFit/>
          </a:bodyPr>
          <a:lstStyle/>
          <a:p>
            <a:r>
              <a:rPr lang="en-US" altLang="zh-CN" sz="1200" dirty="0">
                <a:solidFill>
                  <a:srgbClr val="0000FF"/>
                </a:solidFill>
              </a:rPr>
              <a:t>* If the tDoc reservation is done post creating MR, the MR title shall be updated to include the CR number.</a:t>
            </a:r>
            <a:endParaRPr lang="en-US" altLang="zh-CN" sz="1400" dirty="0">
              <a:solidFill>
                <a:srgbClr val="0000FF"/>
              </a:solidFill>
            </a:endParaRPr>
          </a:p>
        </p:txBody>
      </p:sp>
    </p:spTree>
    <p:extLst>
      <p:ext uri="{BB962C8B-B14F-4D97-AF65-F5344CB8AC3E}">
        <p14:creationId xmlns:p14="http://schemas.microsoft.com/office/powerpoint/2010/main" val="58095568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83CB0DB-A58C-E704-8882-549421AB8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55" y="2853372"/>
            <a:ext cx="8077900" cy="1322185"/>
          </a:xfrm>
          <a:prstGeom prst="rect">
            <a:avLst/>
          </a:prstGeom>
        </p:spPr>
      </p:pic>
      <p:sp>
        <p:nvSpPr>
          <p:cNvPr id="2" name="Title 1">
            <a:extLst>
              <a:ext uri="{FF2B5EF4-FFF2-40B4-BE49-F238E27FC236}">
                <a16:creationId xmlns:a16="http://schemas.microsoft.com/office/drawing/2014/main" id="{9C04AEB9-C434-B376-5054-6062241B06A7}"/>
              </a:ext>
            </a:extLst>
          </p:cNvPr>
          <p:cNvSpPr>
            <a:spLocks noGrp="1"/>
          </p:cNvSpPr>
          <p:nvPr>
            <p:ph type="title"/>
          </p:nvPr>
        </p:nvSpPr>
        <p:spPr/>
        <p:txBody>
          <a:bodyPr/>
          <a:lstStyle/>
          <a:p>
            <a:r>
              <a:rPr lang="en-US" altLang="zh-CN" dirty="0"/>
              <a:t>Forge: Web IDE editor overview</a:t>
            </a:r>
            <a:endParaRPr lang="zh-CN" altLang="en-US" dirty="0"/>
          </a:p>
        </p:txBody>
      </p:sp>
      <p:sp>
        <p:nvSpPr>
          <p:cNvPr id="3" name="Content Placeholder 2">
            <a:extLst>
              <a:ext uri="{FF2B5EF4-FFF2-40B4-BE49-F238E27FC236}">
                <a16:creationId xmlns:a16="http://schemas.microsoft.com/office/drawing/2014/main" id="{704659DC-B04D-6C02-E80F-EBC20A7276AF}"/>
              </a:ext>
            </a:extLst>
          </p:cNvPr>
          <p:cNvSpPr>
            <a:spLocks noGrp="1"/>
          </p:cNvSpPr>
          <p:nvPr>
            <p:ph idx="1"/>
          </p:nvPr>
        </p:nvSpPr>
        <p:spPr>
          <a:xfrm>
            <a:off x="652463" y="1194708"/>
            <a:ext cx="11183938" cy="4830763"/>
          </a:xfrm>
        </p:spPr>
        <p:txBody>
          <a:bodyPr/>
          <a:lstStyle/>
          <a:p>
            <a:pPr algn="l"/>
            <a:r>
              <a:rPr lang="en-US" altLang="zh-CN" sz="2000" b="0" i="0" dirty="0">
                <a:solidFill>
                  <a:srgbClr val="404040"/>
                </a:solidFill>
                <a:effectLst/>
                <a:latin typeface="gitlab sans"/>
              </a:rPr>
              <a:t>You can use the Web Editor to make changes to a single file directly from the GitLab UI. To make changes to multiple files, see </a:t>
            </a:r>
            <a:r>
              <a:rPr lang="en-US" altLang="zh-CN" sz="2000" b="0" i="0" u="none" strike="noStrike" dirty="0">
                <a:solidFill>
                  <a:srgbClr val="5943B6"/>
                </a:solidFill>
                <a:effectLst/>
                <a:latin typeface="gitlab sans"/>
                <a:hlinkClick r:id="rId3"/>
              </a:rPr>
              <a:t>Web IDE</a:t>
            </a:r>
            <a:r>
              <a:rPr lang="en-US" altLang="zh-CN" sz="2000" b="0" i="0" dirty="0">
                <a:solidFill>
                  <a:srgbClr val="404040"/>
                </a:solidFill>
                <a:effectLst/>
                <a:latin typeface="gitlab sans"/>
              </a:rPr>
              <a:t>.</a:t>
            </a:r>
          </a:p>
          <a:p>
            <a:pPr algn="l"/>
            <a:r>
              <a:rPr lang="en-US" altLang="zh-CN" sz="2000" b="0" i="0" dirty="0">
                <a:solidFill>
                  <a:srgbClr val="404040"/>
                </a:solidFill>
                <a:effectLst/>
                <a:latin typeface="gitlab sans"/>
              </a:rPr>
              <a:t>In the Web Editor, you can:</a:t>
            </a:r>
          </a:p>
          <a:p>
            <a:pPr algn="l">
              <a:buFont typeface="Arial" panose="020B0604020202020204" pitchFamily="34" charset="0"/>
              <a:buChar char="•"/>
            </a:pPr>
            <a:r>
              <a:rPr lang="en-US" altLang="zh-CN" sz="1800" b="0" i="0" u="none" strike="noStrike" dirty="0">
                <a:solidFill>
                  <a:srgbClr val="5943B6"/>
                </a:solidFill>
                <a:effectLst/>
                <a:latin typeface="gitlab sans"/>
                <a:hlinkClick r:id="rId4"/>
              </a:rPr>
              <a:t>Create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5"/>
              </a:rPr>
              <a:t>Edit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6"/>
              </a:rPr>
              <a:t>Upload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7"/>
              </a:rPr>
              <a:t>Create a directory</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8"/>
              </a:rPr>
              <a:t>Create a branch</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9"/>
              </a:rPr>
              <a:t>Create a tag</a:t>
            </a:r>
            <a:endParaRPr lang="en-US" altLang="zh-CN" sz="1800" u="none" strike="noStrike" dirty="0">
              <a:solidFill>
                <a:srgbClr val="404040"/>
              </a:solidFill>
              <a:latin typeface="gitlab sans"/>
            </a:endParaRPr>
          </a:p>
          <a:p>
            <a:pPr algn="l">
              <a:buFont typeface="Arial" panose="020B0604020202020204" pitchFamily="34" charset="0"/>
              <a:buChar char="•"/>
            </a:pPr>
            <a:r>
              <a:rPr lang="en-US" altLang="zh-CN" sz="1800" dirty="0">
                <a:solidFill>
                  <a:srgbClr val="404040"/>
                </a:solidFill>
                <a:latin typeface="gitlab sans"/>
                <a:hlinkClick r:id="rId10"/>
              </a:rPr>
              <a:t>Switch Branch</a:t>
            </a:r>
            <a:r>
              <a:rPr lang="en-US" altLang="zh-CN" sz="1800" dirty="0">
                <a:solidFill>
                  <a:srgbClr val="404040"/>
                </a:solidFill>
                <a:latin typeface="gitlab sans"/>
              </a:rPr>
              <a:t> </a:t>
            </a:r>
          </a:p>
          <a:p>
            <a:pPr algn="l">
              <a:buFont typeface="Arial" panose="020B0604020202020204" pitchFamily="34" charset="0"/>
              <a:buChar char="•"/>
            </a:pPr>
            <a:r>
              <a:rPr lang="en-US" altLang="zh-CN" sz="1800" dirty="0">
                <a:solidFill>
                  <a:srgbClr val="404040"/>
                </a:solidFill>
                <a:latin typeface="gitlab sans"/>
                <a:hlinkClick r:id="rId11"/>
              </a:rPr>
              <a:t>Commit changes</a:t>
            </a:r>
            <a:endParaRPr lang="en-US" altLang="zh-CN" sz="1800" dirty="0">
              <a:solidFill>
                <a:srgbClr val="404040"/>
              </a:solidFill>
              <a:latin typeface="gitlab sans"/>
            </a:endParaRPr>
          </a:p>
          <a:p>
            <a:pPr algn="l">
              <a:buFont typeface="Arial" panose="020B0604020202020204" pitchFamily="34" charset="0"/>
              <a:buChar char="•"/>
            </a:pPr>
            <a:r>
              <a:rPr lang="en-US" altLang="zh-CN" sz="1800" b="0" i="0" dirty="0">
                <a:solidFill>
                  <a:srgbClr val="404040"/>
                </a:solidFill>
                <a:effectLst/>
                <a:latin typeface="gitlab sans"/>
                <a:hlinkClick r:id="rId12"/>
              </a:rPr>
              <a:t>Create Merge request</a:t>
            </a:r>
            <a:endParaRPr lang="en-US" altLang="zh-CN" sz="1800" b="0" i="0" dirty="0">
              <a:solidFill>
                <a:srgbClr val="404040"/>
              </a:solidFill>
              <a:effectLst/>
              <a:latin typeface="gitlab sans"/>
            </a:endParaRPr>
          </a:p>
          <a:p>
            <a:endParaRPr lang="zh-CN" altLang="en-US" dirty="0"/>
          </a:p>
        </p:txBody>
      </p:sp>
      <p:sp>
        <p:nvSpPr>
          <p:cNvPr id="6" name="TextBox 5">
            <a:extLst>
              <a:ext uri="{FF2B5EF4-FFF2-40B4-BE49-F238E27FC236}">
                <a16:creationId xmlns:a16="http://schemas.microsoft.com/office/drawing/2014/main" id="{8F5CEE7C-2FE6-D9C2-1416-1E340F172211}"/>
              </a:ext>
            </a:extLst>
          </p:cNvPr>
          <p:cNvSpPr txBox="1"/>
          <p:nvPr/>
        </p:nvSpPr>
        <p:spPr>
          <a:xfrm>
            <a:off x="1285877" y="5319703"/>
            <a:ext cx="2932904" cy="292388"/>
          </a:xfrm>
          <a:prstGeom prst="rect">
            <a:avLst/>
          </a:prstGeom>
          <a:noFill/>
        </p:spPr>
        <p:txBody>
          <a:bodyPr wrap="square">
            <a:spAutoFit/>
          </a:bodyPr>
          <a:lstStyle/>
          <a:p>
            <a:r>
              <a:rPr lang="en-US" altLang="zh-CN" dirty="0">
                <a:hlinkClick r:id="rId3"/>
              </a:rPr>
              <a:t>And more: Web IDE | GitLab</a:t>
            </a:r>
            <a:endParaRPr lang="zh-CN" altLang="en-US" dirty="0"/>
          </a:p>
        </p:txBody>
      </p:sp>
      <p:sp>
        <p:nvSpPr>
          <p:cNvPr id="9" name="Rectangle 8">
            <a:extLst>
              <a:ext uri="{FF2B5EF4-FFF2-40B4-BE49-F238E27FC236}">
                <a16:creationId xmlns:a16="http://schemas.microsoft.com/office/drawing/2014/main" id="{24FF1BBB-407F-A90E-089B-6E56AD086704}"/>
              </a:ext>
            </a:extLst>
          </p:cNvPr>
          <p:cNvSpPr/>
          <p:nvPr/>
        </p:nvSpPr>
        <p:spPr>
          <a:xfrm>
            <a:off x="7570866" y="4793857"/>
            <a:ext cx="2878138" cy="276999"/>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“web IDE” button to active Web IDE</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10" name="Straight Arrow Connector 9">
            <a:extLst>
              <a:ext uri="{FF2B5EF4-FFF2-40B4-BE49-F238E27FC236}">
                <a16:creationId xmlns:a16="http://schemas.microsoft.com/office/drawing/2014/main" id="{F049666E-E795-E40B-754D-B25E16DEDD0B}"/>
              </a:ext>
            </a:extLst>
          </p:cNvPr>
          <p:cNvCxnSpPr>
            <a:cxnSpLocks/>
            <a:stCxn id="9" idx="0"/>
          </p:cNvCxnSpPr>
          <p:nvPr/>
        </p:nvCxnSpPr>
        <p:spPr bwMode="auto">
          <a:xfrm flipV="1">
            <a:off x="9009935" y="3757863"/>
            <a:ext cx="0" cy="103599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9DE2E11E-C2E9-21D0-DDC4-58C3099D0785}"/>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13030753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625-44FF-2140-EB16-840AA448DFC4}"/>
              </a:ext>
            </a:extLst>
          </p:cNvPr>
          <p:cNvSpPr>
            <a:spLocks noGrp="1"/>
          </p:cNvSpPr>
          <p:nvPr>
            <p:ph type="title"/>
          </p:nvPr>
        </p:nvSpPr>
        <p:spPr>
          <a:xfrm>
            <a:off x="711957" y="192875"/>
            <a:ext cx="9102725" cy="881063"/>
          </a:xfrm>
        </p:spPr>
        <p:txBody>
          <a:bodyPr/>
          <a:lstStyle/>
          <a:p>
            <a:r>
              <a:rPr lang="en-US" altLang="zh-CN" dirty="0"/>
              <a:t>Forge: </a:t>
            </a:r>
            <a:r>
              <a:rPr lang="en-US" altLang="zh-CN" sz="4000" dirty="0"/>
              <a:t>Web IDE editor: switching branches</a:t>
            </a:r>
            <a:endParaRPr lang="zh-CN" altLang="en-US" dirty="0"/>
          </a:p>
        </p:txBody>
      </p:sp>
      <p:pic>
        <p:nvPicPr>
          <p:cNvPr id="8" name="Content Placeholder 7">
            <a:extLst>
              <a:ext uri="{FF2B5EF4-FFF2-40B4-BE49-F238E27FC236}">
                <a16:creationId xmlns:a16="http://schemas.microsoft.com/office/drawing/2014/main" id="{AC45497B-F952-5958-B56B-B79100C52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16" y="1244597"/>
            <a:ext cx="6801870" cy="4336914"/>
          </a:xfrm>
        </p:spPr>
      </p:pic>
      <p:pic>
        <p:nvPicPr>
          <p:cNvPr id="10" name="Picture 9">
            <a:extLst>
              <a:ext uri="{FF2B5EF4-FFF2-40B4-BE49-F238E27FC236}">
                <a16:creationId xmlns:a16="http://schemas.microsoft.com/office/drawing/2014/main" id="{56E859C8-4917-677C-DEF4-40DECBFEE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685" y="1244596"/>
            <a:ext cx="4648603" cy="1661304"/>
          </a:xfrm>
          <a:prstGeom prst="rect">
            <a:avLst/>
          </a:prstGeom>
        </p:spPr>
      </p:pic>
      <p:sp>
        <p:nvSpPr>
          <p:cNvPr id="4" name="Rectangle 3">
            <a:extLst>
              <a:ext uri="{FF2B5EF4-FFF2-40B4-BE49-F238E27FC236}">
                <a16:creationId xmlns:a16="http://schemas.microsoft.com/office/drawing/2014/main" id="{C0B2DFB1-EF69-27CE-A8FA-D4974BC66210}"/>
              </a:ext>
            </a:extLst>
          </p:cNvPr>
          <p:cNvSpPr/>
          <p:nvPr/>
        </p:nvSpPr>
        <p:spPr>
          <a:xfrm>
            <a:off x="1794806" y="5869386"/>
            <a:ext cx="4046318" cy="461665"/>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Click current branch name to switch to another branch or create a new branch</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5" name="Straight Arrow Connector 4">
            <a:extLst>
              <a:ext uri="{FF2B5EF4-FFF2-40B4-BE49-F238E27FC236}">
                <a16:creationId xmlns:a16="http://schemas.microsoft.com/office/drawing/2014/main" id="{70451647-9E30-6AB3-7ED8-D480EB401B12}"/>
              </a:ext>
            </a:extLst>
          </p:cNvPr>
          <p:cNvCxnSpPr>
            <a:cxnSpLocks/>
            <a:stCxn id="4" idx="1"/>
          </p:cNvCxnSpPr>
          <p:nvPr/>
        </p:nvCxnSpPr>
        <p:spPr bwMode="auto">
          <a:xfrm flipH="1" flipV="1">
            <a:off x="1012934" y="5546221"/>
            <a:ext cx="781872" cy="55399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Rectangle 10">
            <a:extLst>
              <a:ext uri="{FF2B5EF4-FFF2-40B4-BE49-F238E27FC236}">
                <a16:creationId xmlns:a16="http://schemas.microsoft.com/office/drawing/2014/main" id="{4C2E9B16-A2E1-41EB-13F1-07B912A3B0FD}"/>
              </a:ext>
            </a:extLst>
          </p:cNvPr>
          <p:cNvSpPr/>
          <p:nvPr/>
        </p:nvSpPr>
        <p:spPr>
          <a:xfrm>
            <a:off x="8168481" y="2961736"/>
            <a:ext cx="3461544" cy="124649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In new pop-up window, to:</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Select “</a:t>
            </a:r>
            <a:r>
              <a:rPr lang="en-GB" sz="120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 Create new branch</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to create a new branch, or</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Input the target branch name (part of the name or full branch name) you would like to switch to</a:t>
            </a:r>
          </a:p>
        </p:txBody>
      </p:sp>
      <p:cxnSp>
        <p:nvCxnSpPr>
          <p:cNvPr id="12" name="Straight Arrow Connector 11">
            <a:extLst>
              <a:ext uri="{FF2B5EF4-FFF2-40B4-BE49-F238E27FC236}">
                <a16:creationId xmlns:a16="http://schemas.microsoft.com/office/drawing/2014/main" id="{FF086052-7DD6-DC7C-AEBD-ADFDB1283977}"/>
              </a:ext>
            </a:extLst>
          </p:cNvPr>
          <p:cNvCxnSpPr>
            <a:cxnSpLocks/>
            <a:stCxn id="11" idx="0"/>
          </p:cNvCxnSpPr>
          <p:nvPr/>
        </p:nvCxnSpPr>
        <p:spPr bwMode="auto">
          <a:xfrm flipH="1" flipV="1">
            <a:off x="7943850" y="1471613"/>
            <a:ext cx="1955403" cy="149012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9" name="Picture 8">
            <a:extLst>
              <a:ext uri="{FF2B5EF4-FFF2-40B4-BE49-F238E27FC236}">
                <a16:creationId xmlns:a16="http://schemas.microsoft.com/office/drawing/2014/main" id="{62046593-7B55-D498-DACB-460AC2BC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258" y="4299726"/>
            <a:ext cx="3920830" cy="1177392"/>
          </a:xfrm>
          <a:prstGeom prst="rect">
            <a:avLst/>
          </a:prstGeom>
        </p:spPr>
      </p:pic>
      <p:sp>
        <p:nvSpPr>
          <p:cNvPr id="15" name="Rectangle 14">
            <a:extLst>
              <a:ext uri="{FF2B5EF4-FFF2-40B4-BE49-F238E27FC236}">
                <a16:creationId xmlns:a16="http://schemas.microsoft.com/office/drawing/2014/main" id="{3B084DE8-4416-1042-1D2C-FD552414AE58}"/>
              </a:ext>
            </a:extLst>
          </p:cNvPr>
          <p:cNvSpPr/>
          <p:nvPr/>
        </p:nvSpPr>
        <p:spPr>
          <a:xfrm>
            <a:off x="2020052" y="2161336"/>
            <a:ext cx="3441783" cy="946413"/>
          </a:xfrm>
          <a:prstGeom prst="rect">
            <a:avLst/>
          </a:prstGeom>
          <a:solidFill>
            <a:schemeClr val="bg2">
              <a:lumMod val="90000"/>
            </a:schemeClr>
          </a:solidFill>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There two buttons are used to add new file(s) or folders.</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spcAft>
                <a:spcPts val="900"/>
              </a:spcAft>
            </a:pPr>
            <a:r>
              <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New folder is only for new SS. New file is for new SS file (e.g., a new OpenAPI Yaml file)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6F74F6CB-0918-0A3F-5CD8-73F9DC97248E}"/>
              </a:ext>
            </a:extLst>
          </p:cNvPr>
          <p:cNvCxnSpPr>
            <a:cxnSpLocks/>
            <a:stCxn id="15" idx="0"/>
          </p:cNvCxnSpPr>
          <p:nvPr/>
        </p:nvCxnSpPr>
        <p:spPr bwMode="auto">
          <a:xfrm flipH="1" flipV="1">
            <a:off x="2097505" y="1608221"/>
            <a:ext cx="1643439" cy="553115"/>
          </a:xfrm>
          <a:prstGeom prst="straightConnector1">
            <a:avLst/>
          </a:prstGeom>
          <a:solidFill>
            <a:schemeClr val="accent1"/>
          </a:solidFill>
          <a:ln w="9525" cap="flat" cmpd="sng" algn="ctr">
            <a:solidFill>
              <a:srgbClr val="FFFF00"/>
            </a:solidFill>
            <a:prstDash val="solid"/>
            <a:round/>
            <a:headEnd type="none" w="med" len="med"/>
            <a:tailEnd type="triangle"/>
          </a:ln>
          <a:effectLst/>
        </p:spPr>
      </p:cxnSp>
      <p:sp>
        <p:nvSpPr>
          <p:cNvPr id="25" name="TextBox 24">
            <a:extLst>
              <a:ext uri="{FF2B5EF4-FFF2-40B4-BE49-F238E27FC236}">
                <a16:creationId xmlns:a16="http://schemas.microsoft.com/office/drawing/2014/main" id="{FFCA93EA-5FBC-8394-B834-7D7C5A15DACA}"/>
              </a:ext>
            </a:extLst>
          </p:cNvPr>
          <p:cNvSpPr txBox="1"/>
          <p:nvPr/>
        </p:nvSpPr>
        <p:spPr>
          <a:xfrm>
            <a:off x="1400168" y="886143"/>
            <a:ext cx="7458082" cy="338554"/>
          </a:xfrm>
          <a:prstGeom prst="rect">
            <a:avLst/>
          </a:prstGeom>
          <a:noFill/>
        </p:spPr>
        <p:txBody>
          <a:bodyPr wrap="square">
            <a:spAutoFit/>
          </a:bodyPr>
          <a:lstStyle/>
          <a:p>
            <a:r>
              <a:rPr lang="en-GB" altLang="zh-CN" sz="16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switch from current working branch to another branch (existing or a new branch)</a:t>
            </a:r>
            <a:endParaRPr lang="zh-CN" altLang="en-US" sz="1400" dirty="0"/>
          </a:p>
        </p:txBody>
      </p:sp>
      <p:sp>
        <p:nvSpPr>
          <p:cNvPr id="6" name="Rectangle 5">
            <a:extLst>
              <a:ext uri="{FF2B5EF4-FFF2-40B4-BE49-F238E27FC236}">
                <a16:creationId xmlns:a16="http://schemas.microsoft.com/office/drawing/2014/main" id="{0F6E4A00-C220-C616-71A5-9A66040236C8}"/>
              </a:ext>
            </a:extLst>
          </p:cNvPr>
          <p:cNvSpPr/>
          <p:nvPr/>
        </p:nvSpPr>
        <p:spPr>
          <a:xfrm>
            <a:off x="8340642" y="5698621"/>
            <a:ext cx="3441783"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Click “yes” to checkout the target branch  (to make it editable). Just to make sure you have saved (committed) the changes in the current branch.</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87039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9DE3-B439-745A-A95A-40CD6702DB1C}"/>
              </a:ext>
            </a:extLst>
          </p:cNvPr>
          <p:cNvSpPr>
            <a:spLocks noGrp="1"/>
          </p:cNvSpPr>
          <p:nvPr>
            <p:ph type="title"/>
          </p:nvPr>
        </p:nvSpPr>
        <p:spPr/>
        <p:txBody>
          <a:bodyPr/>
          <a:lstStyle/>
          <a:p>
            <a:r>
              <a:rPr lang="en-US" altLang="zh-CN" dirty="0"/>
              <a:t>Forge: </a:t>
            </a:r>
            <a:r>
              <a:rPr lang="en-US" altLang="zh-CN" sz="3600" dirty="0"/>
              <a:t>Web IDE editor: searching and editing</a:t>
            </a:r>
            <a:endParaRPr lang="zh-CN" altLang="en-US" dirty="0"/>
          </a:p>
        </p:txBody>
      </p:sp>
      <p:pic>
        <p:nvPicPr>
          <p:cNvPr id="5" name="Content Placeholder 4">
            <a:extLst>
              <a:ext uri="{FF2B5EF4-FFF2-40B4-BE49-F238E27FC236}">
                <a16:creationId xmlns:a16="http://schemas.microsoft.com/office/drawing/2014/main" id="{C80C1BE3-1154-E95C-2E8F-7E54F6047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879" y="1371600"/>
            <a:ext cx="7521629" cy="4830763"/>
          </a:xfrm>
        </p:spPr>
      </p:pic>
      <p:sp>
        <p:nvSpPr>
          <p:cNvPr id="4" name="Rectangle 3">
            <a:extLst>
              <a:ext uri="{FF2B5EF4-FFF2-40B4-BE49-F238E27FC236}">
                <a16:creationId xmlns:a16="http://schemas.microsoft.com/office/drawing/2014/main" id="{789CEBCF-7A67-08D2-D8B8-FD6559F7AF45}"/>
              </a:ext>
            </a:extLst>
          </p:cNvPr>
          <p:cNvSpPr/>
          <p:nvPr/>
        </p:nvSpPr>
        <p:spPr>
          <a:xfrm>
            <a:off x="8263731" y="1530299"/>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the key words (not case sensitive) you would like to locate in the file.</a:t>
            </a:r>
          </a:p>
        </p:txBody>
      </p:sp>
      <p:cxnSp>
        <p:nvCxnSpPr>
          <p:cNvPr id="6" name="Straight Arrow Connector 5">
            <a:extLst>
              <a:ext uri="{FF2B5EF4-FFF2-40B4-BE49-F238E27FC236}">
                <a16:creationId xmlns:a16="http://schemas.microsoft.com/office/drawing/2014/main" id="{0F87E3FD-2EE6-EB51-C795-2D69E6C95856}"/>
              </a:ext>
            </a:extLst>
          </p:cNvPr>
          <p:cNvCxnSpPr>
            <a:cxnSpLocks/>
            <a:stCxn id="4" idx="1"/>
          </p:cNvCxnSpPr>
          <p:nvPr/>
        </p:nvCxnSpPr>
        <p:spPr bwMode="auto">
          <a:xfrm flipH="1">
            <a:off x="5176838" y="1761132"/>
            <a:ext cx="3086893" cy="983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9" name="Rectangle 8">
            <a:extLst>
              <a:ext uri="{FF2B5EF4-FFF2-40B4-BE49-F238E27FC236}">
                <a16:creationId xmlns:a16="http://schemas.microsoft.com/office/drawing/2014/main" id="{B4FD7301-F9DE-718D-7300-3E0E4E468D06}"/>
              </a:ext>
            </a:extLst>
          </p:cNvPr>
          <p:cNvSpPr/>
          <p:nvPr/>
        </p:nvSpPr>
        <p:spPr>
          <a:xfrm>
            <a:off x="8263731" y="2283767"/>
            <a:ext cx="3461544"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You will see the “n of m” summary, m indicates the total number of matched key words, n indicates the n-</a:t>
            </a:r>
            <a:r>
              <a:rPr lang="en-GB" sz="1200" dirty="0" err="1">
                <a:solidFill>
                  <a:srgbClr val="0000FF"/>
                </a:solidFill>
                <a:latin typeface="Calibri" panose="020F0502020204030204" pitchFamily="34" charset="0"/>
                <a:ea typeface="宋体" panose="02010600030101010101" pitchFamily="2" charset="-122"/>
                <a:cs typeface="Times New Roman" panose="02020603050405020304" pitchFamily="18" charset="0"/>
              </a:rPr>
              <a:t>th</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match.</a:t>
            </a:r>
          </a:p>
        </p:txBody>
      </p:sp>
      <p:cxnSp>
        <p:nvCxnSpPr>
          <p:cNvPr id="10" name="Straight Arrow Connector 9">
            <a:extLst>
              <a:ext uri="{FF2B5EF4-FFF2-40B4-BE49-F238E27FC236}">
                <a16:creationId xmlns:a16="http://schemas.microsoft.com/office/drawing/2014/main" id="{C7F90A40-98C8-7951-EE69-74AA34585C9B}"/>
              </a:ext>
            </a:extLst>
          </p:cNvPr>
          <p:cNvCxnSpPr>
            <a:cxnSpLocks/>
            <a:stCxn id="9" idx="1"/>
          </p:cNvCxnSpPr>
          <p:nvPr/>
        </p:nvCxnSpPr>
        <p:spPr bwMode="auto">
          <a:xfrm flipH="1" flipV="1">
            <a:off x="6234113" y="1991964"/>
            <a:ext cx="2029618" cy="6149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D1F46C9B-FD58-7826-CE85-04D55BE22877}"/>
              </a:ext>
            </a:extLst>
          </p:cNvPr>
          <p:cNvSpPr/>
          <p:nvPr/>
        </p:nvSpPr>
        <p:spPr>
          <a:xfrm>
            <a:off x="8250661" y="3279754"/>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area is so-called miniMap of the Stage 3 file. It’s kind of full screenshot of the whole stage 3 file.</a:t>
            </a:r>
          </a:p>
        </p:txBody>
      </p:sp>
      <p:cxnSp>
        <p:nvCxnSpPr>
          <p:cNvPr id="13" name="Straight Arrow Connector 12">
            <a:extLst>
              <a:ext uri="{FF2B5EF4-FFF2-40B4-BE49-F238E27FC236}">
                <a16:creationId xmlns:a16="http://schemas.microsoft.com/office/drawing/2014/main" id="{8B53D682-6895-3B25-69AC-6E39D9DC2AB5}"/>
              </a:ext>
            </a:extLst>
          </p:cNvPr>
          <p:cNvCxnSpPr>
            <a:cxnSpLocks/>
            <a:stCxn id="12" idx="1"/>
          </p:cNvCxnSpPr>
          <p:nvPr/>
        </p:nvCxnSpPr>
        <p:spPr bwMode="auto">
          <a:xfrm flipH="1" flipV="1">
            <a:off x="7811718" y="2813187"/>
            <a:ext cx="438943" cy="69740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Rectangle 17">
            <a:extLst>
              <a:ext uri="{FF2B5EF4-FFF2-40B4-BE49-F238E27FC236}">
                <a16:creationId xmlns:a16="http://schemas.microsoft.com/office/drawing/2014/main" id="{3CB0F9A0-B1BB-9C37-BE07-C5D07D101AE3}"/>
              </a:ext>
            </a:extLst>
          </p:cNvPr>
          <p:cNvSpPr/>
          <p:nvPr/>
        </p:nvSpPr>
        <p:spPr>
          <a:xfrm>
            <a:off x="8263731" y="4173815"/>
            <a:ext cx="3461544" cy="10156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You could use the grey bar to quickly move around your editing area (in case the file is huge).  To be noted, the grey bar will be invisible if your mouse leaving the file for some time, it will be visible once mouse moving back.</a:t>
            </a:r>
          </a:p>
        </p:txBody>
      </p:sp>
      <p:cxnSp>
        <p:nvCxnSpPr>
          <p:cNvPr id="19" name="Straight Arrow Connector 18">
            <a:extLst>
              <a:ext uri="{FF2B5EF4-FFF2-40B4-BE49-F238E27FC236}">
                <a16:creationId xmlns:a16="http://schemas.microsoft.com/office/drawing/2014/main" id="{AA457AD0-64BC-C710-ACBF-685953D6855F}"/>
              </a:ext>
            </a:extLst>
          </p:cNvPr>
          <p:cNvCxnSpPr>
            <a:cxnSpLocks/>
            <a:stCxn id="18" idx="1"/>
          </p:cNvCxnSpPr>
          <p:nvPr/>
        </p:nvCxnSpPr>
        <p:spPr bwMode="auto">
          <a:xfrm flipH="1" flipV="1">
            <a:off x="7914508" y="3556455"/>
            <a:ext cx="349223" cy="11251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80193086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1A48-20BF-5FCF-5CBA-812546C854D7}"/>
              </a:ext>
            </a:extLst>
          </p:cNvPr>
          <p:cNvSpPr>
            <a:spLocks noGrp="1"/>
          </p:cNvSpPr>
          <p:nvPr>
            <p:ph type="title"/>
          </p:nvPr>
        </p:nvSpPr>
        <p:spPr/>
        <p:txBody>
          <a:bodyPr/>
          <a:lstStyle/>
          <a:p>
            <a:r>
              <a:rPr lang="en-US" altLang="zh-CN" dirty="0"/>
              <a:t>Forge: Web IDE editor: diff</a:t>
            </a:r>
            <a:endParaRPr lang="zh-CN" altLang="en-US" dirty="0"/>
          </a:p>
        </p:txBody>
      </p:sp>
      <p:pic>
        <p:nvPicPr>
          <p:cNvPr id="5" name="Content Placeholder 4" descr="A screenshot of a computer program&#10;&#10;Description automatically generated">
            <a:extLst>
              <a:ext uri="{FF2B5EF4-FFF2-40B4-BE49-F238E27FC236}">
                <a16:creationId xmlns:a16="http://schemas.microsoft.com/office/drawing/2014/main" id="{2386D805-C2AB-5769-6BD8-F34E7E670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1" y="1087438"/>
            <a:ext cx="10635740" cy="4830763"/>
          </a:xfrm>
        </p:spPr>
      </p:pic>
      <p:sp>
        <p:nvSpPr>
          <p:cNvPr id="4" name="Rectangle 3">
            <a:extLst>
              <a:ext uri="{FF2B5EF4-FFF2-40B4-BE49-F238E27FC236}">
                <a16:creationId xmlns:a16="http://schemas.microsoft.com/office/drawing/2014/main" id="{D3D98E44-2752-AF0D-12AE-5028A062DF3A}"/>
              </a:ext>
            </a:extLst>
          </p:cNvPr>
          <p:cNvSpPr/>
          <p:nvPr/>
        </p:nvSpPr>
        <p:spPr>
          <a:xfrm>
            <a:off x="1362075" y="6044197"/>
            <a:ext cx="4262437" cy="27699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select this button to check the total changes (per file). </a:t>
            </a:r>
          </a:p>
        </p:txBody>
      </p:sp>
      <p:cxnSp>
        <p:nvCxnSpPr>
          <p:cNvPr id="6" name="Straight Arrow Connector 5">
            <a:extLst>
              <a:ext uri="{FF2B5EF4-FFF2-40B4-BE49-F238E27FC236}">
                <a16:creationId xmlns:a16="http://schemas.microsoft.com/office/drawing/2014/main" id="{8E5BB0DC-AD0E-2703-B501-029319171150}"/>
              </a:ext>
            </a:extLst>
          </p:cNvPr>
          <p:cNvCxnSpPr>
            <a:cxnSpLocks/>
            <a:stCxn id="4" idx="1"/>
          </p:cNvCxnSpPr>
          <p:nvPr/>
        </p:nvCxnSpPr>
        <p:spPr bwMode="auto">
          <a:xfrm flipH="1" flipV="1">
            <a:off x="847725" y="2171700"/>
            <a:ext cx="514350" cy="401099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A00C1594-D457-F6D7-7C18-270AEC42985B}"/>
              </a:ext>
            </a:extLst>
          </p:cNvPr>
          <p:cNvSpPr/>
          <p:nvPr/>
        </p:nvSpPr>
        <p:spPr>
          <a:xfrm>
            <a:off x="6053138" y="5951864"/>
            <a:ext cx="5343525"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each highlight indicates a change (relative location of a file). You could see the character-by-character difference (against original file, which is in the left part)</a:t>
            </a:r>
          </a:p>
        </p:txBody>
      </p:sp>
      <p:cxnSp>
        <p:nvCxnSpPr>
          <p:cNvPr id="13" name="Straight Arrow Connector 12">
            <a:extLst>
              <a:ext uri="{FF2B5EF4-FFF2-40B4-BE49-F238E27FC236}">
                <a16:creationId xmlns:a16="http://schemas.microsoft.com/office/drawing/2014/main" id="{22D75400-9A1C-8238-5726-6F7F2DCF0D1E}"/>
              </a:ext>
            </a:extLst>
          </p:cNvPr>
          <p:cNvCxnSpPr>
            <a:cxnSpLocks/>
            <a:stCxn id="12" idx="0"/>
          </p:cNvCxnSpPr>
          <p:nvPr/>
        </p:nvCxnSpPr>
        <p:spPr bwMode="auto">
          <a:xfrm flipV="1">
            <a:off x="8724901" y="3186113"/>
            <a:ext cx="2185987" cy="276575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7" name="Picture 6" descr="A brown rectangle with white text&#10;&#10;Description automatically generated">
            <a:extLst>
              <a:ext uri="{FF2B5EF4-FFF2-40B4-BE49-F238E27FC236}">
                <a16:creationId xmlns:a16="http://schemas.microsoft.com/office/drawing/2014/main" id="{92B9E5B0-7EF0-6ADF-DDDE-C6E476365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99" y="1582542"/>
            <a:ext cx="2039726" cy="278342"/>
          </a:xfrm>
          <a:prstGeom prst="rect">
            <a:avLst/>
          </a:prstGeom>
        </p:spPr>
      </p:pic>
      <p:sp>
        <p:nvSpPr>
          <p:cNvPr id="8" name="TextBox 7">
            <a:extLst>
              <a:ext uri="{FF2B5EF4-FFF2-40B4-BE49-F238E27FC236}">
                <a16:creationId xmlns:a16="http://schemas.microsoft.com/office/drawing/2014/main" id="{8EAF7A11-2ACF-6920-F394-5A92CF482EC1}"/>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73336751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omputer program&#10;&#10;Description automatically generated">
            <a:extLst>
              <a:ext uri="{FF2B5EF4-FFF2-40B4-BE49-F238E27FC236}">
                <a16:creationId xmlns:a16="http://schemas.microsoft.com/office/drawing/2014/main" id="{3F569A55-D1B4-0FBB-32AE-AB3EA35AA2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165" y="2377944"/>
            <a:ext cx="8649450" cy="1691787"/>
          </a:xfrm>
        </p:spPr>
      </p:pic>
      <p:sp>
        <p:nvSpPr>
          <p:cNvPr id="2" name="Title 1">
            <a:extLst>
              <a:ext uri="{FF2B5EF4-FFF2-40B4-BE49-F238E27FC236}">
                <a16:creationId xmlns:a16="http://schemas.microsoft.com/office/drawing/2014/main" id="{7977FAF6-D5F5-700A-845D-3942CD682CD3}"/>
              </a:ext>
            </a:extLst>
          </p:cNvPr>
          <p:cNvSpPr>
            <a:spLocks noGrp="1"/>
          </p:cNvSpPr>
          <p:nvPr>
            <p:ph type="title"/>
          </p:nvPr>
        </p:nvSpPr>
        <p:spPr/>
        <p:txBody>
          <a:bodyPr/>
          <a:lstStyle/>
          <a:p>
            <a:r>
              <a:rPr lang="en-US" altLang="zh-CN" dirty="0"/>
              <a:t>Forge: Web IDE editor: commit changes</a:t>
            </a:r>
            <a:endParaRPr lang="zh-CN" altLang="en-US" dirty="0"/>
          </a:p>
        </p:txBody>
      </p:sp>
      <p:sp>
        <p:nvSpPr>
          <p:cNvPr id="4" name="Rectangle 3">
            <a:extLst>
              <a:ext uri="{FF2B5EF4-FFF2-40B4-BE49-F238E27FC236}">
                <a16:creationId xmlns:a16="http://schemas.microsoft.com/office/drawing/2014/main" id="{FB63DBD3-2B30-D5BE-4F22-B4B9B6DEC68E}"/>
              </a:ext>
            </a:extLst>
          </p:cNvPr>
          <p:cNvSpPr/>
          <p:nvPr/>
        </p:nvSpPr>
        <p:spPr>
          <a:xfrm>
            <a:off x="3790155" y="1401238"/>
            <a:ext cx="4054434" cy="761747"/>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commit comments (TS number, release number, CR number and change summary/key words are needed)</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this comment will be used as MR title by default.</a:t>
            </a:r>
          </a:p>
        </p:txBody>
      </p:sp>
      <p:cxnSp>
        <p:nvCxnSpPr>
          <p:cNvPr id="6" name="Straight Arrow Connector 5">
            <a:extLst>
              <a:ext uri="{FF2B5EF4-FFF2-40B4-BE49-F238E27FC236}">
                <a16:creationId xmlns:a16="http://schemas.microsoft.com/office/drawing/2014/main" id="{74024F07-A869-945A-9E61-45BF41B9CDB2}"/>
              </a:ext>
            </a:extLst>
          </p:cNvPr>
          <p:cNvCxnSpPr>
            <a:cxnSpLocks/>
            <a:stCxn id="4" idx="1"/>
          </p:cNvCxnSpPr>
          <p:nvPr/>
        </p:nvCxnSpPr>
        <p:spPr bwMode="auto">
          <a:xfrm flipH="1">
            <a:off x="2739189" y="1782112"/>
            <a:ext cx="1050966" cy="965099"/>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8" name="Rectangle 7">
            <a:extLst>
              <a:ext uri="{FF2B5EF4-FFF2-40B4-BE49-F238E27FC236}">
                <a16:creationId xmlns:a16="http://schemas.microsoft.com/office/drawing/2014/main" id="{E09CE5AE-6D05-EAEE-6251-FE0DCF6382FA}"/>
              </a:ext>
            </a:extLst>
          </p:cNvPr>
          <p:cNvSpPr/>
          <p:nvPr/>
        </p:nvSpPr>
        <p:spPr>
          <a:xfrm>
            <a:off x="1119980" y="4556558"/>
            <a:ext cx="3461544"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click “Commit to …” button. This is to commit the change to the selected branch (current branch by default) and push to a Forge branch.</a:t>
            </a:r>
          </a:p>
        </p:txBody>
      </p:sp>
      <p:cxnSp>
        <p:nvCxnSpPr>
          <p:cNvPr id="9" name="Straight Arrow Connector 8">
            <a:extLst>
              <a:ext uri="{FF2B5EF4-FFF2-40B4-BE49-F238E27FC236}">
                <a16:creationId xmlns:a16="http://schemas.microsoft.com/office/drawing/2014/main" id="{E53680FF-1003-92D8-B208-77AB696799B6}"/>
              </a:ext>
            </a:extLst>
          </p:cNvPr>
          <p:cNvCxnSpPr>
            <a:cxnSpLocks/>
            <a:stCxn id="8" idx="0"/>
          </p:cNvCxnSpPr>
          <p:nvPr/>
        </p:nvCxnSpPr>
        <p:spPr bwMode="auto">
          <a:xfrm flipH="1" flipV="1">
            <a:off x="2057400" y="3128085"/>
            <a:ext cx="793352" cy="1428473"/>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DFB54E36-0E8B-CB7D-175E-747AF65B8746}"/>
              </a:ext>
            </a:extLst>
          </p:cNvPr>
          <p:cNvSpPr/>
          <p:nvPr/>
        </p:nvSpPr>
        <p:spPr>
          <a:xfrm>
            <a:off x="3647049" y="4146190"/>
            <a:ext cx="4441934" cy="27699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(optional) switch to a new branch for commit.</a:t>
            </a:r>
          </a:p>
        </p:txBody>
      </p:sp>
      <p:cxnSp>
        <p:nvCxnSpPr>
          <p:cNvPr id="14" name="Straight Arrow Connector 13">
            <a:extLst>
              <a:ext uri="{FF2B5EF4-FFF2-40B4-BE49-F238E27FC236}">
                <a16:creationId xmlns:a16="http://schemas.microsoft.com/office/drawing/2014/main" id="{62A8373B-C7A2-A30E-DC12-183520EAF1EC}"/>
              </a:ext>
            </a:extLst>
          </p:cNvPr>
          <p:cNvCxnSpPr>
            <a:cxnSpLocks/>
            <a:stCxn id="13" idx="0"/>
          </p:cNvCxnSpPr>
          <p:nvPr/>
        </p:nvCxnSpPr>
        <p:spPr bwMode="auto">
          <a:xfrm flipH="1" flipV="1">
            <a:off x="3271858" y="3132480"/>
            <a:ext cx="2596158" cy="1013710"/>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17" name="TextBox 16">
            <a:extLst>
              <a:ext uri="{FF2B5EF4-FFF2-40B4-BE49-F238E27FC236}">
                <a16:creationId xmlns:a16="http://schemas.microsoft.com/office/drawing/2014/main" id="{4BE142CF-4D06-781A-1377-1FE0B65E71A9}"/>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6362396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1B89-1107-CF25-F7E4-F84CA5DDDAE4}"/>
              </a:ext>
            </a:extLst>
          </p:cNvPr>
          <p:cNvSpPr>
            <a:spLocks noGrp="1"/>
          </p:cNvSpPr>
          <p:nvPr>
            <p:ph type="title"/>
          </p:nvPr>
        </p:nvSpPr>
        <p:spPr/>
        <p:txBody>
          <a:bodyPr/>
          <a:lstStyle/>
          <a:p>
            <a:r>
              <a:rPr lang="en-US" altLang="zh-CN" dirty="0"/>
              <a:t>Edit one file</a:t>
            </a:r>
            <a:endParaRPr lang="zh-CN" altLang="en-US" dirty="0"/>
          </a:p>
        </p:txBody>
      </p:sp>
      <p:pic>
        <p:nvPicPr>
          <p:cNvPr id="5" name="Content Placeholder 4" descr="A screenshot of a computer&#10;&#10;Description automatically generated">
            <a:extLst>
              <a:ext uri="{FF2B5EF4-FFF2-40B4-BE49-F238E27FC236}">
                <a16:creationId xmlns:a16="http://schemas.microsoft.com/office/drawing/2014/main" id="{3BD8FC6C-5020-27C7-FFF6-85E28DC19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752" y="1446937"/>
            <a:ext cx="10432496" cy="3132683"/>
          </a:xfrm>
        </p:spPr>
      </p:pic>
      <p:sp>
        <p:nvSpPr>
          <p:cNvPr id="6" name="Rectangle 5">
            <a:extLst>
              <a:ext uri="{FF2B5EF4-FFF2-40B4-BE49-F238E27FC236}">
                <a16:creationId xmlns:a16="http://schemas.microsoft.com/office/drawing/2014/main" id="{C3738435-7A43-79AC-7987-30DC4FC3A693}"/>
              </a:ext>
            </a:extLst>
          </p:cNvPr>
          <p:cNvSpPr/>
          <p:nvPr/>
        </p:nvSpPr>
        <p:spPr>
          <a:xfrm>
            <a:off x="5558234" y="4808220"/>
            <a:ext cx="4751626" cy="8771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There are two methods to edit a stage 3 file. </a:t>
            </a: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Open with Web IDE: Refer to </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hlinkClick r:id="rId4" action="ppaction://hlinksldjump"/>
              </a:rPr>
              <a:t>Slide Editing with Web IDE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Edit: Edit the current file only, simple to use, good for single file.</a:t>
            </a:r>
          </a:p>
        </p:txBody>
      </p:sp>
      <p:cxnSp>
        <p:nvCxnSpPr>
          <p:cNvPr id="7" name="Straight Arrow Connector 6">
            <a:extLst>
              <a:ext uri="{FF2B5EF4-FFF2-40B4-BE49-F238E27FC236}">
                <a16:creationId xmlns:a16="http://schemas.microsoft.com/office/drawing/2014/main" id="{A8E8345A-1B6A-427C-29D1-055C5C3FE9AA}"/>
              </a:ext>
            </a:extLst>
          </p:cNvPr>
          <p:cNvCxnSpPr>
            <a:cxnSpLocks/>
          </p:cNvCxnSpPr>
          <p:nvPr/>
        </p:nvCxnSpPr>
        <p:spPr bwMode="auto">
          <a:xfrm flipV="1">
            <a:off x="7543800" y="2171700"/>
            <a:ext cx="838200" cy="263652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903363472"/>
      </p:ext>
    </p:extLst>
  </p:cSld>
  <p:clrMapOvr>
    <a:masterClrMapping/>
  </p:clrMapOvr>
  <p:transition spd="slow"/>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 shot of a computer&#10;&#10;Description automatically generated">
            <a:extLst>
              <a:ext uri="{FF2B5EF4-FFF2-40B4-BE49-F238E27FC236}">
                <a16:creationId xmlns:a16="http://schemas.microsoft.com/office/drawing/2014/main" id="{679F73EB-2D8E-5EC4-1E6F-2E8BF766C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0" y="4640533"/>
            <a:ext cx="6055895" cy="125225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97C79AC-AA5D-A58B-4952-F4319DAA8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0" y="1290056"/>
            <a:ext cx="8162264" cy="2897665"/>
          </a:xfrm>
          <a:prstGeom prst="rect">
            <a:avLst/>
          </a:prstGeom>
        </p:spPr>
      </p:pic>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910388" y="205539"/>
            <a:ext cx="10515409" cy="688556"/>
          </a:xfrm>
        </p:spPr>
        <p:txBody>
          <a:bodyPr/>
          <a:lstStyle/>
          <a:p>
            <a:r>
              <a:rPr lang="en-US" dirty="0"/>
              <a:t>Forge: </a:t>
            </a:r>
            <a:r>
              <a:rPr lang="en-US" sz="2000" dirty="0">
                <a:latin typeface="Calibri" panose="020F0502020204030204" pitchFamily="34" charset="0"/>
                <a:ea typeface="等线" panose="02010600030101010101" pitchFamily="2" charset="-122"/>
              </a:rPr>
              <a:t>Generating word CR (code change part) </a:t>
            </a:r>
            <a:br>
              <a:rPr lang="en-US" sz="2000" dirty="0">
                <a:latin typeface="Calibri" panose="020F0502020204030204" pitchFamily="34" charset="0"/>
                <a:ea typeface="等线" panose="02010600030101010101" pitchFamily="2" charset="-122"/>
              </a:rPr>
            </a:br>
            <a:r>
              <a:rPr lang="en-US" sz="2000" dirty="0">
                <a:latin typeface="Calibri" panose="020F0502020204030204" pitchFamily="34" charset="0"/>
                <a:ea typeface="等线" panose="02010600030101010101" pitchFamily="2" charset="-122"/>
              </a:rPr>
              <a:t>with a Draft merge request</a:t>
            </a:r>
            <a:endParaRPr lang="en-US" dirty="0"/>
          </a:p>
        </p:txBody>
      </p:sp>
      <p:sp>
        <p:nvSpPr>
          <p:cNvPr id="6" name="TextBox 5">
            <a:extLst>
              <a:ext uri="{FF2B5EF4-FFF2-40B4-BE49-F238E27FC236}">
                <a16:creationId xmlns:a16="http://schemas.microsoft.com/office/drawing/2014/main" id="{060E8E38-47D3-4B30-9ED5-D6183B5AE50D}"/>
              </a:ext>
            </a:extLst>
          </p:cNvPr>
          <p:cNvSpPr txBox="1"/>
          <p:nvPr/>
        </p:nvSpPr>
        <p:spPr>
          <a:xfrm>
            <a:off x="440563" y="4245896"/>
            <a:ext cx="5579267"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2: before CR is agreed in SA5 closing plenary meeting, the merge request shall be in status “Draft”.  When in draft status, the title of merge request starts with “Draft:”, see example below.</a:t>
            </a:r>
          </a:p>
        </p:txBody>
      </p:sp>
      <p:sp>
        <p:nvSpPr>
          <p:cNvPr id="7" name="TextBox 6">
            <a:extLst>
              <a:ext uri="{FF2B5EF4-FFF2-40B4-BE49-F238E27FC236}">
                <a16:creationId xmlns:a16="http://schemas.microsoft.com/office/drawing/2014/main" id="{771B76A0-BFFF-4EB7-BAD1-5EB8F5FC5E3A}"/>
              </a:ext>
            </a:extLst>
          </p:cNvPr>
          <p:cNvSpPr txBox="1"/>
          <p:nvPr/>
        </p:nvSpPr>
        <p:spPr>
          <a:xfrm>
            <a:off x="9544400" y="3394884"/>
            <a:ext cx="2224122"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first option (Download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artifact) when available (when</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the YANG basic and the YAML checks passed</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p>
        </p:txBody>
      </p:sp>
      <p:sp>
        <p:nvSpPr>
          <p:cNvPr id="13" name="TextBox 12">
            <a:extLst>
              <a:ext uri="{FF2B5EF4-FFF2-40B4-BE49-F238E27FC236}">
                <a16:creationId xmlns:a16="http://schemas.microsoft.com/office/drawing/2014/main" id="{28A2C836-E790-4840-B622-0B4C7C4FAE00}"/>
              </a:ext>
            </a:extLst>
          </p:cNvPr>
          <p:cNvSpPr txBox="1"/>
          <p:nvPr/>
        </p:nvSpPr>
        <p:spPr>
          <a:xfrm>
            <a:off x="6370687" y="4981885"/>
            <a:ext cx="2456481"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“Mark as ready” or Click “Mark as ready” button to make it ready for merge (e.g., when CR is agreed in SA5 closing plenary meeting).</a:t>
            </a:r>
          </a:p>
        </p:txBody>
      </p:sp>
      <p:sp>
        <p:nvSpPr>
          <p:cNvPr id="14" name="TextBox 13">
            <a:extLst>
              <a:ext uri="{FF2B5EF4-FFF2-40B4-BE49-F238E27FC236}">
                <a16:creationId xmlns:a16="http://schemas.microsoft.com/office/drawing/2014/main" id="{069D11B9-9D53-409A-A1B1-6F8756C1A212}"/>
              </a:ext>
            </a:extLst>
          </p:cNvPr>
          <p:cNvSpPr txBox="1"/>
          <p:nvPr/>
        </p:nvSpPr>
        <p:spPr>
          <a:xfrm>
            <a:off x="9545355" y="4197632"/>
            <a:ext cx="2224122" cy="221599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4:</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automatically generated word artifact is a Word file with line-by-line stage 3 change track per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Yaml file (for YANG, it’s a YANG file)</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stage 3 content should be used directly in Word CR</a:t>
            </a:r>
          </a:p>
        </p:txBody>
      </p:sp>
      <p:sp>
        <p:nvSpPr>
          <p:cNvPr id="15" name="TextBox 14">
            <a:extLst>
              <a:ext uri="{FF2B5EF4-FFF2-40B4-BE49-F238E27FC236}">
                <a16:creationId xmlns:a16="http://schemas.microsoft.com/office/drawing/2014/main" id="{1C9F93EC-E57B-4CB6-B93E-EFE4D73EE87E}"/>
              </a:ext>
            </a:extLst>
          </p:cNvPr>
          <p:cNvSpPr txBox="1"/>
          <p:nvPr/>
        </p:nvSpPr>
        <p:spPr>
          <a:xfrm>
            <a:off x="9544400" y="3075824"/>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6" name="Straight Arrow Connector 15">
            <a:extLst>
              <a:ext uri="{FF2B5EF4-FFF2-40B4-BE49-F238E27FC236}">
                <a16:creationId xmlns:a16="http://schemas.microsoft.com/office/drawing/2014/main" id="{D498941A-6C2E-464C-A1B6-1CBF58B4300F}"/>
              </a:ext>
            </a:extLst>
          </p:cNvPr>
          <p:cNvCxnSpPr>
            <a:cxnSpLocks/>
            <a:stCxn id="7" idx="1"/>
          </p:cNvCxnSpPr>
          <p:nvPr/>
        </p:nvCxnSpPr>
        <p:spPr bwMode="auto">
          <a:xfrm flipH="1" flipV="1">
            <a:off x="6613358" y="3273604"/>
            <a:ext cx="2931042" cy="4906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4DD2C01-66BA-42BD-9015-7A142DD679F2}"/>
              </a:ext>
            </a:extLst>
          </p:cNvPr>
          <p:cNvCxnSpPr>
            <a:cxnSpLocks/>
            <a:stCxn id="15" idx="1"/>
          </p:cNvCxnSpPr>
          <p:nvPr/>
        </p:nvCxnSpPr>
        <p:spPr bwMode="auto">
          <a:xfrm flipH="1" flipV="1">
            <a:off x="4971011" y="1585829"/>
            <a:ext cx="4573389" cy="162156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5" name="TextBox 24">
            <a:extLst>
              <a:ext uri="{FF2B5EF4-FFF2-40B4-BE49-F238E27FC236}">
                <a16:creationId xmlns:a16="http://schemas.microsoft.com/office/drawing/2014/main" id="{42FB2ACD-A312-4D75-A74D-57EDD0E816C7}"/>
              </a:ext>
            </a:extLst>
          </p:cNvPr>
          <p:cNvSpPr txBox="1"/>
          <p:nvPr/>
        </p:nvSpPr>
        <p:spPr>
          <a:xfrm>
            <a:off x="395479" y="995121"/>
            <a:ext cx="9151063" cy="307777"/>
          </a:xfrm>
          <a:prstGeom prst="rect">
            <a:avLst/>
          </a:prstGeom>
          <a:no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function was newly introduced function from Forge in late 2022. </a:t>
            </a:r>
            <a:endParaRPr lang="en-US" dirty="0"/>
          </a:p>
        </p:txBody>
      </p:sp>
      <p:sp>
        <p:nvSpPr>
          <p:cNvPr id="18" name="TextBox 17">
            <a:extLst>
              <a:ext uri="{FF2B5EF4-FFF2-40B4-BE49-F238E27FC236}">
                <a16:creationId xmlns:a16="http://schemas.microsoft.com/office/drawing/2014/main" id="{5AC246B1-1E81-4C6D-8AC2-9F5086E37BC6}"/>
              </a:ext>
            </a:extLst>
          </p:cNvPr>
          <p:cNvSpPr txBox="1"/>
          <p:nvPr/>
        </p:nvSpPr>
        <p:spPr>
          <a:xfrm>
            <a:off x="9544400" y="1302898"/>
            <a:ext cx="2224122" cy="170816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1: Contribution author creates a merge request towards the Integration branch before meeting start. At this stage the MR shall be marked as a draft MR. If a CR includes both YANG and YAML changes, </a:t>
            </a:r>
            <a:r>
              <a:rPr lang="en-US" sz="1050" b="1"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two</a:t>
            </a:r>
            <a:r>
              <a:rPr lang="en-US" sz="1050"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 separate MRs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3" name="TextBox 32">
            <a:extLst>
              <a:ext uri="{FF2B5EF4-FFF2-40B4-BE49-F238E27FC236}">
                <a16:creationId xmlns:a16="http://schemas.microsoft.com/office/drawing/2014/main" id="{89004516-6FDF-4D9A-266B-901AA6BEDBE3}"/>
              </a:ext>
            </a:extLst>
          </p:cNvPr>
          <p:cNvSpPr txBox="1"/>
          <p:nvPr/>
        </p:nvSpPr>
        <p:spPr>
          <a:xfrm>
            <a:off x="445361" y="6152732"/>
            <a:ext cx="2766794"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3: MR in Draft status cannot be merged. </a:t>
            </a:r>
          </a:p>
        </p:txBody>
      </p:sp>
      <p:cxnSp>
        <p:nvCxnSpPr>
          <p:cNvPr id="34" name="Straight Arrow Connector 33">
            <a:extLst>
              <a:ext uri="{FF2B5EF4-FFF2-40B4-BE49-F238E27FC236}">
                <a16:creationId xmlns:a16="http://schemas.microsoft.com/office/drawing/2014/main" id="{2E72D76D-825C-8191-7973-8C3BD377EA65}"/>
              </a:ext>
            </a:extLst>
          </p:cNvPr>
          <p:cNvCxnSpPr>
            <a:cxnSpLocks/>
            <a:stCxn id="13" idx="1"/>
          </p:cNvCxnSpPr>
          <p:nvPr/>
        </p:nvCxnSpPr>
        <p:spPr bwMode="auto">
          <a:xfrm flipH="1" flipV="1">
            <a:off x="5724396" y="5178829"/>
            <a:ext cx="646291" cy="17238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1C1E5C5-473F-273F-EB21-F6DD5D50FD46}"/>
              </a:ext>
            </a:extLst>
          </p:cNvPr>
          <p:cNvCxnSpPr>
            <a:cxnSpLocks/>
          </p:cNvCxnSpPr>
          <p:nvPr/>
        </p:nvCxnSpPr>
        <p:spPr bwMode="auto">
          <a:xfrm flipH="1">
            <a:off x="5834651" y="5351217"/>
            <a:ext cx="536036" cy="54157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BA7B26B0-E46C-30A6-2869-DAF7BB4AA3A9}"/>
              </a:ext>
            </a:extLst>
          </p:cNvPr>
          <p:cNvCxnSpPr>
            <a:cxnSpLocks/>
            <a:stCxn id="7" idx="1"/>
          </p:cNvCxnSpPr>
          <p:nvPr/>
        </p:nvCxnSpPr>
        <p:spPr bwMode="auto">
          <a:xfrm flipH="1">
            <a:off x="6315265" y="3764216"/>
            <a:ext cx="3229135" cy="21864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23" name="Picture 22">
            <a:extLst>
              <a:ext uri="{FF2B5EF4-FFF2-40B4-BE49-F238E27FC236}">
                <a16:creationId xmlns:a16="http://schemas.microsoft.com/office/drawing/2014/main" id="{AB513BC1-CB92-4772-097D-D65F339E0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38" y="5899456"/>
            <a:ext cx="5570703" cy="198137"/>
          </a:xfrm>
          <a:prstGeom prst="rect">
            <a:avLst/>
          </a:prstGeom>
        </p:spPr>
      </p:pic>
      <p:sp>
        <p:nvSpPr>
          <p:cNvPr id="31" name="TextBox 30">
            <a:extLst>
              <a:ext uri="{FF2B5EF4-FFF2-40B4-BE49-F238E27FC236}">
                <a16:creationId xmlns:a16="http://schemas.microsoft.com/office/drawing/2014/main" id="{8CAF073E-A400-A67E-7D4D-CFEED81BE468}"/>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2829742375"/>
      </p:ext>
    </p:extLst>
  </p:cSld>
  <p:clrMapOvr>
    <a:masterClrMapping/>
  </p:clrMapOvr>
  <p:transition spd="slow"/>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735-437F-4227-99C6-FC1CC966E165}"/>
              </a:ext>
            </a:extLst>
          </p:cNvPr>
          <p:cNvSpPr>
            <a:spLocks noGrp="1"/>
          </p:cNvSpPr>
          <p:nvPr>
            <p:ph type="title"/>
          </p:nvPr>
        </p:nvSpPr>
        <p:spPr>
          <a:xfrm>
            <a:off x="485038" y="121276"/>
            <a:ext cx="9102725" cy="1143000"/>
          </a:xfrm>
        </p:spPr>
        <p:txBody>
          <a:bodyPr/>
          <a:lstStyle/>
          <a:p>
            <a:r>
              <a:rPr lang="en-US" sz="4400" dirty="0">
                <a:effectLst/>
                <a:latin typeface="Calibri" panose="020F0502020204030204" pitchFamily="34" charset="0"/>
                <a:ea typeface="等线" panose="02010600030101010101" pitchFamily="2" charset="-122"/>
              </a:rPr>
              <a:t>Background/Agenda</a:t>
            </a:r>
            <a:endParaRPr lang="en-US" dirty="0"/>
          </a:p>
        </p:txBody>
      </p:sp>
      <p:sp>
        <p:nvSpPr>
          <p:cNvPr id="3" name="Content Placeholder 2">
            <a:extLst>
              <a:ext uri="{FF2B5EF4-FFF2-40B4-BE49-F238E27FC236}">
                <a16:creationId xmlns:a16="http://schemas.microsoft.com/office/drawing/2014/main" id="{376873C0-1188-4A8B-9787-B1A4779DD8EA}"/>
              </a:ext>
            </a:extLst>
          </p:cNvPr>
          <p:cNvSpPr>
            <a:spLocks noGrp="1"/>
          </p:cNvSpPr>
          <p:nvPr>
            <p:ph idx="1"/>
          </p:nvPr>
        </p:nvSpPr>
        <p:spPr>
          <a:xfrm>
            <a:off x="647700" y="1454150"/>
            <a:ext cx="11183938" cy="4711391"/>
          </a:xfrm>
        </p:spPr>
        <p:txBody>
          <a:bodyPr/>
          <a:lstStyle/>
          <a:p>
            <a:r>
              <a:rPr lang="en-US" sz="2400" dirty="0">
                <a:latin typeface="Calibri" panose="020F0502020204030204" pitchFamily="34" charset="0"/>
                <a:ea typeface="等线" panose="02010600030101010101" pitchFamily="2" charset="-122"/>
              </a:rPr>
              <a:t>High level steps for CR Authors</a:t>
            </a:r>
            <a:endParaRPr lang="en-US" sz="24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 simple guide of Forge usage with screenshot for newcomers</a:t>
            </a:r>
            <a:endParaRPr lang="en-US" sz="2400" dirty="0">
              <a:effectLst/>
              <a:latin typeface="Calibri" panose="020F0502020204030204" pitchFamily="34" charset="0"/>
              <a:ea typeface="等线" panose="02010600030101010101" pitchFamily="2" charset="-122"/>
            </a:endParaRPr>
          </a:p>
          <a:p>
            <a:pPr lvl="1"/>
            <a:r>
              <a:rPr lang="en-US" sz="1800" dirty="0">
                <a:effectLst/>
                <a:latin typeface="Calibri" panose="020F0502020204030204" pitchFamily="34" charset="0"/>
                <a:ea typeface="等线" panose="02010600030101010101" pitchFamily="2" charset="-122"/>
              </a:rPr>
              <a:t>Basic Forge environment</a:t>
            </a:r>
          </a:p>
          <a:p>
            <a:pPr lvl="2"/>
            <a:r>
              <a:rPr lang="en-US" sz="1400" dirty="0">
                <a:latin typeface="Calibri" panose="020F0502020204030204" pitchFamily="34" charset="0"/>
                <a:ea typeface="等线" panose="02010600030101010101" pitchFamily="2" charset="-122"/>
              </a:rPr>
              <a:t>Forge environment: tools provided</a:t>
            </a:r>
          </a:p>
          <a:p>
            <a:pPr lvl="2"/>
            <a:r>
              <a:rPr lang="en-US" altLang="zh-CN" sz="1400" dirty="0">
                <a:latin typeface="Calibri" panose="020F0502020204030204" pitchFamily="34" charset="0"/>
                <a:ea typeface="等线" panose="02010600030101010101" pitchFamily="2" charset="-122"/>
              </a:rPr>
              <a:t>B</a:t>
            </a:r>
            <a:r>
              <a:rPr lang="en-US" sz="1400" dirty="0">
                <a:latin typeface="Calibri" panose="020F0502020204030204" pitchFamily="34" charset="0"/>
                <a:ea typeface="等线" panose="02010600030101010101" pitchFamily="2" charset="-122"/>
              </a:rPr>
              <a:t>asic operations</a:t>
            </a:r>
          </a:p>
          <a:p>
            <a:pPr lvl="2"/>
            <a:r>
              <a:rPr lang="en-US" altLang="zh-CN" sz="1400" dirty="0">
                <a:latin typeface="Calibri" panose="020F0502020204030204" pitchFamily="34" charset="0"/>
                <a:ea typeface="等线" panose="02010600030101010101" pitchFamily="2" charset="-122"/>
              </a:rPr>
              <a:t>P</a:t>
            </a:r>
            <a:r>
              <a:rPr lang="en-US" sz="1400" dirty="0">
                <a:latin typeface="Calibri" panose="020F0502020204030204" pitchFamily="34" charset="0"/>
                <a:ea typeface="等线" panose="02010600030101010101" pitchFamily="2" charset="-122"/>
              </a:rPr>
              <a:t>inpoint the cause of validation failure </a:t>
            </a:r>
          </a:p>
          <a:p>
            <a:pPr lvl="2"/>
            <a:r>
              <a:rPr lang="en-US" sz="1400" dirty="0">
                <a:latin typeface="Calibri" panose="020F0502020204030204" pitchFamily="34" charset="0"/>
                <a:ea typeface="等线" panose="02010600030101010101" pitchFamily="2" charset="-122"/>
              </a:rPr>
              <a:t>Create branches</a:t>
            </a:r>
          </a:p>
          <a:p>
            <a:pPr lvl="2"/>
            <a:r>
              <a:rPr lang="en-US" sz="1400" dirty="0">
                <a:latin typeface="Calibri" panose="020F0502020204030204" pitchFamily="34" charset="0"/>
                <a:ea typeface="等线" panose="02010600030101010101" pitchFamily="2" charset="-122"/>
              </a:rPr>
              <a:t>Create merge request</a:t>
            </a:r>
          </a:p>
          <a:p>
            <a:pPr lvl="1"/>
            <a:r>
              <a:rPr lang="en-US" sz="1800" dirty="0">
                <a:effectLst/>
                <a:latin typeface="Calibri" panose="020F0502020204030204" pitchFamily="34" charset="0"/>
                <a:ea typeface="等线" panose="02010600030101010101" pitchFamily="2" charset="-122"/>
              </a:rPr>
              <a:t>Web IDE for editing, reviewing changes, commit change set</a:t>
            </a:r>
          </a:p>
          <a:p>
            <a:pPr lvl="1"/>
            <a:r>
              <a:rPr lang="en-US" sz="1800" dirty="0">
                <a:latin typeface="Calibri" panose="020F0502020204030204" pitchFamily="34" charset="0"/>
                <a:ea typeface="等线" panose="02010600030101010101" pitchFamily="2" charset="-122"/>
              </a:rPr>
              <a:t>Generating word CR (code change part) automatically with a Draft merge request </a:t>
            </a:r>
            <a:endParaRPr lang="en-US" sz="18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Advanced user tips</a:t>
            </a:r>
          </a:p>
          <a:p>
            <a:pPr lvl="1"/>
            <a:r>
              <a:rPr lang="en-US" sz="1600" dirty="0">
                <a:latin typeface="Calibri" panose="020F0502020204030204" pitchFamily="34" charset="0"/>
                <a:ea typeface="等线" panose="02010600030101010101" pitchFamily="2" charset="-122"/>
              </a:rPr>
              <a:t>Rebase with command line </a:t>
            </a:r>
          </a:p>
          <a:p>
            <a:pPr lvl="1"/>
            <a:r>
              <a:rPr lang="en-US" sz="1600" dirty="0">
                <a:latin typeface="Calibri" panose="020F0502020204030204" pitchFamily="34" charset="0"/>
                <a:ea typeface="等线" panose="02010600030101010101" pitchFamily="2" charset="-122"/>
              </a:rPr>
              <a:t>Merge with conflictions</a:t>
            </a:r>
          </a:p>
          <a:p>
            <a:pPr marL="609585" lvl="1" indent="-609585">
              <a:buBlip>
                <a:blip r:embed="rId3"/>
              </a:buBlip>
            </a:pPr>
            <a:r>
              <a:rPr lang="en-US" altLang="zh-CN" sz="2400" dirty="0">
                <a:latin typeface="Calibri" panose="020F0502020204030204" pitchFamily="34" charset="0"/>
                <a:ea typeface="等线" panose="02010600030101010101" pitchFamily="2" charset="-122"/>
                <a:cs typeface="+mn-cs"/>
              </a:rPr>
              <a:t>Common Q&amp;A </a:t>
            </a:r>
            <a:endParaRPr lang="zh-CN" altLang="en-US" sz="2400" dirty="0">
              <a:latin typeface="Calibri" panose="020F0502020204030204" pitchFamily="34" charset="0"/>
              <a:ea typeface="等线" panose="02010600030101010101" pitchFamily="2" charset="-122"/>
              <a:cs typeface="+mn-cs"/>
            </a:endParaRPr>
          </a:p>
          <a:p>
            <a:pPr lvl="1"/>
            <a:endParaRPr lang="en-US" sz="1400" dirty="0">
              <a:latin typeface="Calibri" panose="020F0502020204030204" pitchFamily="34" charset="0"/>
              <a:ea typeface="等线" panose="02010600030101010101" pitchFamily="2" charset="-122"/>
            </a:endParaRPr>
          </a:p>
        </p:txBody>
      </p:sp>
    </p:spTree>
    <p:extLst>
      <p:ext uri="{BB962C8B-B14F-4D97-AF65-F5344CB8AC3E}">
        <p14:creationId xmlns:p14="http://schemas.microsoft.com/office/powerpoint/2010/main" val="40430529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CABD71C-4ED0-6679-33C0-947D20664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13" y="581082"/>
            <a:ext cx="5152188" cy="2320938"/>
          </a:xfrm>
          <a:prstGeom prst="rect">
            <a:avLst/>
          </a:prstGeom>
        </p:spPr>
      </p:pic>
      <p:sp>
        <p:nvSpPr>
          <p:cNvPr id="3" name="Text Placeholder 2">
            <a:extLst>
              <a:ext uri="{FF2B5EF4-FFF2-40B4-BE49-F238E27FC236}">
                <a16:creationId xmlns:a16="http://schemas.microsoft.com/office/drawing/2014/main" id="{E9DE063C-2FAD-DF0B-CA93-58F19541AB96}"/>
              </a:ext>
            </a:extLst>
          </p:cNvPr>
          <p:cNvSpPr>
            <a:spLocks noGrp="1"/>
          </p:cNvSpPr>
          <p:nvPr>
            <p:ph type="title" idx="4294967295"/>
          </p:nvPr>
        </p:nvSpPr>
        <p:spPr bwMode="auto">
          <a:xfrm>
            <a:off x="1433756" y="54573"/>
            <a:ext cx="877024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zh-CN" sz="36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High level step: Step 5 </a:t>
            </a:r>
            <a:r>
              <a:rPr lang="en-US" altLang="zh-CN" sz="3600" dirty="0">
                <a:latin typeface="Calibri"/>
                <a:ea typeface="宋体" panose="02010600030101010101" pitchFamily="2" charset="-122"/>
              </a:rPr>
              <a:t>(Forge</a:t>
            </a:r>
            <a:r>
              <a:rPr lang="zh-CN" altLang="en-US" sz="3600" dirty="0">
                <a:latin typeface="Calibri"/>
                <a:ea typeface="宋体" panose="02010600030101010101" pitchFamily="2" charset="-122"/>
              </a:rPr>
              <a:t> </a:t>
            </a:r>
            <a:r>
              <a:rPr lang="en-US" altLang="zh-CN" sz="3600" dirty="0">
                <a:latin typeface="Calibri"/>
                <a:ea typeface="宋体" panose="02010600030101010101" pitchFamily="2" charset="-122"/>
              </a:rPr>
              <a:t>Link)</a:t>
            </a:r>
            <a:endParaRPr kumimoji="0" lang="zh-CN" altLang="en-US" sz="2000" b="0" i="0" u="none" strike="noStrike" kern="0" cap="none" spc="0" normalizeH="0" baseline="0" noProof="0" dirty="0">
              <a:ln>
                <a:noFill/>
              </a:ln>
              <a:solidFill>
                <a:schemeClr val="tx1"/>
              </a:solidFill>
              <a:effectLst/>
              <a:uLnTx/>
              <a:uFillTx/>
              <a:latin typeface="+mj-lt"/>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11BBD994-3F26-491E-BEA5-300126005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13" y="2814521"/>
            <a:ext cx="5283540" cy="3972760"/>
          </a:xfrm>
          <a:prstGeom prst="rect">
            <a:avLst/>
          </a:prstGeom>
        </p:spPr>
      </p:pic>
      <p:pic>
        <p:nvPicPr>
          <p:cNvPr id="8" name="Picture 7">
            <a:extLst>
              <a:ext uri="{FF2B5EF4-FFF2-40B4-BE49-F238E27FC236}">
                <a16:creationId xmlns:a16="http://schemas.microsoft.com/office/drawing/2014/main" id="{1A590486-6197-F08F-5E0D-9379CB87D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313" y="5885411"/>
            <a:ext cx="4814383" cy="528479"/>
          </a:xfrm>
          <a:prstGeom prst="rect">
            <a:avLst/>
          </a:prstGeom>
        </p:spPr>
      </p:pic>
      <p:sp>
        <p:nvSpPr>
          <p:cNvPr id="10" name="TextBox 9">
            <a:extLst>
              <a:ext uri="{FF2B5EF4-FFF2-40B4-BE49-F238E27FC236}">
                <a16:creationId xmlns:a16="http://schemas.microsoft.com/office/drawing/2014/main" id="{0B23DA6A-DAFC-C53C-F4D8-8C63D33EA488}"/>
              </a:ext>
            </a:extLst>
          </p:cNvPr>
          <p:cNvSpPr txBox="1"/>
          <p:nvPr/>
        </p:nvSpPr>
        <p:spPr>
          <a:xfrm>
            <a:off x="7316589" y="1781298"/>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Download artifacts: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E12ED973-72AD-EB1C-D44E-EF1EEC1218A5}"/>
              </a:ext>
            </a:extLst>
          </p:cNvPr>
          <p:cNvSpPr txBox="1"/>
          <p:nvPr/>
        </p:nvSpPr>
        <p:spPr>
          <a:xfrm>
            <a:off x="7316589" y="1423493"/>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2" name="Straight Arrow Connector 11">
            <a:extLst>
              <a:ext uri="{FF2B5EF4-FFF2-40B4-BE49-F238E27FC236}">
                <a16:creationId xmlns:a16="http://schemas.microsoft.com/office/drawing/2014/main" id="{819C4D0F-3A43-8C20-A139-06712DED47C6}"/>
              </a:ext>
            </a:extLst>
          </p:cNvPr>
          <p:cNvCxnSpPr>
            <a:cxnSpLocks/>
            <a:stCxn id="11" idx="1"/>
          </p:cNvCxnSpPr>
          <p:nvPr/>
        </p:nvCxnSpPr>
        <p:spPr bwMode="auto">
          <a:xfrm flipH="1" flipV="1">
            <a:off x="4592053" y="753737"/>
            <a:ext cx="2724536" cy="801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4CD5F38-8EFF-42BB-4385-EB0A1B4AE723}"/>
              </a:ext>
            </a:extLst>
          </p:cNvPr>
          <p:cNvCxnSpPr>
            <a:cxnSpLocks/>
            <a:stCxn id="10" idx="1"/>
          </p:cNvCxnSpPr>
          <p:nvPr/>
        </p:nvCxnSpPr>
        <p:spPr bwMode="auto">
          <a:xfrm flipH="1">
            <a:off x="5598695" y="1989047"/>
            <a:ext cx="1717894" cy="76877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TextBox 17">
            <a:extLst>
              <a:ext uri="{FF2B5EF4-FFF2-40B4-BE49-F238E27FC236}">
                <a16:creationId xmlns:a16="http://schemas.microsoft.com/office/drawing/2014/main" id="{BA3F32FC-11F4-EE8C-0F75-FDCFA675575F}"/>
              </a:ext>
            </a:extLst>
          </p:cNvPr>
          <p:cNvSpPr txBox="1"/>
          <p:nvPr/>
        </p:nvSpPr>
        <p:spPr>
          <a:xfrm>
            <a:off x="7316589" y="2906586"/>
            <a:ext cx="2224122" cy="90024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 (to “Other comments”).</a:t>
            </a:r>
          </a:p>
        </p:txBody>
      </p:sp>
      <p:sp>
        <p:nvSpPr>
          <p:cNvPr id="19" name="TextBox 18">
            <a:extLst>
              <a:ext uri="{FF2B5EF4-FFF2-40B4-BE49-F238E27FC236}">
                <a16:creationId xmlns:a16="http://schemas.microsoft.com/office/drawing/2014/main" id="{7B47A55D-5438-5B32-AC3F-30130B4E3693}"/>
              </a:ext>
            </a:extLst>
          </p:cNvPr>
          <p:cNvSpPr txBox="1"/>
          <p:nvPr/>
        </p:nvSpPr>
        <p:spPr>
          <a:xfrm>
            <a:off x="7316589" y="3863531"/>
            <a:ext cx="2224122" cy="1938992"/>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The 2</a:t>
            </a:r>
            <a:r>
              <a:rPr lang="en-GB" sz="1050" baseline="300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nd</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part of word artifact  is the s</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tage 3 with change track per stage 3 file.</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This stage 3 content should be used directly in Word CR.</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No</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more</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manual editing to stage 3 code in word! You may add the clause number before stage 3 code for Rel16/17, no clause number for Rel18 onwards)</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37CE50D-B84D-D139-EE8F-86D0143A27F2}"/>
              </a:ext>
            </a:extLst>
          </p:cNvPr>
          <p:cNvCxnSpPr>
            <a:cxnSpLocks/>
            <a:stCxn id="18" idx="1"/>
          </p:cNvCxnSpPr>
          <p:nvPr/>
        </p:nvCxnSpPr>
        <p:spPr bwMode="auto">
          <a:xfrm flipH="1" flipV="1">
            <a:off x="5382491" y="3104422"/>
            <a:ext cx="1934098" cy="2522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7" name="Rectangle 26">
            <a:extLst>
              <a:ext uri="{FF2B5EF4-FFF2-40B4-BE49-F238E27FC236}">
                <a16:creationId xmlns:a16="http://schemas.microsoft.com/office/drawing/2014/main" id="{22DF2925-482A-E3F3-6027-2DBE32FE9880}"/>
              </a:ext>
            </a:extLst>
          </p:cNvPr>
          <p:cNvSpPr/>
          <p:nvPr/>
        </p:nvSpPr>
        <p:spPr bwMode="auto">
          <a:xfrm>
            <a:off x="1978429" y="3005051"/>
            <a:ext cx="3404062" cy="257694"/>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3" name="Straight Arrow Connector 22">
            <a:extLst>
              <a:ext uri="{FF2B5EF4-FFF2-40B4-BE49-F238E27FC236}">
                <a16:creationId xmlns:a16="http://schemas.microsoft.com/office/drawing/2014/main" id="{491743B9-EEC5-67AA-7EC2-F67A1167947B}"/>
              </a:ext>
            </a:extLst>
          </p:cNvPr>
          <p:cNvCxnSpPr>
            <a:cxnSpLocks/>
            <a:stCxn id="19" idx="1"/>
            <a:endCxn id="29" idx="3"/>
          </p:cNvCxnSpPr>
          <p:nvPr/>
        </p:nvCxnSpPr>
        <p:spPr bwMode="auto">
          <a:xfrm flipH="1">
            <a:off x="6065205" y="4833027"/>
            <a:ext cx="1251384" cy="3377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9" name="Rectangle 28">
            <a:extLst>
              <a:ext uri="{FF2B5EF4-FFF2-40B4-BE49-F238E27FC236}">
                <a16:creationId xmlns:a16="http://schemas.microsoft.com/office/drawing/2014/main" id="{98612BEC-A6A0-3D00-7967-EE7413B4441F}"/>
              </a:ext>
            </a:extLst>
          </p:cNvPr>
          <p:cNvSpPr/>
          <p:nvPr/>
        </p:nvSpPr>
        <p:spPr bwMode="auto">
          <a:xfrm>
            <a:off x="1001685" y="3519054"/>
            <a:ext cx="5063520" cy="3303481"/>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33" name="Connector: Elbow 32">
            <a:extLst>
              <a:ext uri="{FF2B5EF4-FFF2-40B4-BE49-F238E27FC236}">
                <a16:creationId xmlns:a16="http://schemas.microsoft.com/office/drawing/2014/main" id="{02A7A741-55F0-C763-EBD3-2FC38B751354}"/>
              </a:ext>
            </a:extLst>
          </p:cNvPr>
          <p:cNvCxnSpPr>
            <a:stCxn id="18" idx="3"/>
          </p:cNvCxnSpPr>
          <p:nvPr/>
        </p:nvCxnSpPr>
        <p:spPr bwMode="auto">
          <a:xfrm>
            <a:off x="9540711" y="3356709"/>
            <a:ext cx="600816" cy="2528702"/>
          </a:xfrm>
          <a:prstGeom prst="bentConnector2">
            <a:avLst/>
          </a:prstGeom>
          <a:solidFill>
            <a:schemeClr val="accent1"/>
          </a:solidFill>
          <a:ln w="9525" cap="flat" cmpd="sng" algn="ctr">
            <a:solidFill>
              <a:srgbClr val="0000FF"/>
            </a:solidFill>
            <a:prstDash val="solid"/>
            <a:round/>
            <a:headEnd type="none" w="med" len="med"/>
            <a:tailEnd type="triangle"/>
          </a:ln>
          <a:effectLst/>
        </p:spPr>
      </p:cxnSp>
      <p:sp>
        <p:nvSpPr>
          <p:cNvPr id="35" name="TextBox 34">
            <a:extLst>
              <a:ext uri="{FF2B5EF4-FFF2-40B4-BE49-F238E27FC236}">
                <a16:creationId xmlns:a16="http://schemas.microsoft.com/office/drawing/2014/main" id="{7A0C6F49-5380-017B-27DC-2F7F5CB50AC5}"/>
              </a:ext>
            </a:extLst>
          </p:cNvPr>
          <p:cNvSpPr txBox="1"/>
          <p:nvPr/>
        </p:nvSpPr>
        <p:spPr>
          <a:xfrm>
            <a:off x="41902" y="2951343"/>
            <a:ext cx="773011" cy="830997"/>
          </a:xfrm>
          <a:prstGeom prst="rect">
            <a:avLst/>
          </a:prstGeom>
          <a:noFill/>
          <a:ln>
            <a:solidFill>
              <a:srgbClr val="0000FF"/>
            </a:solidFill>
          </a:ln>
        </p:spPr>
        <p:txBody>
          <a:bodyPr wrap="square">
            <a:spAutoFit/>
          </a:bodyPr>
          <a:lstStyle/>
          <a:p>
            <a:pPr>
              <a:spcAft>
                <a:spcPts val="900"/>
              </a:spcAft>
            </a:pPr>
            <a:r>
              <a:rPr lang="en-GB" sz="8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0: (optional) Find the merge request page from here</a:t>
            </a:r>
          </a:p>
        </p:txBody>
      </p:sp>
      <p:cxnSp>
        <p:nvCxnSpPr>
          <p:cNvPr id="36" name="Straight Arrow Connector 35">
            <a:extLst>
              <a:ext uri="{FF2B5EF4-FFF2-40B4-BE49-F238E27FC236}">
                <a16:creationId xmlns:a16="http://schemas.microsoft.com/office/drawing/2014/main" id="{79D07A8F-D4A2-9FA8-87B5-45CA483B5EE8}"/>
              </a:ext>
            </a:extLst>
          </p:cNvPr>
          <p:cNvCxnSpPr>
            <a:cxnSpLocks/>
            <a:stCxn id="35" idx="0"/>
          </p:cNvCxnSpPr>
          <p:nvPr/>
        </p:nvCxnSpPr>
        <p:spPr bwMode="auto">
          <a:xfrm flipV="1">
            <a:off x="428408" y="2373434"/>
            <a:ext cx="490003" cy="57790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 name="TextBox 3">
            <a:extLst>
              <a:ext uri="{FF2B5EF4-FFF2-40B4-BE49-F238E27FC236}">
                <a16:creationId xmlns:a16="http://schemas.microsoft.com/office/drawing/2014/main" id="{A7859145-7078-9DA7-27CE-193C9DF1E731}"/>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45696336"/>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B2FF-4BBA-4FCE-A27D-238C6248D317}"/>
              </a:ext>
            </a:extLst>
          </p:cNvPr>
          <p:cNvSpPr>
            <a:spLocks noGrp="1"/>
          </p:cNvSpPr>
          <p:nvPr>
            <p:ph type="title"/>
          </p:nvPr>
        </p:nvSpPr>
        <p:spPr>
          <a:xfrm>
            <a:off x="652463" y="228600"/>
            <a:ext cx="11247616" cy="1143000"/>
          </a:xfrm>
        </p:spPr>
        <p:txBody>
          <a:bodyPr/>
          <a:lstStyle/>
          <a:p>
            <a:r>
              <a:rPr lang="en-US" dirty="0"/>
              <a:t>Forge: advanced tips</a:t>
            </a:r>
          </a:p>
        </p:txBody>
      </p:sp>
      <p:sp>
        <p:nvSpPr>
          <p:cNvPr id="3" name="Content Placeholder 2">
            <a:extLst>
              <a:ext uri="{FF2B5EF4-FFF2-40B4-BE49-F238E27FC236}">
                <a16:creationId xmlns:a16="http://schemas.microsoft.com/office/drawing/2014/main" id="{3DC3E6D7-C307-4B28-8132-F281C28EF9A9}"/>
              </a:ext>
            </a:extLst>
          </p:cNvPr>
          <p:cNvSpPr>
            <a:spLocks noGrp="1"/>
          </p:cNvSpPr>
          <p:nvPr>
            <p:ph idx="1"/>
          </p:nvPr>
        </p:nvSpPr>
        <p:spPr>
          <a:xfrm>
            <a:off x="647700" y="1578645"/>
            <a:ext cx="11183938" cy="3426943"/>
          </a:xfrm>
        </p:spPr>
        <p:txBody>
          <a:bodyPr/>
          <a:lstStyle/>
          <a:p>
            <a:r>
              <a:rPr lang="en-US" dirty="0"/>
              <a:t>Rebase and command line rebase</a:t>
            </a:r>
          </a:p>
          <a:p>
            <a:r>
              <a:rPr lang="en-US" dirty="0"/>
              <a:t>Merge confliction handling</a:t>
            </a:r>
          </a:p>
          <a:p>
            <a:r>
              <a:rPr lang="en-US" dirty="0"/>
              <a:t>Generate list of stage 3 code</a:t>
            </a:r>
          </a:p>
        </p:txBody>
      </p:sp>
      <p:sp>
        <p:nvSpPr>
          <p:cNvPr id="6" name="TextBox 5">
            <a:extLst>
              <a:ext uri="{FF2B5EF4-FFF2-40B4-BE49-F238E27FC236}">
                <a16:creationId xmlns:a16="http://schemas.microsoft.com/office/drawing/2014/main" id="{EBB447A5-C98C-4238-9A00-657E3814D55B}"/>
              </a:ext>
            </a:extLst>
          </p:cNvPr>
          <p:cNvSpPr txBox="1"/>
          <p:nvPr/>
        </p:nvSpPr>
        <p:spPr>
          <a:xfrm>
            <a:off x="1038895" y="4713200"/>
            <a:ext cx="8854826" cy="892552"/>
          </a:xfrm>
          <a:prstGeom prst="rect">
            <a:avLst/>
          </a:prstGeom>
          <a:noFill/>
        </p:spPr>
        <p:txBody>
          <a:bodyPr wrap="square">
            <a:spAutoFit/>
          </a:bodyPr>
          <a:lstStyle/>
          <a:p>
            <a:r>
              <a:rPr lang="en-US" dirty="0"/>
              <a:t>Note: </a:t>
            </a:r>
          </a:p>
          <a:p>
            <a:r>
              <a:rPr lang="en-US" dirty="0"/>
              <a:t>&gt; Only for advanced user or code moderators.</a:t>
            </a:r>
          </a:p>
          <a:p>
            <a:r>
              <a:rPr lang="en-US" dirty="0"/>
              <a:t>&gt; Assumed the user has good experience with git and has a local git environment as well as some common tools for code editing, comparison, etc.</a:t>
            </a:r>
          </a:p>
        </p:txBody>
      </p:sp>
    </p:spTree>
    <p:extLst>
      <p:ext uri="{BB962C8B-B14F-4D97-AF65-F5344CB8AC3E}">
        <p14:creationId xmlns:p14="http://schemas.microsoft.com/office/powerpoint/2010/main" val="180631674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Git rebase illustration">
            <a:extLst>
              <a:ext uri="{FF2B5EF4-FFF2-40B4-BE49-F238E27FC236}">
                <a16:creationId xmlns:a16="http://schemas.microsoft.com/office/drawing/2014/main" id="{7BAAAF89-BFA1-4921-9DBD-67096470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 y="432735"/>
            <a:ext cx="7952375" cy="3645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C9AEF0-9FB0-4761-BE94-38B0C07570D4}"/>
              </a:ext>
            </a:extLst>
          </p:cNvPr>
          <p:cNvSpPr>
            <a:spLocks noGrp="1"/>
          </p:cNvSpPr>
          <p:nvPr>
            <p:ph type="title" idx="4294967295"/>
          </p:nvPr>
        </p:nvSpPr>
        <p:spPr bwMode="auto">
          <a:xfrm>
            <a:off x="557213" y="16510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200" b="0" i="0" u="none" strike="noStrike" kern="0" cap="none" spc="0" normalizeH="0" baseline="0" noProof="0" dirty="0">
                <a:ln>
                  <a:noFill/>
                </a:ln>
                <a:solidFill>
                  <a:srgbClr val="FF0000"/>
                </a:solidFill>
                <a:effectLst/>
                <a:uLnTx/>
                <a:uFillTx/>
                <a:latin typeface="+mj-lt"/>
                <a:ea typeface="+mj-ea"/>
                <a:cs typeface="+mj-cs"/>
              </a:rPr>
              <a:t>Git:</a:t>
            </a:r>
            <a:r>
              <a:rPr kumimoji="0" lang="zh-CN" altLang="en-US" sz="4200" b="0" i="0" u="none" strike="noStrike" kern="0" cap="none" spc="0" normalizeH="0" baseline="0" noProof="0" dirty="0">
                <a:ln>
                  <a:noFill/>
                </a:ln>
                <a:solidFill>
                  <a:srgbClr val="FF0000"/>
                </a:solidFill>
                <a:effectLst/>
                <a:uLnTx/>
                <a:uFillTx/>
                <a:latin typeface="+mj-lt"/>
                <a:ea typeface="+mj-ea"/>
                <a:cs typeface="+mj-cs"/>
              </a:rPr>
              <a:t> </a:t>
            </a:r>
            <a:r>
              <a:rPr kumimoji="0" lang="en-US" altLang="zh-CN" sz="4200" b="0" i="0" u="none" strike="noStrike" kern="0" cap="none" spc="0" normalizeH="0" baseline="0" noProof="0" dirty="0">
                <a:ln>
                  <a:noFill/>
                </a:ln>
                <a:solidFill>
                  <a:srgbClr val="FF0000"/>
                </a:solidFill>
                <a:effectLst/>
                <a:uLnTx/>
                <a:uFillTx/>
                <a:latin typeface="+mj-lt"/>
                <a:ea typeface="+mj-ea"/>
                <a:cs typeface="+mj-cs"/>
              </a:rPr>
              <a:t>Rebase</a:t>
            </a:r>
            <a:endParaRPr kumimoji="0" lang="en-US" sz="4200" b="0" i="0" u="none" strike="noStrike" kern="0" cap="none" spc="0" normalizeH="0" baseline="0" noProof="0" dirty="0">
              <a:ln>
                <a:noFill/>
              </a:ln>
              <a:solidFill>
                <a:srgbClr val="FF000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3C37C985-4003-4849-A2E2-6D4AE03F2782}"/>
              </a:ext>
            </a:extLst>
          </p:cNvPr>
          <p:cNvSpPr>
            <a:spLocks noGrp="1"/>
          </p:cNvSpPr>
          <p:nvPr>
            <p:ph type="body" sz="quarter" idx="12"/>
          </p:nvPr>
        </p:nvSpPr>
        <p:spPr>
          <a:xfrm>
            <a:off x="8150460" y="1368910"/>
            <a:ext cx="3529776" cy="1711230"/>
          </a:xfrm>
          <a:ln>
            <a:solidFill>
              <a:srgbClr val="0000FF"/>
            </a:solidFill>
          </a:ln>
        </p:spPr>
        <p:txBody>
          <a:bodyPr>
            <a:normAutofit fontScale="92500"/>
          </a:bodyPr>
          <a:lstStyle/>
          <a:p>
            <a:r>
              <a:rPr lang="en-US" sz="1600" dirty="0">
                <a:solidFill>
                  <a:srgbClr val="0000FF"/>
                </a:solidFill>
              </a:rPr>
              <a:t>When you rebase:</a:t>
            </a:r>
          </a:p>
          <a:p>
            <a:pPr marL="285750" indent="-285750">
              <a:buFont typeface="Arial" panose="020B0604020202020204" pitchFamily="34" charset="0"/>
              <a:buChar char="•"/>
            </a:pPr>
            <a:r>
              <a:rPr lang="en-US" sz="1400" dirty="0">
                <a:solidFill>
                  <a:srgbClr val="0000FF"/>
                </a:solidFill>
              </a:rPr>
              <a:t>Git imports all the commits submitted to main after the moment you created your feature branch until the present moment.</a:t>
            </a:r>
          </a:p>
          <a:p>
            <a:pPr marL="285750" indent="-285750">
              <a:buFont typeface="Arial" panose="020B0604020202020204" pitchFamily="34" charset="0"/>
              <a:buChar char="•"/>
            </a:pPr>
            <a:r>
              <a:rPr lang="en-US" sz="1400" dirty="0">
                <a:solidFill>
                  <a:srgbClr val="0000FF"/>
                </a:solidFill>
              </a:rPr>
              <a:t>Git puts the commits you have in your feature branch on top of all the commits imported from main:</a:t>
            </a:r>
          </a:p>
        </p:txBody>
      </p:sp>
      <p:sp>
        <p:nvSpPr>
          <p:cNvPr id="7" name="Rectangle 6">
            <a:extLst>
              <a:ext uri="{FF2B5EF4-FFF2-40B4-BE49-F238E27FC236}">
                <a16:creationId xmlns:a16="http://schemas.microsoft.com/office/drawing/2014/main" id="{E32FF6A9-FAD3-47FB-9C75-5FC278003210}"/>
              </a:ext>
            </a:extLst>
          </p:cNvPr>
          <p:cNvSpPr/>
          <p:nvPr/>
        </p:nvSpPr>
        <p:spPr>
          <a:xfrm>
            <a:off x="3942257" y="3015765"/>
            <a:ext cx="4208203" cy="261610"/>
          </a:xfrm>
          <a:prstGeom prst="rect">
            <a:avLst/>
          </a:prstGeom>
        </p:spPr>
        <p:txBody>
          <a:bodyPr wrap="none">
            <a:spAutoFit/>
          </a:bodyPr>
          <a:lstStyle/>
          <a:p>
            <a:r>
              <a:rPr lang="en-US" sz="1100" dirty="0">
                <a:hlinkClick r:id="rId4"/>
              </a:rPr>
              <a:t>Figure is from: Introduction to Git rebase and force-push | GitLab</a:t>
            </a:r>
            <a:endParaRPr lang="en-US" sz="1100" dirty="0"/>
          </a:p>
        </p:txBody>
      </p:sp>
      <p:sp>
        <p:nvSpPr>
          <p:cNvPr id="9" name="Rectangle 8">
            <a:extLst>
              <a:ext uri="{FF2B5EF4-FFF2-40B4-BE49-F238E27FC236}">
                <a16:creationId xmlns:a16="http://schemas.microsoft.com/office/drawing/2014/main" id="{015D9211-6963-4588-95C4-BB4AEAEA6012}"/>
              </a:ext>
            </a:extLst>
          </p:cNvPr>
          <p:cNvSpPr/>
          <p:nvPr/>
        </p:nvSpPr>
        <p:spPr>
          <a:xfrm>
            <a:off x="789191" y="4046942"/>
            <a:ext cx="6394796" cy="2308324"/>
          </a:xfrm>
          <a:prstGeom prst="rect">
            <a:avLst/>
          </a:prstGeom>
          <a:ln>
            <a:solidFill>
              <a:srgbClr val="00B0F0"/>
            </a:solidFill>
          </a:ln>
        </p:spPr>
        <p:txBody>
          <a:bodyPr wrap="square">
            <a:spAutoFit/>
          </a:bodyPr>
          <a:lstStyle/>
          <a:p>
            <a:r>
              <a:rPr lang="en-US" sz="1200" dirty="0"/>
              <a:t>git fetch origin </a:t>
            </a:r>
          </a:p>
          <a:p>
            <a:r>
              <a:rPr lang="en-US" sz="1200" dirty="0"/>
              <a:t>git fetch origin Rel17-draft</a:t>
            </a:r>
          </a:p>
          <a:p>
            <a:r>
              <a:rPr lang="en-US" sz="1200" dirty="0"/>
              <a:t>git checkout "Integration_Rel17_SA5_140_YAML" </a:t>
            </a:r>
          </a:p>
          <a:p>
            <a:r>
              <a:rPr lang="en-US" sz="1200" dirty="0"/>
              <a:t>git pull</a:t>
            </a:r>
          </a:p>
          <a:p>
            <a:endParaRPr lang="en-US" sz="1200" dirty="0"/>
          </a:p>
          <a:p>
            <a:r>
              <a:rPr lang="en-US" sz="1200" dirty="0"/>
              <a:t>## --- backup 140_yaml branch &amp; switch back --</a:t>
            </a:r>
          </a:p>
          <a:p>
            <a:r>
              <a:rPr lang="en-US" sz="1200" dirty="0"/>
              <a:t>&gt;&gt; git checkout -b "Integration_Rel17_SA5_140_YAML_rebaseBK26Jan2022" </a:t>
            </a:r>
          </a:p>
          <a:p>
            <a:r>
              <a:rPr lang="en-US" sz="1200" dirty="0"/>
              <a:t>&gt;&gt; git checkout "Integration_Rel17_SA5_140_YAML" </a:t>
            </a:r>
          </a:p>
          <a:p>
            <a:r>
              <a:rPr lang="en-US" sz="1200" dirty="0"/>
              <a:t>git rebase "origin/Rel17-draft"</a:t>
            </a:r>
          </a:p>
          <a:p>
            <a:endParaRPr lang="en-US" sz="1200" dirty="0"/>
          </a:p>
          <a:p>
            <a:r>
              <a:rPr lang="en-US" sz="1200" dirty="0"/>
              <a:t>git pull</a:t>
            </a:r>
          </a:p>
          <a:p>
            <a:r>
              <a:rPr lang="en-US" sz="1200" dirty="0"/>
              <a:t>git push origin "Integration_Rel17_SA5_140_YAML"</a:t>
            </a:r>
          </a:p>
        </p:txBody>
      </p:sp>
      <p:sp>
        <p:nvSpPr>
          <p:cNvPr id="8" name="Rectangle 7">
            <a:extLst>
              <a:ext uri="{FF2B5EF4-FFF2-40B4-BE49-F238E27FC236}">
                <a16:creationId xmlns:a16="http://schemas.microsoft.com/office/drawing/2014/main" id="{EA8E6AB6-4349-4A78-BFEE-CF6879A23AA8}"/>
              </a:ext>
            </a:extLst>
          </p:cNvPr>
          <p:cNvSpPr/>
          <p:nvPr/>
        </p:nvSpPr>
        <p:spPr>
          <a:xfrm>
            <a:off x="4555006" y="6055434"/>
            <a:ext cx="4853891" cy="253916"/>
          </a:xfrm>
          <a:prstGeom prst="rect">
            <a:avLst/>
          </a:prstGeom>
          <a:ln>
            <a:solidFill>
              <a:srgbClr val="0000FF"/>
            </a:solidFill>
          </a:ln>
        </p:spPr>
        <p:txBody>
          <a:bodyPr wrap="square">
            <a:spAutoFit/>
          </a:bodyPr>
          <a:lstStyle/>
          <a:p>
            <a:r>
              <a:rPr lang="en-US" altLang="en-US" sz="1050" dirty="0">
                <a:solidFill>
                  <a:srgbClr val="3333FF"/>
                </a:solidFill>
              </a:rPr>
              <a:t>This command is to push commit (rebase) in </a:t>
            </a:r>
            <a:r>
              <a:rPr lang="en-US" altLang="zh-CN" sz="1050" dirty="0">
                <a:solidFill>
                  <a:srgbClr val="3333FF"/>
                </a:solidFill>
              </a:rPr>
              <a:t>local branch to remote repo</a:t>
            </a:r>
            <a:endParaRPr lang="en-US" sz="1050" dirty="0">
              <a:solidFill>
                <a:srgbClr val="3333FF"/>
              </a:solidFill>
            </a:endParaRPr>
          </a:p>
        </p:txBody>
      </p:sp>
      <p:sp>
        <p:nvSpPr>
          <p:cNvPr id="10" name="Rectangle 9">
            <a:extLst>
              <a:ext uri="{FF2B5EF4-FFF2-40B4-BE49-F238E27FC236}">
                <a16:creationId xmlns:a16="http://schemas.microsoft.com/office/drawing/2014/main" id="{4810C35F-4E19-4B23-97E0-9821C2D8A825}"/>
              </a:ext>
            </a:extLst>
          </p:cNvPr>
          <p:cNvSpPr/>
          <p:nvPr/>
        </p:nvSpPr>
        <p:spPr>
          <a:xfrm>
            <a:off x="4501700" y="4924230"/>
            <a:ext cx="7054519" cy="253916"/>
          </a:xfrm>
          <a:prstGeom prst="rect">
            <a:avLst/>
          </a:prstGeom>
          <a:ln>
            <a:solidFill>
              <a:srgbClr val="0000FF"/>
            </a:solidFill>
          </a:ln>
        </p:spPr>
        <p:txBody>
          <a:bodyPr wrap="square">
            <a:spAutoFit/>
          </a:bodyPr>
          <a:lstStyle/>
          <a:p>
            <a:r>
              <a:rPr lang="en-US" altLang="zh-CN" sz="1050" dirty="0">
                <a:solidFill>
                  <a:srgbClr val="3333FF"/>
                </a:solidFill>
                <a:latin typeface="Arial" panose="020B0604020202020204" pitchFamily="34" charset="0"/>
                <a:cs typeface="Arial" panose="020B0604020202020204" pitchFamily="34" charset="0"/>
              </a:rPr>
              <a:t>Command to create a backup branch, which has all contents before rebase, could be used for recovery anytime</a:t>
            </a:r>
            <a:endParaRPr lang="en-US" sz="1050" dirty="0">
              <a:solidFill>
                <a:srgbClr val="3333F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68AD4E-3BFD-4B34-A968-6AF307041554}"/>
              </a:ext>
            </a:extLst>
          </p:cNvPr>
          <p:cNvSpPr txBox="1"/>
          <p:nvPr/>
        </p:nvSpPr>
        <p:spPr>
          <a:xfrm>
            <a:off x="699752" y="3739165"/>
            <a:ext cx="6096000" cy="307777"/>
          </a:xfrm>
          <a:prstGeom prst="rect">
            <a:avLst/>
          </a:prstGeom>
          <a:noFill/>
        </p:spPr>
        <p:txBody>
          <a:bodyPr wrap="square">
            <a:spAutoFit/>
          </a:bodyPr>
          <a:lstStyle/>
          <a:p>
            <a:r>
              <a:rPr lang="en-US" altLang="zh-CN" sz="1400" dirty="0">
                <a:solidFill>
                  <a:srgbClr val="3333FF"/>
                </a:solidFill>
                <a:latin typeface="Arial" panose="020B0604020202020204" pitchFamily="34" charset="0"/>
                <a:cs typeface="Arial" panose="020B0604020202020204" pitchFamily="34" charset="0"/>
              </a:rPr>
              <a:t>Command line example for rebased </a:t>
            </a:r>
            <a:endParaRPr lang="en-US" dirty="0"/>
          </a:p>
        </p:txBody>
      </p:sp>
    </p:spTree>
    <p:extLst>
      <p:ext uri="{BB962C8B-B14F-4D97-AF65-F5344CB8AC3E}">
        <p14:creationId xmlns:p14="http://schemas.microsoft.com/office/powerpoint/2010/main" val="757985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2BB92-902D-43ED-BEAA-F4F33B7B3405}"/>
              </a:ext>
            </a:extLst>
          </p:cNvPr>
          <p:cNvSpPr>
            <a:spLocks noGrp="1"/>
          </p:cNvSpPr>
          <p:nvPr>
            <p:ph type="body" sz="quarter" idx="11"/>
          </p:nvPr>
        </p:nvSpPr>
        <p:spPr>
          <a:xfrm>
            <a:off x="349280" y="119111"/>
            <a:ext cx="11078400" cy="412800"/>
          </a:xfrm>
        </p:spPr>
        <p:txBody>
          <a:bodyPr/>
          <a:lstStyle/>
          <a:p>
            <a:pPr algn="ctr">
              <a:spcBef>
                <a:spcPct val="0"/>
              </a:spcBef>
            </a:pPr>
            <a:r>
              <a:rPr lang="en-US" altLang="zh-CN" sz="3600" dirty="0">
                <a:solidFill>
                  <a:srgbClr val="FF0000"/>
                </a:solidFill>
                <a:ea typeface="+mj-ea"/>
                <a:cs typeface="+mj-cs"/>
              </a:rPr>
              <a:t>Git: Merge Request handling</a:t>
            </a:r>
            <a:endParaRPr lang="en-US" sz="3600" dirty="0">
              <a:solidFill>
                <a:srgbClr val="FF0000"/>
              </a:solidFill>
              <a:ea typeface="+mj-ea"/>
              <a:cs typeface="+mj-cs"/>
            </a:endParaRPr>
          </a:p>
        </p:txBody>
      </p:sp>
      <p:pic>
        <p:nvPicPr>
          <p:cNvPr id="5" name="Picture 4">
            <a:extLst>
              <a:ext uri="{FF2B5EF4-FFF2-40B4-BE49-F238E27FC236}">
                <a16:creationId xmlns:a16="http://schemas.microsoft.com/office/drawing/2014/main" id="{72887E52-A8B2-4793-A772-34FD88234496}"/>
              </a:ext>
            </a:extLst>
          </p:cNvPr>
          <p:cNvPicPr>
            <a:picLocks noChangeAspect="1"/>
          </p:cNvPicPr>
          <p:nvPr/>
        </p:nvPicPr>
        <p:blipFill>
          <a:blip r:embed="rId3"/>
          <a:stretch>
            <a:fillRect/>
          </a:stretch>
        </p:blipFill>
        <p:spPr>
          <a:xfrm>
            <a:off x="349280" y="922243"/>
            <a:ext cx="8232603" cy="5013514"/>
          </a:xfrm>
          <a:prstGeom prst="rect">
            <a:avLst/>
          </a:prstGeom>
        </p:spPr>
      </p:pic>
      <p:sp>
        <p:nvSpPr>
          <p:cNvPr id="6" name="Title 5">
            <a:extLst>
              <a:ext uri="{FF2B5EF4-FFF2-40B4-BE49-F238E27FC236}">
                <a16:creationId xmlns:a16="http://schemas.microsoft.com/office/drawing/2014/main" id="{E514BBBB-D30C-4634-9065-A59C87E49DA1}"/>
              </a:ext>
            </a:extLst>
          </p:cNvPr>
          <p:cNvSpPr>
            <a:spLocks noGrp="1"/>
          </p:cNvSpPr>
          <p:nvPr>
            <p:ph type="title" idx="4294967295"/>
          </p:nvPr>
        </p:nvSpPr>
        <p:spPr>
          <a:xfrm>
            <a:off x="8474560" y="1739848"/>
            <a:ext cx="3077899"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Fetch origin </a:t>
            </a:r>
            <a:r>
              <a:rPr kumimoji="0" lang="en-US" altLang="zh-CN"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copies all branches from remote </a:t>
            </a:r>
            <a:r>
              <a:rPr kumimoji="0" lang="en-US" alt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refs/heads name space and store them to local refs/remotes/origin name space</a:t>
            </a:r>
            <a:endParaRPr kumimoji="0" 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A6B37D4D-5C95-46A7-9552-9A815E6493AC}"/>
              </a:ext>
            </a:extLst>
          </p:cNvPr>
          <p:cNvSpPr/>
          <p:nvPr/>
        </p:nvSpPr>
        <p:spPr>
          <a:xfrm>
            <a:off x="8474560" y="2536104"/>
            <a:ext cx="3021982" cy="600164"/>
          </a:xfrm>
          <a:prstGeom prst="rect">
            <a:avLst/>
          </a:prstGeom>
        </p:spPr>
        <p:txBody>
          <a:bodyPr wrap="square">
            <a:spAutoFit/>
          </a:bodyPr>
          <a:lstStyle/>
          <a:p>
            <a:r>
              <a:rPr lang="en-US" altLang="zh-CN" sz="1100" dirty="0">
                <a:solidFill>
                  <a:srgbClr val="3333FF"/>
                </a:solidFill>
              </a:rPr>
              <a:t>Create a local branch from remote branch and switch to local branch 28.623_xx</a:t>
            </a:r>
          </a:p>
          <a:p>
            <a:r>
              <a:rPr lang="en-US" sz="1100" dirty="0">
                <a:solidFill>
                  <a:srgbClr val="3333FF"/>
                </a:solidFill>
              </a:rPr>
              <a:t>(Note: Same branch name is used)</a:t>
            </a:r>
          </a:p>
        </p:txBody>
      </p:sp>
      <p:sp>
        <p:nvSpPr>
          <p:cNvPr id="8" name="Rectangle 7">
            <a:extLst>
              <a:ext uri="{FF2B5EF4-FFF2-40B4-BE49-F238E27FC236}">
                <a16:creationId xmlns:a16="http://schemas.microsoft.com/office/drawing/2014/main" id="{589CFDF9-E43A-41B9-B1BE-DC5BD17AA599}"/>
              </a:ext>
            </a:extLst>
          </p:cNvPr>
          <p:cNvSpPr/>
          <p:nvPr/>
        </p:nvSpPr>
        <p:spPr>
          <a:xfrm>
            <a:off x="5273177" y="3927112"/>
            <a:ext cx="6405525" cy="430887"/>
          </a:xfrm>
          <a:prstGeom prst="rect">
            <a:avLst/>
          </a:prstGeom>
        </p:spPr>
        <p:txBody>
          <a:bodyPr wrap="square">
            <a:spAutoFit/>
          </a:bodyPr>
          <a:lstStyle/>
          <a:p>
            <a:r>
              <a:rPr lang="en-US" altLang="zh-CN" sz="1100" dirty="0">
                <a:solidFill>
                  <a:srgbClr val="3333FF"/>
                </a:solidFill>
              </a:rPr>
              <a:t>Alternatively, 2</a:t>
            </a:r>
            <a:r>
              <a:rPr lang="en-US" altLang="zh-CN" sz="1100" baseline="30000" dirty="0">
                <a:solidFill>
                  <a:srgbClr val="3333FF"/>
                </a:solidFill>
              </a:rPr>
              <a:t>nd</a:t>
            </a:r>
            <a:r>
              <a:rPr lang="en-US" altLang="zh-CN" sz="1100" dirty="0">
                <a:solidFill>
                  <a:srgbClr val="3333FF"/>
                </a:solidFill>
              </a:rPr>
              <a:t> command can be:</a:t>
            </a:r>
          </a:p>
          <a:p>
            <a:r>
              <a:rPr lang="en-US" altLang="zh-CN" sz="1100" dirty="0">
                <a:solidFill>
                  <a:srgbClr val="3333FF"/>
                </a:solidFill>
              </a:rPr>
              <a:t>git </a:t>
            </a:r>
            <a:r>
              <a:rPr lang="en-US" altLang="en-US" sz="1100" dirty="0">
                <a:solidFill>
                  <a:srgbClr val="3333FF"/>
                </a:solidFill>
              </a:rPr>
              <a:t>checkout -b "Integration_Rel16_SA5_138_YAML"  "origin/Integration_Rel16_SA5_138_YAML“</a:t>
            </a:r>
          </a:p>
        </p:txBody>
      </p:sp>
      <p:sp>
        <p:nvSpPr>
          <p:cNvPr id="9" name="Rectangle 8">
            <a:extLst>
              <a:ext uri="{FF2B5EF4-FFF2-40B4-BE49-F238E27FC236}">
                <a16:creationId xmlns:a16="http://schemas.microsoft.com/office/drawing/2014/main" id="{E872CE0B-B23D-42FF-8966-EDFA8D152F17}"/>
              </a:ext>
            </a:extLst>
          </p:cNvPr>
          <p:cNvSpPr/>
          <p:nvPr/>
        </p:nvSpPr>
        <p:spPr>
          <a:xfrm>
            <a:off x="5273178" y="4686805"/>
            <a:ext cx="6658138" cy="430887"/>
          </a:xfrm>
          <a:prstGeom prst="rect">
            <a:avLst/>
          </a:prstGeom>
        </p:spPr>
        <p:txBody>
          <a:bodyPr wrap="square">
            <a:spAutoFit/>
          </a:bodyPr>
          <a:lstStyle/>
          <a:p>
            <a:r>
              <a:rPr lang="en-US" altLang="zh-CN" sz="1100" dirty="0">
                <a:solidFill>
                  <a:srgbClr val="3333FF"/>
                </a:solidFill>
              </a:rPr>
              <a:t>Use some tools (e.g., vim, VSC, </a:t>
            </a:r>
            <a:r>
              <a:rPr lang="en-US" altLang="zh-CN" sz="1100" noProof="1">
                <a:solidFill>
                  <a:srgbClr val="3333FF"/>
                </a:solidFill>
              </a:rPr>
              <a:t>WinMerge</a:t>
            </a:r>
            <a:r>
              <a:rPr lang="en-US" altLang="zh-CN" sz="1100" dirty="0">
                <a:solidFill>
                  <a:srgbClr val="3333FF"/>
                </a:solidFill>
              </a:rPr>
              <a:t>, etc.) to resolve confliction,</a:t>
            </a:r>
            <a:r>
              <a:rPr lang="zh-CN" altLang="en-US" sz="1100" dirty="0">
                <a:solidFill>
                  <a:srgbClr val="3333FF"/>
                </a:solidFill>
              </a:rPr>
              <a:t> </a:t>
            </a:r>
            <a:r>
              <a:rPr lang="en-US" altLang="zh-CN" sz="1100" dirty="0">
                <a:solidFill>
                  <a:srgbClr val="3333FF"/>
                </a:solidFill>
              </a:rPr>
              <a:t>then “git add x, git commit x”  (x stands for the file updated.</a:t>
            </a:r>
            <a:endParaRPr lang="en-US" sz="1100" dirty="0">
              <a:solidFill>
                <a:srgbClr val="3333FF"/>
              </a:solidFill>
            </a:endParaRPr>
          </a:p>
        </p:txBody>
      </p:sp>
      <p:sp>
        <p:nvSpPr>
          <p:cNvPr id="2" name="Rectangle 1">
            <a:extLst>
              <a:ext uri="{FF2B5EF4-FFF2-40B4-BE49-F238E27FC236}">
                <a16:creationId xmlns:a16="http://schemas.microsoft.com/office/drawing/2014/main" id="{28848EDC-A0DB-4979-BC08-61B40042F54E}"/>
              </a:ext>
            </a:extLst>
          </p:cNvPr>
          <p:cNvSpPr/>
          <p:nvPr/>
        </p:nvSpPr>
        <p:spPr>
          <a:xfrm>
            <a:off x="6986834" y="5383493"/>
            <a:ext cx="4257045" cy="1061829"/>
          </a:xfrm>
          <a:prstGeom prst="rect">
            <a:avLst/>
          </a:prstGeom>
          <a:ln>
            <a:solidFill>
              <a:srgbClr val="0000FF"/>
            </a:solidFill>
          </a:ln>
        </p:spPr>
        <p:txBody>
          <a:bodyPr wrap="square">
            <a:spAutoFit/>
          </a:bodyPr>
          <a:lstStyle/>
          <a:p>
            <a:pPr defTabSz="1219170"/>
            <a:r>
              <a:rPr lang="en-US" sz="900" dirty="0">
                <a:solidFill>
                  <a:prstClr val="black"/>
                </a:solidFill>
              </a:rPr>
              <a:t>## ----  </a:t>
            </a:r>
            <a:r>
              <a:rPr lang="en-US" sz="900" dirty="0">
                <a:solidFill>
                  <a:prstClr val="black"/>
                </a:solidFill>
                <a:latin typeface="Calibri Light" panose="020F0302020204030204"/>
              </a:rPr>
              <a:t>Example for </a:t>
            </a:r>
            <a:r>
              <a:rPr lang="en-US" sz="900" dirty="0">
                <a:solidFill>
                  <a:prstClr val="black"/>
                </a:solidFill>
              </a:rPr>
              <a:t>CR0584 </a:t>
            </a:r>
            <a:endParaRPr lang="en-US" sz="900" dirty="0">
              <a:solidFill>
                <a:prstClr val="black"/>
              </a:solidFill>
              <a:latin typeface="Calibri Light" panose="020F0302020204030204"/>
            </a:endParaRPr>
          </a:p>
          <a:p>
            <a:pPr defTabSz="1219170"/>
            <a:r>
              <a:rPr lang="en-US" sz="900" dirty="0">
                <a:solidFill>
                  <a:prstClr val="black"/>
                </a:solidFill>
                <a:latin typeface="Calibri Light" panose="020F0302020204030204"/>
              </a:rPr>
              <a:t>git fetch origin</a:t>
            </a:r>
          </a:p>
          <a:p>
            <a:pPr defTabSz="1219170"/>
            <a:r>
              <a:rPr lang="en-US" sz="9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900" dirty="0">
                <a:solidFill>
                  <a:prstClr val="black"/>
                </a:solidFill>
                <a:latin typeface="Calibri Light" panose="020F0302020204030204"/>
              </a:rPr>
              <a:t>git checkout  "Integration_Rel17_SA5_139_YAML" </a:t>
            </a:r>
          </a:p>
          <a:p>
            <a:pPr defTabSz="1219170"/>
            <a:r>
              <a:rPr lang="en-US" sz="900" dirty="0">
                <a:solidFill>
                  <a:prstClr val="black"/>
                </a:solidFill>
                <a:latin typeface="Calibri Light" panose="020F0302020204030204"/>
              </a:rPr>
              <a:t>git merge  --no-ff "TS28.541_CR0584_Enhance_NRM_to_support_local_NEF_selection"</a:t>
            </a:r>
          </a:p>
          <a:p>
            <a:pPr defTabSz="1219170"/>
            <a:r>
              <a:rPr lang="en-US" sz="900" dirty="0">
                <a:solidFill>
                  <a:prstClr val="black"/>
                </a:solidFill>
                <a:latin typeface="Calibri Light" panose="020F0302020204030204"/>
              </a:rPr>
              <a:t>git push origin "Integration_Rel17_SA5_139_YAML" </a:t>
            </a:r>
          </a:p>
        </p:txBody>
      </p:sp>
    </p:spTree>
    <p:extLst>
      <p:ext uri="{BB962C8B-B14F-4D97-AF65-F5344CB8AC3E}">
        <p14:creationId xmlns:p14="http://schemas.microsoft.com/office/powerpoint/2010/main" val="181848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78F7455-56B5-AC37-DBC8-36DB358FE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60" y="1365337"/>
            <a:ext cx="8058848" cy="3337849"/>
          </a:xfrm>
          <a:prstGeom prst="rect">
            <a:avLst/>
          </a:prstGeom>
        </p:spPr>
      </p:pic>
      <p:sp>
        <p:nvSpPr>
          <p:cNvPr id="2" name="TextBox 1">
            <a:extLst>
              <a:ext uri="{FF2B5EF4-FFF2-40B4-BE49-F238E27FC236}">
                <a16:creationId xmlns:a16="http://schemas.microsoft.com/office/drawing/2014/main" id="{04B4B96A-9386-3E12-B288-D8C7C5B89C3D}"/>
              </a:ext>
            </a:extLst>
          </p:cNvPr>
          <p:cNvSpPr txBox="1"/>
          <p:nvPr/>
        </p:nvSpPr>
        <p:spPr>
          <a:xfrm rot="19421671">
            <a:off x="-100283" y="510925"/>
            <a:ext cx="1546264"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
        <p:nvSpPr>
          <p:cNvPr id="5" name="Title 4">
            <a:extLst>
              <a:ext uri="{FF2B5EF4-FFF2-40B4-BE49-F238E27FC236}">
                <a16:creationId xmlns:a16="http://schemas.microsoft.com/office/drawing/2014/main" id="{A51D5B3A-D944-32BB-67A8-38C85301A5F7}"/>
              </a:ext>
            </a:extLst>
          </p:cNvPr>
          <p:cNvSpPr>
            <a:spLocks noGrp="1"/>
          </p:cNvSpPr>
          <p:nvPr>
            <p:ph type="title" idx="4294967295"/>
          </p:nvPr>
        </p:nvSpPr>
        <p:spPr>
          <a:xfrm>
            <a:off x="859143" y="222337"/>
            <a:ext cx="9102725" cy="1143000"/>
          </a:xfrm>
        </p:spPr>
        <p:txBody>
          <a:bodyPr/>
          <a:lstStyle/>
          <a:p>
            <a:r>
              <a:rPr lang="en-US" altLang="zh-CN" sz="4000" dirty="0"/>
              <a:t>Generate a list of stage3 code for a release</a:t>
            </a:r>
            <a:endParaRPr lang="zh-CN" altLang="en-US" sz="4000" dirty="0"/>
          </a:p>
        </p:txBody>
      </p:sp>
      <p:sp>
        <p:nvSpPr>
          <p:cNvPr id="9" name="TextBox 8">
            <a:extLst>
              <a:ext uri="{FF2B5EF4-FFF2-40B4-BE49-F238E27FC236}">
                <a16:creationId xmlns:a16="http://schemas.microsoft.com/office/drawing/2014/main" id="{E0402F9E-95DB-37B2-71C1-77CDFF3744CD}"/>
              </a:ext>
            </a:extLst>
          </p:cNvPr>
          <p:cNvSpPr txBox="1"/>
          <p:nvPr/>
        </p:nvSpPr>
        <p:spPr>
          <a:xfrm>
            <a:off x="9157153" y="1623737"/>
            <a:ext cx="2224122"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Code button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17933FC3-226A-A329-11B6-79EFEA34B73D}"/>
              </a:ext>
            </a:extLst>
          </p:cNvPr>
          <p:cNvSpPr txBox="1"/>
          <p:nvPr/>
        </p:nvSpPr>
        <p:spPr>
          <a:xfrm>
            <a:off x="3929572" y="1320204"/>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Select the Release</a:t>
            </a:r>
          </a:p>
        </p:txBody>
      </p:sp>
      <p:cxnSp>
        <p:nvCxnSpPr>
          <p:cNvPr id="11" name="Straight Arrow Connector 10">
            <a:extLst>
              <a:ext uri="{FF2B5EF4-FFF2-40B4-BE49-F238E27FC236}">
                <a16:creationId xmlns:a16="http://schemas.microsoft.com/office/drawing/2014/main" id="{7D613917-C0D5-86D5-FE7F-138CD2FD112F}"/>
              </a:ext>
            </a:extLst>
          </p:cNvPr>
          <p:cNvCxnSpPr>
            <a:cxnSpLocks/>
            <a:stCxn id="9" idx="1"/>
          </p:cNvCxnSpPr>
          <p:nvPr/>
        </p:nvCxnSpPr>
        <p:spPr bwMode="auto">
          <a:xfrm flipH="1" flipV="1">
            <a:off x="8730916" y="1583342"/>
            <a:ext cx="426237" cy="16735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6CD103EB-2E34-5DF2-E52B-46DCF52047C2}"/>
              </a:ext>
            </a:extLst>
          </p:cNvPr>
          <p:cNvCxnSpPr>
            <a:cxnSpLocks/>
            <a:stCxn id="10" idx="1"/>
          </p:cNvCxnSpPr>
          <p:nvPr/>
        </p:nvCxnSpPr>
        <p:spPr bwMode="auto">
          <a:xfrm flipH="1">
            <a:off x="2253916" y="1451773"/>
            <a:ext cx="1675656" cy="1315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6" name="TextBox 15">
            <a:extLst>
              <a:ext uri="{FF2B5EF4-FFF2-40B4-BE49-F238E27FC236}">
                <a16:creationId xmlns:a16="http://schemas.microsoft.com/office/drawing/2014/main" id="{8AD3B51D-E9CE-1EFC-9844-FAF1832643F8}"/>
              </a:ext>
            </a:extLst>
          </p:cNvPr>
          <p:cNvSpPr txBox="1"/>
          <p:nvPr/>
        </p:nvSpPr>
        <p:spPr>
          <a:xfrm>
            <a:off x="9157153" y="2605155"/>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one of the compression type</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20EB451E-4005-3888-D3EE-0C998FD7F47F}"/>
              </a:ext>
            </a:extLst>
          </p:cNvPr>
          <p:cNvCxnSpPr>
            <a:cxnSpLocks/>
            <a:stCxn id="16" idx="1"/>
          </p:cNvCxnSpPr>
          <p:nvPr/>
        </p:nvCxnSpPr>
        <p:spPr bwMode="auto">
          <a:xfrm flipH="1">
            <a:off x="8035865" y="2812904"/>
            <a:ext cx="1121288" cy="130547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9" name="TextBox 18">
            <a:extLst>
              <a:ext uri="{FF2B5EF4-FFF2-40B4-BE49-F238E27FC236}">
                <a16:creationId xmlns:a16="http://schemas.microsoft.com/office/drawing/2014/main" id="{7BC46C4B-F1A3-8B32-74C6-A55CF5AE9749}"/>
              </a:ext>
            </a:extLst>
          </p:cNvPr>
          <p:cNvSpPr txBox="1"/>
          <p:nvPr/>
        </p:nvSpPr>
        <p:spPr>
          <a:xfrm>
            <a:off x="5410505" y="4936302"/>
            <a:ext cx="4261389" cy="85408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downloaded file (e.g., MnS-Rel-18.zip) includes the latest snapshot of stage 3 code for the select release.</a:t>
            </a:r>
          </a:p>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you could also use a Tag in step1 to generate a list of stage 3 code for specific version (e.g., for specific meeting)</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9106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D23D5D-08C4-593C-0DCA-3AB5CF3F0730}"/>
              </a:ext>
            </a:extLst>
          </p:cNvPr>
          <p:cNvSpPr>
            <a:spLocks noGrp="1"/>
          </p:cNvSpPr>
          <p:nvPr>
            <p:ph type="body" sz="quarter" idx="11"/>
          </p:nvPr>
        </p:nvSpPr>
        <p:spPr>
          <a:xfrm>
            <a:off x="997958" y="363130"/>
            <a:ext cx="11078400" cy="412800"/>
          </a:xfrm>
        </p:spPr>
        <p:txBody>
          <a:bodyPr/>
          <a:lstStyle/>
          <a:p>
            <a:r>
              <a:rPr lang="en-US" altLang="zh-CN" sz="3200" dirty="0">
                <a:solidFill>
                  <a:srgbClr val="FF0000"/>
                </a:solidFill>
                <a:ea typeface="+mj-ea"/>
                <a:cs typeface="+mj-cs"/>
              </a:rPr>
              <a:t>Tips to use Forge effectively: use Pinned item</a:t>
            </a:r>
            <a:endParaRPr lang="zh-CN" altLang="en-US" sz="3200" dirty="0">
              <a:solidFill>
                <a:srgbClr val="FF0000"/>
              </a:solidFill>
              <a:ea typeface="+mj-ea"/>
              <a:cs typeface="+mj-cs"/>
            </a:endParaRPr>
          </a:p>
        </p:txBody>
      </p:sp>
      <p:pic>
        <p:nvPicPr>
          <p:cNvPr id="9" name="Picture 8" descr="A screenshot of a phone&#10;&#10;Description automatically generated">
            <a:extLst>
              <a:ext uri="{FF2B5EF4-FFF2-40B4-BE49-F238E27FC236}">
                <a16:creationId xmlns:a16="http://schemas.microsoft.com/office/drawing/2014/main" id="{5E93CD62-2191-F539-FAC4-0F8457FCC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42" y="1040336"/>
            <a:ext cx="1924217" cy="4488569"/>
          </a:xfrm>
          <a:prstGeom prst="rect">
            <a:avLst/>
          </a:prstGeom>
        </p:spPr>
      </p:pic>
      <p:sp>
        <p:nvSpPr>
          <p:cNvPr id="10" name="TextBox 9">
            <a:extLst>
              <a:ext uri="{FF2B5EF4-FFF2-40B4-BE49-F238E27FC236}">
                <a16:creationId xmlns:a16="http://schemas.microsoft.com/office/drawing/2014/main" id="{4875F8AB-68BA-3DEE-73F5-137EB539C2E9}"/>
              </a:ext>
            </a:extLst>
          </p:cNvPr>
          <p:cNvSpPr txBox="1"/>
          <p:nvPr/>
        </p:nvSpPr>
        <p:spPr>
          <a:xfrm>
            <a:off x="2959037" y="4492531"/>
            <a:ext cx="2224122"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the icon to Pin the item</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so</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you</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will</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be</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able</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to</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find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all</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pinned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items</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in</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Pinned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directory.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C8DA3F1-A3AF-9C89-DE0A-D1AD4EEE73C9}"/>
              </a:ext>
            </a:extLst>
          </p:cNvPr>
          <p:cNvCxnSpPr>
            <a:cxnSpLocks/>
            <a:stCxn id="10" idx="1"/>
          </p:cNvCxnSpPr>
          <p:nvPr/>
        </p:nvCxnSpPr>
        <p:spPr bwMode="auto">
          <a:xfrm flipH="1">
            <a:off x="2257939" y="4781072"/>
            <a:ext cx="701098" cy="2040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7" name="TextBox 6">
            <a:extLst>
              <a:ext uri="{FF2B5EF4-FFF2-40B4-BE49-F238E27FC236}">
                <a16:creationId xmlns:a16="http://schemas.microsoft.com/office/drawing/2014/main" id="{6A72221C-92E0-3332-BD67-93F7EDFAA401}"/>
              </a:ext>
            </a:extLst>
          </p:cNvPr>
          <p:cNvSpPr txBox="1"/>
          <p:nvPr/>
        </p:nvSpPr>
        <p:spPr>
          <a:xfrm>
            <a:off x="2608488" y="1068410"/>
            <a:ext cx="5387701" cy="307777"/>
          </a:xfrm>
          <a:prstGeom prst="rect">
            <a:avLst/>
          </a:prstGeom>
          <a:solidFill>
            <a:schemeClr val="bg1"/>
          </a:solid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was newly introduced function in late 2024. </a:t>
            </a:r>
            <a:endParaRPr lang="en-US" dirty="0"/>
          </a:p>
        </p:txBody>
      </p:sp>
      <p:sp>
        <p:nvSpPr>
          <p:cNvPr id="13" name="TextBox 12">
            <a:extLst>
              <a:ext uri="{FF2B5EF4-FFF2-40B4-BE49-F238E27FC236}">
                <a16:creationId xmlns:a16="http://schemas.microsoft.com/office/drawing/2014/main" id="{AE1EDB04-EB2C-7A5E-6380-FB8C1F7527F4}"/>
              </a:ext>
            </a:extLst>
          </p:cNvPr>
          <p:cNvSpPr txBox="1"/>
          <p:nvPr/>
        </p:nvSpPr>
        <p:spPr>
          <a:xfrm>
            <a:off x="2770543" y="2045082"/>
            <a:ext cx="2224122" cy="415498"/>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Collect all your frequently used items here to use Forge more effectively.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14D1A3A-307E-213E-6097-19CFE4E56099}"/>
              </a:ext>
            </a:extLst>
          </p:cNvPr>
          <p:cNvCxnSpPr>
            <a:cxnSpLocks/>
            <a:stCxn id="13" idx="1"/>
          </p:cNvCxnSpPr>
          <p:nvPr/>
        </p:nvCxnSpPr>
        <p:spPr bwMode="auto">
          <a:xfrm flipH="1">
            <a:off x="2069445" y="2252831"/>
            <a:ext cx="701098" cy="28480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5" name="TextBox 14">
            <a:extLst>
              <a:ext uri="{FF2B5EF4-FFF2-40B4-BE49-F238E27FC236}">
                <a16:creationId xmlns:a16="http://schemas.microsoft.com/office/drawing/2014/main" id="{414CAD1F-D9AF-CE04-2A78-0137BD2B4E0C}"/>
              </a:ext>
            </a:extLst>
          </p:cNvPr>
          <p:cNvSpPr txBox="1"/>
          <p:nvPr/>
        </p:nvSpPr>
        <p:spPr>
          <a:xfrm rot="19421671">
            <a:off x="-128357" y="225022"/>
            <a:ext cx="1546264" cy="523220"/>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Newly created for #158</a:t>
            </a:r>
            <a:endParaRPr lang="en-US" dirty="0"/>
          </a:p>
        </p:txBody>
      </p:sp>
    </p:spTree>
    <p:extLst>
      <p:ext uri="{BB962C8B-B14F-4D97-AF65-F5344CB8AC3E}">
        <p14:creationId xmlns:p14="http://schemas.microsoft.com/office/powerpoint/2010/main" val="418651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94056-0B71-F58B-6C70-687E286FE4EC}"/>
              </a:ext>
            </a:extLst>
          </p:cNvPr>
          <p:cNvSpPr>
            <a:spLocks noGrp="1"/>
          </p:cNvSpPr>
          <p:nvPr>
            <p:ph type="body" sz="quarter" idx="11"/>
          </p:nvPr>
        </p:nvSpPr>
        <p:spPr/>
        <p:txBody>
          <a:bodyPr/>
          <a:lstStyle/>
          <a:p>
            <a:r>
              <a:rPr lang="en-US" altLang="zh-CN" dirty="0"/>
              <a:t>Common Q&amp;A</a:t>
            </a:r>
            <a:endParaRPr lang="zh-CN" altLang="en-US" dirty="0"/>
          </a:p>
        </p:txBody>
      </p:sp>
      <p:sp>
        <p:nvSpPr>
          <p:cNvPr id="4" name="Text Placeholder 3">
            <a:extLst>
              <a:ext uri="{FF2B5EF4-FFF2-40B4-BE49-F238E27FC236}">
                <a16:creationId xmlns:a16="http://schemas.microsoft.com/office/drawing/2014/main" id="{57E4E346-7ACD-A53C-38B6-FB191E5216E4}"/>
              </a:ext>
            </a:extLst>
          </p:cNvPr>
          <p:cNvSpPr>
            <a:spLocks noGrp="1"/>
          </p:cNvSpPr>
          <p:nvPr>
            <p:ph type="body" sz="quarter" idx="12"/>
          </p:nvPr>
        </p:nvSpPr>
        <p:spPr>
          <a:xfrm>
            <a:off x="410596" y="1046815"/>
            <a:ext cx="11461183" cy="3972270"/>
          </a:xfrm>
        </p:spPr>
        <p:txBody>
          <a:bodyPr>
            <a:normAutofit fontScale="62500" lnSpcReduction="20000"/>
          </a:bodyPr>
          <a:lstStyle/>
          <a:p>
            <a:r>
              <a:rPr lang="en-US" altLang="zh-CN" dirty="0">
                <a:solidFill>
                  <a:srgbClr val="0000FF"/>
                </a:solidFill>
              </a:rPr>
              <a:t>Q1. I can not create branch, (or I do not see the New branch/Merge Request button)?</a:t>
            </a:r>
          </a:p>
          <a:p>
            <a:r>
              <a:rPr lang="en-US" altLang="zh-CN" dirty="0"/>
              <a:t>A1: You are not logged in to Forge, refer to </a:t>
            </a:r>
            <a:r>
              <a:rPr lang="en-US" altLang="zh-CN" dirty="0">
                <a:hlinkClick r:id="rId3" action="ppaction://hlinksldjump"/>
              </a:rPr>
              <a:t>login to Forge</a:t>
            </a:r>
            <a:r>
              <a:rPr lang="en-US" altLang="zh-CN" dirty="0"/>
              <a:t>. Or you do not have the edit permission, send request to MCC for the same.</a:t>
            </a:r>
          </a:p>
          <a:p>
            <a:endParaRPr lang="en-US" altLang="zh-CN" dirty="0"/>
          </a:p>
          <a:p>
            <a:r>
              <a:rPr lang="en-US" altLang="zh-CN" dirty="0">
                <a:solidFill>
                  <a:srgbClr val="0000FF"/>
                </a:solidFill>
              </a:rPr>
              <a:t>Q2. After creating the MR and commits, if there further revision of stage 3, anything to do with MR</a:t>
            </a:r>
            <a:r>
              <a:rPr lang="en-US" altLang="zh-CN" dirty="0"/>
              <a:t>? </a:t>
            </a:r>
          </a:p>
          <a:p>
            <a:pPr>
              <a:lnSpc>
                <a:spcPts val="2000"/>
              </a:lnSpc>
            </a:pPr>
            <a:r>
              <a:rPr lang="en-US" altLang="zh-CN" sz="2100" dirty="0"/>
              <a:t>A2: MR link remains the same, but there will be new commit code. Each commit has one commit code and there will be new validation record. You only need to update the final commit code to CR cover page (no change to MR link). You can also get the update word artifact with the same MR link and update commit code.</a:t>
            </a:r>
          </a:p>
          <a:p>
            <a:endParaRPr lang="en-US" altLang="zh-CN" dirty="0"/>
          </a:p>
          <a:p>
            <a:r>
              <a:rPr lang="en-US" altLang="zh-CN" dirty="0">
                <a:solidFill>
                  <a:srgbClr val="0000FF"/>
                </a:solidFill>
              </a:rPr>
              <a:t>Q3. I can create CR branch from a release/integration branch or a tag, what’s the difference?</a:t>
            </a:r>
          </a:p>
          <a:p>
            <a:pPr>
              <a:lnSpc>
                <a:spcPts val="2000"/>
              </a:lnSpc>
            </a:pPr>
            <a:r>
              <a:rPr lang="en-US" altLang="zh-CN" dirty="0"/>
              <a:t>A3: A branch is an active line of development whereas a tag is an immutable reference to a specific commit on a branch.  Tag is a </a:t>
            </a:r>
            <a:r>
              <a:rPr lang="en-US" altLang="zh-CN" b="1" dirty="0"/>
              <a:t>fixed</a:t>
            </a:r>
            <a:r>
              <a:rPr lang="en-US" altLang="zh-CN" dirty="0"/>
              <a:t> version number, point to a specific version of code e.g., code approved in SA#100 meeting. A branch of Rel-18 is changing from time to time when never there is a new batch of contents approved for Rel-18.  Hence, creating a CR branch from a Rel-18 branch, the CR branch created at different meeting will have </a:t>
            </a:r>
            <a:r>
              <a:rPr lang="en-US" altLang="zh-CN" b="1" dirty="0"/>
              <a:t>different</a:t>
            </a:r>
            <a:r>
              <a:rPr lang="en-US" altLang="zh-CN" dirty="0"/>
              <a:t> contents (i.e., the latest Rel-18 contents of the recent SA meeting). Creating a CR branch from a Rel-18 tag, the CR branch will </a:t>
            </a:r>
            <a:r>
              <a:rPr lang="en-US" altLang="zh-CN" b="1" dirty="0"/>
              <a:t>always</a:t>
            </a:r>
            <a:r>
              <a:rPr lang="en-US" altLang="zh-CN" dirty="0"/>
              <a:t> have </a:t>
            </a:r>
            <a:r>
              <a:rPr lang="en-US" altLang="zh-CN" u="sng" dirty="0"/>
              <a:t>the same contents </a:t>
            </a:r>
            <a:r>
              <a:rPr lang="en-US" altLang="zh-CN" dirty="0"/>
              <a:t>as that in the Tag.  By default, use the latest integration branch for your CR branch</a:t>
            </a:r>
          </a:p>
          <a:p>
            <a:pPr>
              <a:lnSpc>
                <a:spcPts val="2000"/>
              </a:lnSpc>
            </a:pPr>
            <a:endParaRPr lang="en-US" altLang="zh-CN" dirty="0"/>
          </a:p>
          <a:p>
            <a:endParaRPr lang="zh-CN" altLang="en-US" dirty="0"/>
          </a:p>
        </p:txBody>
      </p:sp>
      <p:pic>
        <p:nvPicPr>
          <p:cNvPr id="6" name="Picture 5" descr="A blue rectangle with white text&#10;&#10;Description automatically generated">
            <a:extLst>
              <a:ext uri="{FF2B5EF4-FFF2-40B4-BE49-F238E27FC236}">
                <a16:creationId xmlns:a16="http://schemas.microsoft.com/office/drawing/2014/main" id="{5687E2D7-197B-2633-E151-9B4254E3D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451" y="729777"/>
            <a:ext cx="792549" cy="293395"/>
          </a:xfrm>
          <a:prstGeom prst="rect">
            <a:avLst/>
          </a:prstGeom>
        </p:spPr>
      </p:pic>
      <p:pic>
        <p:nvPicPr>
          <p:cNvPr id="8" name="Picture 7" descr="A close up of a sign&#10;&#10;Description automatically generated">
            <a:extLst>
              <a:ext uri="{FF2B5EF4-FFF2-40B4-BE49-F238E27FC236}">
                <a16:creationId xmlns:a16="http://schemas.microsoft.com/office/drawing/2014/main" id="{E5205634-9780-3C90-DC77-3E888CBC9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536" y="716446"/>
            <a:ext cx="895428" cy="297206"/>
          </a:xfrm>
          <a:prstGeom prst="rect">
            <a:avLst/>
          </a:prstGeom>
        </p:spPr>
      </p:pic>
      <p:sp>
        <p:nvSpPr>
          <p:cNvPr id="5" name="TextBox 4">
            <a:extLst>
              <a:ext uri="{FF2B5EF4-FFF2-40B4-BE49-F238E27FC236}">
                <a16:creationId xmlns:a16="http://schemas.microsoft.com/office/drawing/2014/main" id="{0D3191D9-CC4B-C6F1-2940-61A3EFE20274}"/>
              </a:ext>
            </a:extLst>
          </p:cNvPr>
          <p:cNvSpPr txBox="1"/>
          <p:nvPr/>
        </p:nvSpPr>
        <p:spPr>
          <a:xfrm>
            <a:off x="273787" y="5159724"/>
            <a:ext cx="11734800" cy="1130631"/>
          </a:xfrm>
          <a:prstGeom prst="rect">
            <a:avLst/>
          </a:prstGeom>
          <a:noFill/>
        </p:spPr>
        <p:txBody>
          <a:bodyPr wrap="square">
            <a:spAutoFit/>
          </a:bodyPr>
          <a:lstStyle/>
          <a:p>
            <a:pPr>
              <a:lnSpc>
                <a:spcPct val="80000"/>
              </a:lnSpc>
              <a:spcBef>
                <a:spcPts val="0"/>
              </a:spcBef>
              <a:spcAft>
                <a:spcPts val="800"/>
              </a:spcAft>
            </a:pPr>
            <a:r>
              <a:rPr lang="en-US" altLang="zh-CN" sz="1500" dirty="0">
                <a:solidFill>
                  <a:srgbClr val="0000FF"/>
                </a:solidFill>
                <a:latin typeface="Nokia Pure Text Light" panose="020B0403020202020204" pitchFamily="34" charset="0"/>
                <a:ea typeface="Nokia Pure Text Light" panose="020B0403020202020204" pitchFamily="34" charset="0"/>
                <a:cs typeface="+mn-cs"/>
              </a:rPr>
              <a:t>Q4. What’s the relationship of SA5 repository and 5G_APIs repository</a:t>
            </a:r>
          </a:p>
          <a:p>
            <a:pPr>
              <a:lnSpc>
                <a:spcPts val="2000"/>
              </a:lnSpc>
              <a:spcBef>
                <a:spcPts val="0"/>
              </a:spcBef>
              <a:spcAft>
                <a:spcPts val="800"/>
              </a:spcAft>
            </a:pPr>
            <a:r>
              <a:rPr lang="en-US" altLang="zh-CN" dirty="0">
                <a:solidFill>
                  <a:schemeClr val="tx2"/>
                </a:solidFill>
                <a:latin typeface="Nokia Pure Text Light" panose="020B0403020202020204" pitchFamily="34" charset="0"/>
                <a:ea typeface="Nokia Pure Text Light" panose="020B0403020202020204" pitchFamily="34" charset="0"/>
                <a:cs typeface="+mn-cs"/>
              </a:rPr>
              <a:t>A4: As per request, after each SA plenary meeting. OAM OpenAPI files will be copied to 5G_APIs repository for all releases by code moderators. At the end of SA plenary meeting, 5G_APIs will create tags for each release and so does SA5 repository. For the same release, the tags from 5G_APIs and SA5 repository point to the same version of OAM OpenAPI contents. SA5 OAM CR author may use the OpenAPI files/tags in 5G_APIs but not recommended.</a:t>
            </a:r>
          </a:p>
        </p:txBody>
      </p:sp>
      <p:sp>
        <p:nvSpPr>
          <p:cNvPr id="7" name="Title 6">
            <a:extLst>
              <a:ext uri="{FF2B5EF4-FFF2-40B4-BE49-F238E27FC236}">
                <a16:creationId xmlns:a16="http://schemas.microsoft.com/office/drawing/2014/main" id="{C2B6ABF1-B04C-CBAA-B917-DC664922FF2E}"/>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Q&amp;A</a:t>
            </a:r>
            <a:endParaRPr lang="zh-CN" altLang="en-US" dirty="0"/>
          </a:p>
        </p:txBody>
      </p:sp>
    </p:spTree>
    <p:extLst>
      <p:ext uri="{BB962C8B-B14F-4D97-AF65-F5344CB8AC3E}">
        <p14:creationId xmlns:p14="http://schemas.microsoft.com/office/powerpoint/2010/main" val="3159306850"/>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6D407-F34C-8852-D86F-97243E4A598F}"/>
              </a:ext>
            </a:extLst>
          </p:cNvPr>
          <p:cNvSpPr>
            <a:spLocks noGrp="1"/>
          </p:cNvSpPr>
          <p:nvPr>
            <p:ph type="body" sz="quarter" idx="11"/>
          </p:nvPr>
        </p:nvSpPr>
        <p:spPr/>
        <p:txBody>
          <a:bodyPr/>
          <a:lstStyle/>
          <a:p>
            <a:r>
              <a:rPr lang="en-US" altLang="zh-CN" dirty="0"/>
              <a:t>Reference</a:t>
            </a:r>
            <a:endParaRPr lang="zh-CN" altLang="en-US" dirty="0"/>
          </a:p>
        </p:txBody>
      </p:sp>
      <p:sp>
        <p:nvSpPr>
          <p:cNvPr id="4" name="Text Placeholder 3">
            <a:extLst>
              <a:ext uri="{FF2B5EF4-FFF2-40B4-BE49-F238E27FC236}">
                <a16:creationId xmlns:a16="http://schemas.microsoft.com/office/drawing/2014/main" id="{4382A511-0804-D302-11FB-5685E588788E}"/>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altLang="zh-CN" sz="1600" dirty="0"/>
              <a:t>Wiki for CI/CD pipeline, validation and Word CR text: </a:t>
            </a:r>
            <a:r>
              <a:rPr lang="en-US" altLang="zh-CN" sz="1600" dirty="0">
                <a:hlinkClick r:id="rId2"/>
              </a:rPr>
              <a:t>https://forge.3gpp.org/rep/sa5/MnS/-/wikis/home</a:t>
            </a:r>
            <a:endParaRPr lang="en-US" altLang="zh-CN" sz="1600" dirty="0"/>
          </a:p>
          <a:p>
            <a:pPr marL="342900" indent="-342900">
              <a:buFont typeface="Arial" panose="020B0604020202020204" pitchFamily="34" charset="0"/>
              <a:buChar char="•"/>
            </a:pPr>
            <a:r>
              <a:rPr lang="en-US" altLang="zh-CN" sz="1600" dirty="0"/>
              <a:t>Git resource: </a:t>
            </a:r>
            <a:r>
              <a:rPr lang="en-US" altLang="zh-CN" sz="1600" dirty="0">
                <a:hlinkClick r:id="rId3"/>
              </a:rPr>
              <a:t>Git (git-scm.com)</a:t>
            </a:r>
            <a:r>
              <a:rPr lang="en-US" altLang="zh-CN" sz="1600" dirty="0"/>
              <a:t> or </a:t>
            </a:r>
            <a:r>
              <a:rPr lang="en-US" altLang="zh-CN" sz="1600" dirty="0">
                <a:hlinkClick r:id="rId4"/>
              </a:rPr>
              <a:t>Index · User · Help · GitLab (3gpp.org)</a:t>
            </a:r>
            <a:endParaRPr lang="en-US" altLang="zh-CN" sz="1600" dirty="0">
              <a:solidFill>
                <a:srgbClr val="0000FF"/>
              </a:solidFill>
            </a:endParaRPr>
          </a:p>
          <a:p>
            <a:pPr marL="342900" indent="-342900">
              <a:buFont typeface="Arial" panose="020B0604020202020204" pitchFamily="34" charset="0"/>
              <a:buChar char="•"/>
            </a:pPr>
            <a:r>
              <a:rPr lang="en-US" altLang="zh-CN" sz="1600" dirty="0"/>
              <a:t>Forge Repository list: </a:t>
            </a:r>
            <a:r>
              <a:rPr lang="en-US" altLang="zh-CN" sz="1600" dirty="0">
                <a:hlinkClick r:id="rId5"/>
              </a:rPr>
              <a:t>https://forge.3gpp.org/rep/explore</a:t>
            </a:r>
            <a:endParaRPr lang="en-US" altLang="zh-CN" sz="1600" dirty="0"/>
          </a:p>
          <a:p>
            <a:pPr marL="342900" indent="-342900">
              <a:buFont typeface="Arial" panose="020B0604020202020204" pitchFamily="34" charset="0"/>
              <a:buChar char="•"/>
            </a:pPr>
            <a:r>
              <a:rPr lang="en-US" altLang="zh-CN" sz="1600" dirty="0"/>
              <a:t>Direct Link to SA5 repository start page</a:t>
            </a:r>
            <a:r>
              <a:rPr lang="en-US" altLang="zh-CN" sz="1050" dirty="0"/>
              <a:t>: </a:t>
            </a:r>
            <a:r>
              <a:rPr lang="en-US" altLang="zh-CN" sz="1400" dirty="0">
                <a:hlinkClick r:id="rId6"/>
              </a:rPr>
              <a:t>https://forge.3gpp.org/rep/sa5/MnS</a:t>
            </a:r>
            <a:endParaRPr lang="en-US" altLang="zh-CN" sz="1400" dirty="0"/>
          </a:p>
          <a:p>
            <a:pPr marL="342900" indent="-342900">
              <a:buFont typeface="Arial" panose="020B0604020202020204" pitchFamily="34" charset="0"/>
              <a:buChar char="•"/>
            </a:pPr>
            <a:r>
              <a:rPr lang="en-US" altLang="zh-CN" sz="1600" dirty="0"/>
              <a:t>Direct Link to 5G_APIs repository</a:t>
            </a:r>
            <a:r>
              <a:rPr lang="en-US" altLang="zh-CN" sz="1400" dirty="0"/>
              <a:t>: </a:t>
            </a:r>
            <a:r>
              <a:rPr lang="en-US" altLang="zh-CN" sz="1400" dirty="0">
                <a:hlinkClick r:id="rId7"/>
              </a:rPr>
              <a:t>https://forge.3gpp.org/rep/all/5G_APIs</a:t>
            </a:r>
            <a:r>
              <a:rPr lang="en-US" altLang="zh-CN" sz="1400" dirty="0"/>
              <a:t> (store a copy of SA5 OpenAPI solution set for Rel16/17/18, including both CH and OAM)</a:t>
            </a:r>
          </a:p>
          <a:p>
            <a:pPr marL="342900" indent="-342900">
              <a:buFont typeface="Arial" panose="020B0604020202020204" pitchFamily="34" charset="0"/>
              <a:buChar char="•"/>
            </a:pPr>
            <a:endParaRPr lang="en-US" altLang="zh-CN" sz="1400" dirty="0"/>
          </a:p>
          <a:p>
            <a:pPr marL="342900" indent="-342900">
              <a:buFont typeface="Arial" panose="020B0604020202020204" pitchFamily="34" charset="0"/>
              <a:buChar char="•"/>
            </a:pPr>
            <a:endParaRPr lang="en-US" altLang="zh-CN" sz="1600" dirty="0"/>
          </a:p>
          <a:p>
            <a:pPr marL="342900" indent="-342900">
              <a:buFont typeface="Arial" panose="020B0604020202020204" pitchFamily="34" charset="0"/>
              <a:buChar char="•"/>
            </a:pPr>
            <a:endParaRPr lang="zh-CN" altLang="en-US" sz="1600" dirty="0"/>
          </a:p>
        </p:txBody>
      </p:sp>
      <p:sp>
        <p:nvSpPr>
          <p:cNvPr id="2" name="Title 1">
            <a:extLst>
              <a:ext uri="{FF2B5EF4-FFF2-40B4-BE49-F238E27FC236}">
                <a16:creationId xmlns:a16="http://schemas.microsoft.com/office/drawing/2014/main" id="{18687D14-D8AF-D6DB-2F07-3EC9D16BA6EA}"/>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Reference</a:t>
            </a:r>
            <a:endParaRPr lang="zh-CN" altLang="en-US" dirty="0"/>
          </a:p>
        </p:txBody>
      </p:sp>
    </p:spTree>
    <p:extLst>
      <p:ext uri="{BB962C8B-B14F-4D97-AF65-F5344CB8AC3E}">
        <p14:creationId xmlns:p14="http://schemas.microsoft.com/office/powerpoint/2010/main" val="2101517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7E10E9-9DFF-F887-6AD0-7CAB262851CD}"/>
              </a:ext>
            </a:extLst>
          </p:cNvPr>
          <p:cNvSpPr>
            <a:spLocks noGrp="1"/>
          </p:cNvSpPr>
          <p:nvPr>
            <p:ph type="body" sz="quarter" idx="10"/>
          </p:nvPr>
        </p:nvSpPr>
        <p:spPr/>
        <p:txBody>
          <a:bodyPr/>
          <a:lstStyle/>
          <a:p>
            <a:r>
              <a:rPr lang="en-US" altLang="zh-CN" dirty="0"/>
              <a:t>Since SA5#152</a:t>
            </a:r>
            <a:endParaRPr lang="zh-CN" altLang="en-US" dirty="0"/>
          </a:p>
        </p:txBody>
      </p:sp>
      <p:sp>
        <p:nvSpPr>
          <p:cNvPr id="3" name="Text Placeholder 2">
            <a:extLst>
              <a:ext uri="{FF2B5EF4-FFF2-40B4-BE49-F238E27FC236}">
                <a16:creationId xmlns:a16="http://schemas.microsoft.com/office/drawing/2014/main" id="{035A88D3-731B-1AD2-26FB-2D25FEE51955}"/>
              </a:ext>
            </a:extLst>
          </p:cNvPr>
          <p:cNvSpPr>
            <a:spLocks noGrp="1"/>
          </p:cNvSpPr>
          <p:nvPr>
            <p:ph type="body" sz="quarter" idx="11"/>
          </p:nvPr>
        </p:nvSpPr>
        <p:spPr/>
        <p:txBody>
          <a:bodyPr/>
          <a:lstStyle/>
          <a:p>
            <a:r>
              <a:rPr lang="en-US" altLang="zh-CN" dirty="0"/>
              <a:t>Change History</a:t>
            </a:r>
            <a:endParaRPr lang="zh-CN" altLang="en-US" dirty="0"/>
          </a:p>
        </p:txBody>
      </p:sp>
      <p:sp>
        <p:nvSpPr>
          <p:cNvPr id="4" name="Text Placeholder 3">
            <a:extLst>
              <a:ext uri="{FF2B5EF4-FFF2-40B4-BE49-F238E27FC236}">
                <a16:creationId xmlns:a16="http://schemas.microsoft.com/office/drawing/2014/main" id="{0F2269B4-F033-ACBC-A384-CC5850599151}"/>
              </a:ext>
            </a:extLst>
          </p:cNvPr>
          <p:cNvSpPr>
            <a:spLocks noGrp="1"/>
          </p:cNvSpPr>
          <p:nvPr>
            <p:ph type="body" sz="quarter" idx="12"/>
          </p:nvPr>
        </p:nvSpPr>
        <p:spPr/>
        <p:txBody>
          <a:bodyPr/>
          <a:lstStyle/>
          <a:p>
            <a:pPr marL="342900" indent="-342900">
              <a:buFont typeface="Arial" panose="020B0604020202020204" pitchFamily="34" charset="0"/>
              <a:buChar char="•"/>
            </a:pPr>
            <a:r>
              <a:rPr lang="en-US" altLang="zh-CN" dirty="0"/>
              <a:t>SA5#152: high level workflow, WebIDE updated.</a:t>
            </a:r>
          </a:p>
          <a:p>
            <a:pPr marL="342900" indent="-342900">
              <a:buFont typeface="Arial" panose="020B0604020202020204" pitchFamily="34" charset="0"/>
              <a:buChar char="•"/>
            </a:pPr>
            <a:r>
              <a:rPr lang="en-US" altLang="zh-CN" dirty="0"/>
              <a:t>SA5#154: wording update, outdated information updated, Reference, Editing one file.</a:t>
            </a:r>
          </a:p>
          <a:p>
            <a:pPr marL="342900" indent="-342900">
              <a:buFont typeface="Arial" panose="020B0604020202020204" pitchFamily="34" charset="0"/>
              <a:buChar char="•"/>
            </a:pPr>
            <a:r>
              <a:rPr lang="en-US" altLang="zh-CN" dirty="0"/>
              <a:t>SA5#157: adding the “Forge: create a branch”, “Editing the MR” and “</a:t>
            </a:r>
            <a:r>
              <a:rPr lang="en-US" altLang="zh-CN" sz="2400" dirty="0"/>
              <a:t>Generate a list of stage3 code for a release”</a:t>
            </a:r>
            <a:r>
              <a:rPr lang="en-US" altLang="zh-CN" dirty="0"/>
              <a:t> charts.</a:t>
            </a:r>
          </a:p>
          <a:p>
            <a:pPr marL="342900" indent="-342900">
              <a:buFont typeface="Arial" panose="020B0604020202020204" pitchFamily="34" charset="0"/>
              <a:buChar char="•"/>
            </a:pPr>
            <a:r>
              <a:rPr lang="en-US" altLang="zh-CN" dirty="0"/>
              <a:t>SA5#158: update the GUI due to Forge (GitLab version) upgrade.</a:t>
            </a:r>
            <a:endParaRPr lang="zh-CN" altLang="en-US" dirty="0"/>
          </a:p>
        </p:txBody>
      </p:sp>
      <p:sp>
        <p:nvSpPr>
          <p:cNvPr id="5" name="Title 4">
            <a:extLst>
              <a:ext uri="{FF2B5EF4-FFF2-40B4-BE49-F238E27FC236}">
                <a16:creationId xmlns:a16="http://schemas.microsoft.com/office/drawing/2014/main" id="{A3B38693-FC9B-6321-9118-C2253C7250B3}"/>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Change History</a:t>
            </a:r>
            <a:endParaRPr lang="zh-CN" altLang="en-US" dirty="0"/>
          </a:p>
        </p:txBody>
      </p:sp>
    </p:spTree>
    <p:extLst>
      <p:ext uri="{BB962C8B-B14F-4D97-AF65-F5344CB8AC3E}">
        <p14:creationId xmlns:p14="http://schemas.microsoft.com/office/powerpoint/2010/main" val="71322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9EA-4D24-4648-A70A-8D95D047B9C0}"/>
              </a:ext>
            </a:extLst>
          </p:cNvPr>
          <p:cNvSpPr>
            <a:spLocks noGrp="1"/>
          </p:cNvSpPr>
          <p:nvPr>
            <p:ph type="title"/>
          </p:nvPr>
        </p:nvSpPr>
        <p:spPr>
          <a:xfrm>
            <a:off x="1046106" y="2684768"/>
            <a:ext cx="9102725" cy="1143000"/>
          </a:xfrm>
        </p:spPr>
        <p:txBody>
          <a:bodyPr/>
          <a:lstStyle/>
          <a:p>
            <a:r>
              <a:rPr lang="en-US" sz="9600" dirty="0"/>
              <a:t>Thanks</a:t>
            </a:r>
          </a:p>
        </p:txBody>
      </p:sp>
    </p:spTree>
    <p:extLst>
      <p:ext uri="{BB962C8B-B14F-4D97-AF65-F5344CB8AC3E}">
        <p14:creationId xmlns:p14="http://schemas.microsoft.com/office/powerpoint/2010/main" val="37639997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C993-3EB0-77DC-A53F-C8E22AB818B2}"/>
              </a:ext>
            </a:extLst>
          </p:cNvPr>
          <p:cNvSpPr>
            <a:spLocks noGrp="1"/>
          </p:cNvSpPr>
          <p:nvPr>
            <p:ph type="title"/>
          </p:nvPr>
        </p:nvSpPr>
        <p:spPr/>
        <p:txBody>
          <a:bodyPr/>
          <a:lstStyle/>
          <a:p>
            <a:r>
              <a:rPr lang="en-US" altLang="zh-CN" dirty="0"/>
              <a:t>High level steps for CR author</a:t>
            </a:r>
            <a:endParaRPr lang="zh-CN" altLang="en-US" dirty="0"/>
          </a:p>
        </p:txBody>
      </p:sp>
      <p:sp>
        <p:nvSpPr>
          <p:cNvPr id="3" name="Content Placeholder 2">
            <a:extLst>
              <a:ext uri="{FF2B5EF4-FFF2-40B4-BE49-F238E27FC236}">
                <a16:creationId xmlns:a16="http://schemas.microsoft.com/office/drawing/2014/main" id="{41F37A07-51E5-6C1A-DA3F-B0D4ADB4B65E}"/>
              </a:ext>
            </a:extLst>
          </p:cNvPr>
          <p:cNvSpPr>
            <a:spLocks noGrp="1"/>
          </p:cNvSpPr>
          <p:nvPr>
            <p:ph idx="1"/>
          </p:nvPr>
        </p:nvSpPr>
        <p:spPr>
          <a:xfrm>
            <a:off x="537056" y="1371600"/>
            <a:ext cx="11563211" cy="4830763"/>
          </a:xfrm>
        </p:spPr>
        <p:txBody>
          <a:bodyPr/>
          <a:lstStyle/>
          <a:p>
            <a:pPr lvl="0">
              <a:buFont typeface="+mj-lt"/>
              <a:buAutoNum type="arabicPeriod"/>
            </a:pPr>
            <a:r>
              <a:rPr lang="en-US" altLang="zh-CN" sz="2400" dirty="0">
                <a:latin typeface="Calibri" panose="020F0502020204030204" pitchFamily="34" charset="0"/>
                <a:ea typeface="等线" panose="02010600030101010101" pitchFamily="2" charset="-122"/>
              </a:rPr>
              <a:t>Create the CR branch from release branch or meeting integration branch, whichever includes the latest stage 3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3" action="ppaction://hlinksldjump"/>
              </a:rPr>
              <a:t>create a branch</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Create draft MR towards integration branch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4" action="ppaction://hlinksldjump"/>
              </a:rPr>
              <a:t>create a Merge Request</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Add stage 3 changes to CR branch, check validation status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5" action="ppaction://hlinksldjump"/>
              </a:rPr>
              <a:t>web IDE Editor</a:t>
            </a:r>
            <a:r>
              <a:rPr lang="en-US" altLang="zh-CN" sz="1400" dirty="0">
                <a:latin typeface="Calibri" panose="020F0502020204030204" pitchFamily="34" charset="0"/>
                <a:ea typeface="等线" panose="02010600030101010101" pitchFamily="2" charset="-122"/>
              </a:rPr>
              <a:t>)</a:t>
            </a:r>
            <a:endParaRPr lang="zh-CN" altLang="zh-CN" sz="2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Resolve the validation issue(s) if there is any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6" action="ppaction://hlinksldjump"/>
              </a:rPr>
              <a:t>Pinpoint the cause of a validation failure</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Download the "Word CR text: artifact" and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7" action="ppaction://hlinksldjump"/>
              </a:rPr>
              <a:t>high level step 5</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1"/>
            <a:r>
              <a:rPr lang="en-US" altLang="zh-CN" sz="1800" dirty="0">
                <a:latin typeface="Calibri" panose="020F0502020204030204" pitchFamily="34" charset="0"/>
                <a:ea typeface="等线" panose="02010600030101010101" pitchFamily="2" charset="-122"/>
              </a:rPr>
              <a:t>Copy MR link and commit code to CR cover page</a:t>
            </a:r>
          </a:p>
          <a:p>
            <a:pPr lvl="1"/>
            <a:r>
              <a:rPr lang="en-US" altLang="zh-CN" sz="1800" dirty="0">
                <a:latin typeface="Calibri" panose="020F0502020204030204" pitchFamily="34" charset="0"/>
                <a:ea typeface="等线" panose="02010600030101010101" pitchFamily="2" charset="-122"/>
              </a:rPr>
              <a:t>Copy-paste change-marked stage 3 clause into the Word CR</a:t>
            </a:r>
            <a:endParaRPr lang="zh-CN" altLang="zh-CN" sz="18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If stage 3 revisions are needed, repeat steps 3-5</a:t>
            </a:r>
          </a:p>
          <a:p>
            <a:pPr marL="609585" marR="0" lvl="0" indent="-609585" algn="l" defTabSz="914400" rtl="0" eaLnBrk="0" fontAlgn="base" latinLnBrk="0" hangingPunct="0">
              <a:lnSpc>
                <a:spcPct val="100000"/>
              </a:lnSpc>
              <a:spcBef>
                <a:spcPct val="20000"/>
              </a:spcBef>
              <a:spcAft>
                <a:spcPct val="0"/>
              </a:spcAft>
              <a:buClrTx/>
              <a:buSzTx/>
              <a:buFont typeface="+mj-lt"/>
              <a:buAutoNum type="arabicPeriod"/>
              <a:tabLst/>
              <a:defRPr/>
            </a:pPr>
            <a:r>
              <a:rPr lang="en-US" altLang="zh-CN" sz="2400" dirty="0">
                <a:latin typeface="Calibri" panose="020F0502020204030204" pitchFamily="34" charset="0"/>
                <a:ea typeface="等线" panose="02010600030101010101" pitchFamily="2" charset="-122"/>
              </a:rPr>
              <a:t>Set MR to final (Mark as Ready) when CR is agreed in SA5 meeting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(Refer to: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hlinkClick r:id="rId4" action="ppaction://hlinksldjump"/>
              </a:rPr>
              <a:t>create a Merge Request</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a:t>
            </a:r>
          </a:p>
          <a:p>
            <a:pPr marL="0" marR="0" lvl="0" indent="0" algn="l" defTabSz="914400" rtl="0" eaLnBrk="0" fontAlgn="base" latinLnBrk="0" hangingPunct="0">
              <a:lnSpc>
                <a:spcPct val="100000"/>
              </a:lnSpc>
              <a:spcBef>
                <a:spcPct val="20000"/>
              </a:spcBef>
              <a:spcAft>
                <a:spcPct val="0"/>
              </a:spcAft>
              <a:buClrTx/>
              <a:buSzTx/>
              <a:buNone/>
              <a:tabLst/>
              <a:defRPr/>
            </a:pPr>
            <a:r>
              <a:rPr lang="en-US" altLang="zh-CN" sz="1400" dirty="0">
                <a:solidFill>
                  <a:prstClr val="black"/>
                </a:solidFill>
                <a:latin typeface="Calibri" panose="020F0502020204030204" pitchFamily="34" charset="0"/>
                <a:ea typeface="等线" panose="02010600030101010101" pitchFamily="2" charset="-122"/>
              </a:rPr>
              <a:t>               </a:t>
            </a:r>
            <a:r>
              <a:rPr lang="en-US" altLang="zh-CN" sz="2400" dirty="0">
                <a:latin typeface="Calibri" panose="020F0502020204030204" pitchFamily="34" charset="0"/>
                <a:ea typeface="等线" panose="02010600030101010101" pitchFamily="2" charset="-122"/>
              </a:rPr>
              <a:t>And set MR to “Closed” when CR not agreed.</a:t>
            </a:r>
            <a:endParaRPr lang="zh-CN" altLang="zh-CN" sz="2400" dirty="0">
              <a:latin typeface="Calibri" panose="020F050202020403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2F5FBD8B-B3A7-E0A9-C56F-8580149A0B43}"/>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1231713378"/>
      </p:ext>
    </p:extLst>
  </p:cSld>
  <p:clrMapOvr>
    <a:masterClrMapping/>
  </p:clrMapOvr>
  <p:transition spd="slow"/>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304F2-070A-3A9C-0005-8572101A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92" y="5542258"/>
            <a:ext cx="7045018" cy="75627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1D4393EF-A882-8572-C1FF-23D0DBFB0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91" y="730043"/>
            <a:ext cx="6722128" cy="4159205"/>
          </a:xfrm>
          <a:prstGeom prst="rect">
            <a:avLst/>
          </a:prstGeom>
        </p:spPr>
      </p:pic>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236538"/>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to find SA5 Repo</a:t>
            </a:r>
          </a:p>
        </p:txBody>
      </p:sp>
      <p:sp>
        <p:nvSpPr>
          <p:cNvPr id="8" name="Rectangle 7">
            <a:extLst>
              <a:ext uri="{FF2B5EF4-FFF2-40B4-BE49-F238E27FC236}">
                <a16:creationId xmlns:a16="http://schemas.microsoft.com/office/drawing/2014/main" id="{A89BE4B3-8694-43B2-B82F-67308A1E37AF}"/>
              </a:ext>
            </a:extLst>
          </p:cNvPr>
          <p:cNvSpPr/>
          <p:nvPr/>
        </p:nvSpPr>
        <p:spPr>
          <a:xfrm>
            <a:off x="6299662" y="5716758"/>
            <a:ext cx="1765346" cy="261610"/>
          </a:xfrm>
          <a:prstGeom prst="rect">
            <a:avLst/>
          </a:prstGeom>
          <a:ln>
            <a:solidFill>
              <a:srgbClr val="0000FF"/>
            </a:solidFill>
          </a:ln>
        </p:spPr>
        <p:txBody>
          <a:bodyPr wrap="square">
            <a:spAutoFit/>
          </a:bodyPr>
          <a:lstStyle/>
          <a:p>
            <a:r>
              <a:rPr lang="en-US" altLang="zh-CN" sz="1100" dirty="0">
                <a:solidFill>
                  <a:srgbClr val="0000FF"/>
                </a:solidFill>
              </a:rPr>
              <a:t>SA5 OAM Repository</a:t>
            </a:r>
          </a:p>
        </p:txBody>
      </p:sp>
      <p:sp>
        <p:nvSpPr>
          <p:cNvPr id="9" name="Rectangle 8">
            <a:extLst>
              <a:ext uri="{FF2B5EF4-FFF2-40B4-BE49-F238E27FC236}">
                <a16:creationId xmlns:a16="http://schemas.microsoft.com/office/drawing/2014/main" id="{0AEEFA24-D00C-4437-8B09-2BC12FD652C6}"/>
              </a:ext>
            </a:extLst>
          </p:cNvPr>
          <p:cNvSpPr/>
          <p:nvPr/>
        </p:nvSpPr>
        <p:spPr>
          <a:xfrm>
            <a:off x="4325368" y="3498249"/>
            <a:ext cx="3081030" cy="261610"/>
          </a:xfrm>
          <a:prstGeom prst="rect">
            <a:avLst/>
          </a:prstGeom>
          <a:ln>
            <a:solidFill>
              <a:srgbClr val="0000FF"/>
            </a:solidFill>
          </a:ln>
        </p:spPr>
        <p:txBody>
          <a:bodyPr wrap="square">
            <a:spAutoFit/>
          </a:bodyPr>
          <a:lstStyle/>
          <a:p>
            <a:r>
              <a:rPr lang="en-US" altLang="zh-CN" sz="1100" dirty="0">
                <a:solidFill>
                  <a:srgbClr val="0000FF"/>
                </a:solidFill>
              </a:rPr>
              <a:t>Common validation scripts used in SA5</a:t>
            </a:r>
          </a:p>
        </p:txBody>
      </p:sp>
      <p:sp>
        <p:nvSpPr>
          <p:cNvPr id="6" name="Rectangle 5">
            <a:extLst>
              <a:ext uri="{FF2B5EF4-FFF2-40B4-BE49-F238E27FC236}">
                <a16:creationId xmlns:a16="http://schemas.microsoft.com/office/drawing/2014/main" id="{7917351C-5C75-4179-89C2-8F43F45E6941}"/>
              </a:ext>
            </a:extLst>
          </p:cNvPr>
          <p:cNvSpPr/>
          <p:nvPr/>
        </p:nvSpPr>
        <p:spPr>
          <a:xfrm>
            <a:off x="8485157" y="2244059"/>
            <a:ext cx="3530379" cy="1384995"/>
          </a:xfrm>
          <a:prstGeom prst="rect">
            <a:avLst/>
          </a:prstGeom>
          <a:ln>
            <a:solidFill>
              <a:srgbClr val="0000FF"/>
            </a:solidFill>
          </a:ln>
        </p:spPr>
        <p:txBody>
          <a:bodyPr wrap="square">
            <a:spAutoFit/>
          </a:bodyPr>
          <a:lstStyle/>
          <a:p>
            <a:pPr marL="285750" indent="-285750">
              <a:buFont typeface="Arial" panose="020B0604020202020204" pitchFamily="34" charset="0"/>
              <a:buChar char="•"/>
            </a:pPr>
            <a:r>
              <a:rPr lang="en-US" altLang="zh-CN" sz="1200" dirty="0">
                <a:solidFill>
                  <a:srgbClr val="0000FF"/>
                </a:solidFill>
              </a:rPr>
              <a:t>Forge is built with GitLab Enterprise Edition. </a:t>
            </a:r>
          </a:p>
          <a:p>
            <a:pPr marL="285750" indent="-285750">
              <a:buFont typeface="Arial" panose="020B0604020202020204" pitchFamily="34" charset="0"/>
              <a:buChar char="•"/>
            </a:pPr>
            <a:r>
              <a:rPr lang="en-US" altLang="zh-CN" sz="1200" dirty="0">
                <a:solidFill>
                  <a:srgbClr val="0000FF"/>
                </a:solidFill>
              </a:rPr>
              <a:t>Using Forge requires understanding of basic knowledge of git. More material could be found here:</a:t>
            </a:r>
          </a:p>
          <a:p>
            <a:pPr marL="893763" lvl="1" indent="-285750">
              <a:buFont typeface="Arial" panose="020B0604020202020204" pitchFamily="34" charset="0"/>
              <a:buChar char="•"/>
            </a:pPr>
            <a:r>
              <a:rPr lang="en-US" sz="1200" dirty="0">
                <a:hlinkClick r:id="rId4"/>
              </a:rPr>
              <a:t>Git (git-scm.com)</a:t>
            </a:r>
            <a:r>
              <a:rPr lang="en-US" sz="1200" dirty="0"/>
              <a:t>  or </a:t>
            </a:r>
          </a:p>
          <a:p>
            <a:pPr marL="893763" lvl="1" indent="-285750">
              <a:buFont typeface="Arial" panose="020B0604020202020204" pitchFamily="34" charset="0"/>
              <a:buChar char="•"/>
            </a:pPr>
            <a:r>
              <a:rPr lang="en-US" sz="1200" dirty="0">
                <a:hlinkClick r:id="rId5"/>
              </a:rPr>
              <a:t>Index · User · Help · GitLab (3gpp.org)</a:t>
            </a:r>
            <a:endParaRPr lang="en-US" altLang="zh-CN" sz="1200" dirty="0">
              <a:solidFill>
                <a:srgbClr val="0000FF"/>
              </a:solidFill>
            </a:endParaRPr>
          </a:p>
        </p:txBody>
      </p:sp>
      <p:sp>
        <p:nvSpPr>
          <p:cNvPr id="2" name="Rectangle 1">
            <a:extLst>
              <a:ext uri="{FF2B5EF4-FFF2-40B4-BE49-F238E27FC236}">
                <a16:creationId xmlns:a16="http://schemas.microsoft.com/office/drawing/2014/main" id="{67308C9C-0A46-EEE0-0288-71D6A6628C88}"/>
              </a:ext>
            </a:extLst>
          </p:cNvPr>
          <p:cNvSpPr/>
          <p:nvPr/>
        </p:nvSpPr>
        <p:spPr>
          <a:xfrm>
            <a:off x="4389030" y="4554486"/>
            <a:ext cx="3211040" cy="261610"/>
          </a:xfrm>
          <a:prstGeom prst="rect">
            <a:avLst/>
          </a:prstGeom>
          <a:ln>
            <a:solidFill>
              <a:srgbClr val="0000FF"/>
            </a:solidFill>
          </a:ln>
        </p:spPr>
        <p:txBody>
          <a:bodyPr wrap="square">
            <a:spAutoFit/>
          </a:bodyPr>
          <a:lstStyle/>
          <a:p>
            <a:r>
              <a:rPr lang="en-US" altLang="zh-CN" sz="1100" dirty="0">
                <a:solidFill>
                  <a:srgbClr val="0000FF"/>
                </a:solidFill>
              </a:rPr>
              <a:t>CT repository: also including SA5 OpenAPI</a:t>
            </a:r>
          </a:p>
        </p:txBody>
      </p:sp>
      <p:pic>
        <p:nvPicPr>
          <p:cNvPr id="13" name="Picture 12">
            <a:extLst>
              <a:ext uri="{FF2B5EF4-FFF2-40B4-BE49-F238E27FC236}">
                <a16:creationId xmlns:a16="http://schemas.microsoft.com/office/drawing/2014/main" id="{C2B132E7-B092-06C3-A474-F04DCF943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91" y="4935458"/>
            <a:ext cx="6325784" cy="532075"/>
          </a:xfrm>
          <a:prstGeom prst="rect">
            <a:avLst/>
          </a:prstGeom>
        </p:spPr>
      </p:pic>
      <p:sp>
        <p:nvSpPr>
          <p:cNvPr id="16" name="Rectangle 15">
            <a:extLst>
              <a:ext uri="{FF2B5EF4-FFF2-40B4-BE49-F238E27FC236}">
                <a16:creationId xmlns:a16="http://schemas.microsoft.com/office/drawing/2014/main" id="{2CA6DEC4-1F2F-182A-9CDB-F402FE5E4369}"/>
              </a:ext>
            </a:extLst>
          </p:cNvPr>
          <p:cNvSpPr/>
          <p:nvPr/>
        </p:nvSpPr>
        <p:spPr>
          <a:xfrm>
            <a:off x="6299662" y="5235198"/>
            <a:ext cx="1765346" cy="261610"/>
          </a:xfrm>
          <a:prstGeom prst="rect">
            <a:avLst/>
          </a:prstGeom>
          <a:ln>
            <a:solidFill>
              <a:srgbClr val="0000FF"/>
            </a:solidFill>
          </a:ln>
        </p:spPr>
        <p:txBody>
          <a:bodyPr wrap="square">
            <a:spAutoFit/>
          </a:bodyPr>
          <a:lstStyle/>
          <a:p>
            <a:r>
              <a:rPr lang="en-US" altLang="zh-CN" sz="1100" dirty="0">
                <a:solidFill>
                  <a:srgbClr val="0000FF"/>
                </a:solidFill>
              </a:rPr>
              <a:t>SA5 CH Repository</a:t>
            </a:r>
          </a:p>
        </p:txBody>
      </p:sp>
      <p:sp>
        <p:nvSpPr>
          <p:cNvPr id="17" name="TextBox 16">
            <a:extLst>
              <a:ext uri="{FF2B5EF4-FFF2-40B4-BE49-F238E27FC236}">
                <a16:creationId xmlns:a16="http://schemas.microsoft.com/office/drawing/2014/main" id="{C7A2BD40-C6F9-131D-A27D-ACF718B7FBCB}"/>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424159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F3F3-A77D-490F-A09E-2996486DB91F}"/>
              </a:ext>
            </a:extLst>
          </p:cNvPr>
          <p:cNvSpPr>
            <a:spLocks noGrp="1"/>
          </p:cNvSpPr>
          <p:nvPr>
            <p:ph type="title"/>
          </p:nvPr>
        </p:nvSpPr>
        <p:spPr>
          <a:xfrm>
            <a:off x="342965" y="228600"/>
            <a:ext cx="11402567" cy="689900"/>
          </a:xfrm>
        </p:spPr>
        <p:txBody>
          <a:bodyPr/>
          <a:lstStyle/>
          <a:p>
            <a:r>
              <a:rPr lang="en-US" altLang="zh-CN" dirty="0"/>
              <a:t>Forge: main entry and login</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038F1531-B6A0-4596-B89B-46567842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647" y="2120590"/>
            <a:ext cx="2728196" cy="2301439"/>
          </a:xfrm>
          <a:prstGeom prst="rect">
            <a:avLst/>
          </a:prstGeom>
        </p:spPr>
      </p:pic>
      <p:sp>
        <p:nvSpPr>
          <p:cNvPr id="6" name="Rectangle 5">
            <a:extLst>
              <a:ext uri="{FF2B5EF4-FFF2-40B4-BE49-F238E27FC236}">
                <a16:creationId xmlns:a16="http://schemas.microsoft.com/office/drawing/2014/main" id="{58C6DD79-AD00-4F38-99FD-7A1EDE5E52D9}"/>
              </a:ext>
            </a:extLst>
          </p:cNvPr>
          <p:cNvSpPr/>
          <p:nvPr/>
        </p:nvSpPr>
        <p:spPr>
          <a:xfrm>
            <a:off x="8777077" y="5257826"/>
            <a:ext cx="2976701" cy="1061829"/>
          </a:xfrm>
          <a:prstGeom prst="rect">
            <a:avLst/>
          </a:prstGeom>
        </p:spPr>
        <p:txBody>
          <a:bodyPr wrap="square">
            <a:spAutoFit/>
          </a:bodyPr>
          <a:lstStyle/>
          <a:p>
            <a:r>
              <a:rPr lang="en-US" altLang="zh-CN" sz="1050" dirty="0">
                <a:solidFill>
                  <a:srgbClr val="0000FF"/>
                </a:solidFill>
              </a:rPr>
              <a:t>Note: if you do not have the write access (e.g., can not see the </a:t>
            </a:r>
            <a:r>
              <a:rPr lang="en-US" altLang="zh-CN" sz="1050" b="1" dirty="0">
                <a:solidFill>
                  <a:srgbClr val="0000FF"/>
                </a:solidFill>
              </a:rPr>
              <a:t>new branch </a:t>
            </a:r>
            <a:r>
              <a:rPr lang="en-US" altLang="zh-CN" sz="1050" dirty="0">
                <a:solidFill>
                  <a:srgbClr val="0000FF"/>
                </a:solidFill>
              </a:rPr>
              <a:t>button),  send email to MCC to apply the access. (Credential is the same as that for 3GPP portal.)</a:t>
            </a:r>
          </a:p>
          <a:p>
            <a:endParaRPr lang="en-US" altLang="zh-CN" sz="1050" dirty="0">
              <a:solidFill>
                <a:srgbClr val="0000FF"/>
              </a:solidFill>
            </a:endParaRPr>
          </a:p>
          <a:p>
            <a:r>
              <a:rPr lang="en-US" altLang="zh-CN" sz="1050" dirty="0">
                <a:solidFill>
                  <a:srgbClr val="0000FF"/>
                </a:solidFill>
              </a:rPr>
              <a:t>Without login, you have read only permission.</a:t>
            </a:r>
          </a:p>
        </p:txBody>
      </p:sp>
      <p:cxnSp>
        <p:nvCxnSpPr>
          <p:cNvPr id="8" name="Straight Arrow Connector 7">
            <a:extLst>
              <a:ext uri="{FF2B5EF4-FFF2-40B4-BE49-F238E27FC236}">
                <a16:creationId xmlns:a16="http://schemas.microsoft.com/office/drawing/2014/main" id="{49F6394B-AF63-4F8B-A82A-362967E4095E}"/>
              </a:ext>
            </a:extLst>
          </p:cNvPr>
          <p:cNvCxnSpPr>
            <a:cxnSpLocks/>
            <a:stCxn id="7" idx="0"/>
          </p:cNvCxnSpPr>
          <p:nvPr/>
        </p:nvCxnSpPr>
        <p:spPr bwMode="auto">
          <a:xfrm flipH="1" flipV="1">
            <a:off x="8237621" y="1592179"/>
            <a:ext cx="1930124" cy="52841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C7AA9C81-9291-4732-8519-26CBD0825CB5}"/>
              </a:ext>
            </a:extLst>
          </p:cNvPr>
          <p:cNvSpPr txBox="1"/>
          <p:nvPr/>
        </p:nvSpPr>
        <p:spPr>
          <a:xfrm>
            <a:off x="257578" y="973141"/>
            <a:ext cx="6096000" cy="292388"/>
          </a:xfrm>
          <a:prstGeom prst="rect">
            <a:avLst/>
          </a:prstGeom>
          <a:noFill/>
        </p:spPr>
        <p:txBody>
          <a:bodyPr wrap="square">
            <a:spAutoFit/>
          </a:bodyPr>
          <a:lstStyle/>
          <a:p>
            <a:r>
              <a:rPr lang="en-US" dirty="0"/>
              <a:t>Direct Link to SA5 repository start page: </a:t>
            </a:r>
            <a:r>
              <a:rPr lang="en-US" dirty="0">
                <a:hlinkClick r:id="rId3"/>
              </a:rPr>
              <a:t>https://forge.3gpp.org/rep/sa5/MnS</a:t>
            </a:r>
            <a:endParaRPr lang="en-US" dirty="0"/>
          </a:p>
        </p:txBody>
      </p:sp>
      <p:sp>
        <p:nvSpPr>
          <p:cNvPr id="12" name="Rectangle 11">
            <a:extLst>
              <a:ext uri="{FF2B5EF4-FFF2-40B4-BE49-F238E27FC236}">
                <a16:creationId xmlns:a16="http://schemas.microsoft.com/office/drawing/2014/main" id="{15A26D5F-B493-4F43-ADDF-37618D478943}"/>
              </a:ext>
            </a:extLst>
          </p:cNvPr>
          <p:cNvSpPr/>
          <p:nvPr/>
        </p:nvSpPr>
        <p:spPr>
          <a:xfrm>
            <a:off x="8740588" y="4494232"/>
            <a:ext cx="3013190" cy="738664"/>
          </a:xfrm>
          <a:prstGeom prst="rect">
            <a:avLst/>
          </a:prstGeom>
        </p:spPr>
        <p:txBody>
          <a:bodyPr wrap="square">
            <a:spAutoFit/>
          </a:bodyPr>
          <a:lstStyle/>
          <a:p>
            <a:r>
              <a:rPr lang="en-US" altLang="zh-CN" sz="1050" dirty="0">
                <a:solidFill>
                  <a:srgbClr val="0000FF"/>
                </a:solidFill>
              </a:rPr>
              <a:t>After login, first to select your branch or create a CR branch, then code change can be done by opening the stage 3 file directly with simple IDE or using the Web IDE tool.</a:t>
            </a:r>
          </a:p>
        </p:txBody>
      </p:sp>
      <p:sp>
        <p:nvSpPr>
          <p:cNvPr id="3" name="TextBox 2">
            <a:extLst>
              <a:ext uri="{FF2B5EF4-FFF2-40B4-BE49-F238E27FC236}">
                <a16:creationId xmlns:a16="http://schemas.microsoft.com/office/drawing/2014/main" id="{68C360AF-9E50-BA1C-3C6B-8451AF11CE5B}"/>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D076C77F-2B5E-BD7E-6CD1-2A68C6C4F1E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9502" y="1345866"/>
            <a:ext cx="8057355" cy="4084387"/>
          </a:xfrm>
        </p:spPr>
      </p:pic>
    </p:spTree>
    <p:extLst>
      <p:ext uri="{BB962C8B-B14F-4D97-AF65-F5344CB8AC3E}">
        <p14:creationId xmlns:p14="http://schemas.microsoft.com/office/powerpoint/2010/main" val="37743063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4F23D052-2648-C89F-9344-36AEB27B3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00" y="912288"/>
            <a:ext cx="7959663" cy="5276847"/>
          </a:xfrm>
          <a:prstGeom prst="rect">
            <a:avLst/>
          </a:prstGeom>
        </p:spPr>
      </p:pic>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37465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for SA5</a:t>
            </a:r>
          </a:p>
        </p:txBody>
      </p:sp>
      <p:sp>
        <p:nvSpPr>
          <p:cNvPr id="10" name="Rectangle 9">
            <a:extLst>
              <a:ext uri="{FF2B5EF4-FFF2-40B4-BE49-F238E27FC236}">
                <a16:creationId xmlns:a16="http://schemas.microsoft.com/office/drawing/2014/main" id="{77A70004-FE66-447C-8A36-A540B42E4042}"/>
              </a:ext>
            </a:extLst>
          </p:cNvPr>
          <p:cNvSpPr/>
          <p:nvPr/>
        </p:nvSpPr>
        <p:spPr>
          <a:xfrm>
            <a:off x="8431931" y="2931054"/>
            <a:ext cx="2561305" cy="230832"/>
          </a:xfrm>
          <a:prstGeom prst="rect">
            <a:avLst/>
          </a:prstGeom>
          <a:ln>
            <a:solidFill>
              <a:srgbClr val="0000FF"/>
            </a:solidFill>
          </a:ln>
        </p:spPr>
        <p:txBody>
          <a:bodyPr wrap="square">
            <a:spAutoFit/>
          </a:bodyPr>
          <a:lstStyle/>
          <a:p>
            <a:r>
              <a:rPr lang="en-US" altLang="zh-CN" sz="900" dirty="0">
                <a:solidFill>
                  <a:srgbClr val="0000FF"/>
                </a:solidFill>
              </a:rPr>
              <a:t>Green </a:t>
            </a:r>
            <a:r>
              <a:rPr lang="en-US" altLang="zh-CN" sz="900" b="1" dirty="0">
                <a:solidFill>
                  <a:srgbClr val="00B050"/>
                </a:solidFill>
              </a:rPr>
              <a:t>√ </a:t>
            </a:r>
            <a:r>
              <a:rPr lang="en-US" altLang="zh-CN" sz="900" dirty="0">
                <a:solidFill>
                  <a:srgbClr val="0000FF"/>
                </a:solidFill>
              </a:rPr>
              <a:t> indicating validation is successful.</a:t>
            </a:r>
          </a:p>
        </p:txBody>
      </p:sp>
      <p:sp>
        <p:nvSpPr>
          <p:cNvPr id="11" name="Rectangle 10">
            <a:extLst>
              <a:ext uri="{FF2B5EF4-FFF2-40B4-BE49-F238E27FC236}">
                <a16:creationId xmlns:a16="http://schemas.microsoft.com/office/drawing/2014/main" id="{72BD740D-C614-49D2-AF4E-1B7B0F1E093B}"/>
              </a:ext>
            </a:extLst>
          </p:cNvPr>
          <p:cNvSpPr/>
          <p:nvPr/>
        </p:nvSpPr>
        <p:spPr>
          <a:xfrm>
            <a:off x="2485859" y="2790824"/>
            <a:ext cx="1965826" cy="230832"/>
          </a:xfrm>
          <a:prstGeom prst="rect">
            <a:avLst/>
          </a:prstGeom>
          <a:ln>
            <a:solidFill>
              <a:srgbClr val="0000FF"/>
            </a:solidFill>
          </a:ln>
        </p:spPr>
        <p:txBody>
          <a:bodyPr wrap="square">
            <a:spAutoFit/>
          </a:bodyPr>
          <a:lstStyle/>
          <a:p>
            <a:r>
              <a:rPr lang="en-US" altLang="zh-CN" sz="900" dirty="0">
                <a:solidFill>
                  <a:srgbClr val="0000FF"/>
                </a:solidFill>
              </a:rPr>
              <a:t>Indicates the current branch/tag</a:t>
            </a:r>
          </a:p>
        </p:txBody>
      </p:sp>
      <p:sp>
        <p:nvSpPr>
          <p:cNvPr id="12" name="Rectangle 11">
            <a:extLst>
              <a:ext uri="{FF2B5EF4-FFF2-40B4-BE49-F238E27FC236}">
                <a16:creationId xmlns:a16="http://schemas.microsoft.com/office/drawing/2014/main" id="{78D5538A-6CA4-4F46-BF0E-49F49F625A23}"/>
              </a:ext>
            </a:extLst>
          </p:cNvPr>
          <p:cNvSpPr/>
          <p:nvPr/>
        </p:nvSpPr>
        <p:spPr>
          <a:xfrm>
            <a:off x="1114153" y="3507589"/>
            <a:ext cx="1400448" cy="646331"/>
          </a:xfrm>
          <a:prstGeom prst="rect">
            <a:avLst/>
          </a:prstGeom>
          <a:ln>
            <a:solidFill>
              <a:srgbClr val="0000FF"/>
            </a:solidFill>
          </a:ln>
        </p:spPr>
        <p:txBody>
          <a:bodyPr wrap="square">
            <a:spAutoFit/>
          </a:bodyPr>
          <a:lstStyle/>
          <a:p>
            <a:r>
              <a:rPr lang="en-US" altLang="zh-CN" sz="900" dirty="0">
                <a:solidFill>
                  <a:srgbClr val="0000FF"/>
                </a:solidFill>
              </a:rPr>
              <a:t>Under directory Code</a:t>
            </a:r>
          </a:p>
          <a:p>
            <a:r>
              <a:rPr lang="en-US" altLang="zh-CN" sz="900" dirty="0">
                <a:solidFill>
                  <a:srgbClr val="0000FF"/>
                </a:solidFill>
              </a:rPr>
              <a:t>“</a:t>
            </a:r>
            <a:r>
              <a:rPr lang="en-US" altLang="zh-CN" sz="900" b="1" dirty="0">
                <a:solidFill>
                  <a:srgbClr val="0000FF"/>
                </a:solidFill>
              </a:rPr>
              <a:t>Repository”</a:t>
            </a:r>
            <a:r>
              <a:rPr lang="en-US" altLang="zh-CN" sz="900" dirty="0">
                <a:solidFill>
                  <a:srgbClr val="0000FF"/>
                </a:solidFill>
              </a:rPr>
              <a:t> directory includes branches/ commits.</a:t>
            </a:r>
          </a:p>
        </p:txBody>
      </p:sp>
      <p:sp>
        <p:nvSpPr>
          <p:cNvPr id="13" name="Rectangle 12">
            <a:extLst>
              <a:ext uri="{FF2B5EF4-FFF2-40B4-BE49-F238E27FC236}">
                <a16:creationId xmlns:a16="http://schemas.microsoft.com/office/drawing/2014/main" id="{58CE0014-22AD-4839-B345-A0DE442C873E}"/>
              </a:ext>
            </a:extLst>
          </p:cNvPr>
          <p:cNvSpPr/>
          <p:nvPr/>
        </p:nvSpPr>
        <p:spPr>
          <a:xfrm>
            <a:off x="8398951" y="2226483"/>
            <a:ext cx="1703565" cy="507831"/>
          </a:xfrm>
          <a:prstGeom prst="rect">
            <a:avLst/>
          </a:prstGeom>
          <a:ln>
            <a:solidFill>
              <a:srgbClr val="0000FF"/>
            </a:solidFill>
          </a:ln>
        </p:spPr>
        <p:txBody>
          <a:bodyPr wrap="square">
            <a:spAutoFit/>
          </a:bodyPr>
          <a:lstStyle/>
          <a:p>
            <a:r>
              <a:rPr lang="en-US" altLang="zh-CN" sz="900" dirty="0">
                <a:solidFill>
                  <a:srgbClr val="0000FF"/>
                </a:solidFill>
              </a:rPr>
              <a:t>The </a:t>
            </a:r>
            <a:r>
              <a:rPr lang="en-US" altLang="zh-CN" sz="900" b="1" dirty="0">
                <a:solidFill>
                  <a:srgbClr val="0000FF"/>
                </a:solidFill>
              </a:rPr>
              <a:t>“Edit” </a:t>
            </a:r>
            <a:r>
              <a:rPr lang="en-US" altLang="zh-CN" sz="900" dirty="0">
                <a:solidFill>
                  <a:srgbClr val="0000FF"/>
                </a:solidFill>
              </a:rPr>
              <a:t>is very powerful tool for code changes/review, commit</a:t>
            </a:r>
          </a:p>
        </p:txBody>
      </p:sp>
      <p:sp>
        <p:nvSpPr>
          <p:cNvPr id="14" name="Rectangle 13">
            <a:extLst>
              <a:ext uri="{FF2B5EF4-FFF2-40B4-BE49-F238E27FC236}">
                <a16:creationId xmlns:a16="http://schemas.microsoft.com/office/drawing/2014/main" id="{D1A5D15A-F5FE-4F5B-9CB2-7B483EDE8BDE}"/>
              </a:ext>
            </a:extLst>
          </p:cNvPr>
          <p:cNvSpPr/>
          <p:nvPr/>
        </p:nvSpPr>
        <p:spPr>
          <a:xfrm>
            <a:off x="3951823" y="2212559"/>
            <a:ext cx="2139692" cy="230832"/>
          </a:xfrm>
          <a:prstGeom prst="rect">
            <a:avLst/>
          </a:prstGeom>
          <a:ln>
            <a:solidFill>
              <a:srgbClr val="0000FF"/>
            </a:solidFill>
          </a:ln>
        </p:spPr>
        <p:txBody>
          <a:bodyPr wrap="square">
            <a:spAutoFit/>
          </a:bodyPr>
          <a:lstStyle/>
          <a:p>
            <a:r>
              <a:rPr lang="en-US" altLang="zh-CN" sz="900" b="1" dirty="0">
                <a:solidFill>
                  <a:srgbClr val="0000FF"/>
                </a:solidFill>
              </a:rPr>
              <a:t>“+”</a:t>
            </a:r>
            <a:r>
              <a:rPr lang="en-US" altLang="zh-CN" sz="900" dirty="0">
                <a:solidFill>
                  <a:srgbClr val="0000FF"/>
                </a:solidFill>
              </a:rPr>
              <a:t> is to add new file/create branches</a:t>
            </a:r>
          </a:p>
        </p:txBody>
      </p:sp>
      <p:sp>
        <p:nvSpPr>
          <p:cNvPr id="15" name="Rectangle 14">
            <a:extLst>
              <a:ext uri="{FF2B5EF4-FFF2-40B4-BE49-F238E27FC236}">
                <a16:creationId xmlns:a16="http://schemas.microsoft.com/office/drawing/2014/main" id="{6D33DA34-59DE-4D0A-A718-DB050FAEE2A6}"/>
              </a:ext>
            </a:extLst>
          </p:cNvPr>
          <p:cNvSpPr/>
          <p:nvPr/>
        </p:nvSpPr>
        <p:spPr>
          <a:xfrm>
            <a:off x="8341212" y="1490312"/>
            <a:ext cx="2124635" cy="230832"/>
          </a:xfrm>
          <a:prstGeom prst="rect">
            <a:avLst/>
          </a:prstGeom>
          <a:ln>
            <a:solidFill>
              <a:srgbClr val="0000FF"/>
            </a:solidFill>
          </a:ln>
        </p:spPr>
        <p:txBody>
          <a:bodyPr wrap="square">
            <a:spAutoFit/>
          </a:bodyPr>
          <a:lstStyle/>
          <a:p>
            <a:r>
              <a:rPr lang="en-US" altLang="zh-CN" sz="900" b="1" dirty="0">
                <a:solidFill>
                  <a:srgbClr val="0000FF"/>
                </a:solidFill>
              </a:rPr>
              <a:t>“History”</a:t>
            </a:r>
            <a:r>
              <a:rPr lang="en-US" altLang="zh-CN" sz="900" dirty="0">
                <a:solidFill>
                  <a:srgbClr val="0000FF"/>
                </a:solidFill>
              </a:rPr>
              <a:t> is to find commit history</a:t>
            </a:r>
          </a:p>
        </p:txBody>
      </p:sp>
      <p:sp>
        <p:nvSpPr>
          <p:cNvPr id="16" name="Rectangle 15">
            <a:extLst>
              <a:ext uri="{FF2B5EF4-FFF2-40B4-BE49-F238E27FC236}">
                <a16:creationId xmlns:a16="http://schemas.microsoft.com/office/drawing/2014/main" id="{52D8D8D8-C564-4CC0-AD27-7947FC514C2F}"/>
              </a:ext>
            </a:extLst>
          </p:cNvPr>
          <p:cNvSpPr/>
          <p:nvPr/>
        </p:nvSpPr>
        <p:spPr>
          <a:xfrm>
            <a:off x="8435047" y="3392173"/>
            <a:ext cx="1277537" cy="230832"/>
          </a:xfrm>
          <a:prstGeom prst="rect">
            <a:avLst/>
          </a:prstGeom>
          <a:ln>
            <a:solidFill>
              <a:srgbClr val="0000FF"/>
            </a:solidFill>
          </a:ln>
        </p:spPr>
        <p:txBody>
          <a:bodyPr wrap="square">
            <a:spAutoFit/>
          </a:bodyPr>
          <a:lstStyle/>
          <a:p>
            <a:r>
              <a:rPr lang="en-US" altLang="zh-CN" sz="900" dirty="0">
                <a:solidFill>
                  <a:srgbClr val="0000FF"/>
                </a:solidFill>
              </a:rPr>
              <a:t>OpenAPI Solution set</a:t>
            </a:r>
          </a:p>
        </p:txBody>
      </p:sp>
      <p:sp>
        <p:nvSpPr>
          <p:cNvPr id="17" name="Rectangle 16">
            <a:extLst>
              <a:ext uri="{FF2B5EF4-FFF2-40B4-BE49-F238E27FC236}">
                <a16:creationId xmlns:a16="http://schemas.microsoft.com/office/drawing/2014/main" id="{01CC618F-F996-4103-9E4E-3888A1B03240}"/>
              </a:ext>
            </a:extLst>
          </p:cNvPr>
          <p:cNvSpPr/>
          <p:nvPr/>
        </p:nvSpPr>
        <p:spPr>
          <a:xfrm>
            <a:off x="8443769" y="4016666"/>
            <a:ext cx="1318553" cy="230832"/>
          </a:xfrm>
          <a:prstGeom prst="rect">
            <a:avLst/>
          </a:prstGeom>
          <a:ln>
            <a:solidFill>
              <a:srgbClr val="0000FF"/>
            </a:solidFill>
          </a:ln>
        </p:spPr>
        <p:txBody>
          <a:bodyPr wrap="square">
            <a:spAutoFit/>
          </a:bodyPr>
          <a:lstStyle/>
          <a:p>
            <a:r>
              <a:rPr lang="en-US" altLang="zh-CN" sz="900" dirty="0">
                <a:solidFill>
                  <a:srgbClr val="0000FF"/>
                </a:solidFill>
              </a:rPr>
              <a:t>YANG Solution set</a:t>
            </a:r>
          </a:p>
        </p:txBody>
      </p:sp>
      <p:cxnSp>
        <p:nvCxnSpPr>
          <p:cNvPr id="6" name="Straight Arrow Connector 5">
            <a:extLst>
              <a:ext uri="{FF2B5EF4-FFF2-40B4-BE49-F238E27FC236}">
                <a16:creationId xmlns:a16="http://schemas.microsoft.com/office/drawing/2014/main" id="{3E092F0C-CC81-4AC3-A004-8F778757B178}"/>
              </a:ext>
            </a:extLst>
          </p:cNvPr>
          <p:cNvCxnSpPr>
            <a:cxnSpLocks/>
            <a:stCxn id="13" idx="1"/>
          </p:cNvCxnSpPr>
          <p:nvPr/>
        </p:nvCxnSpPr>
        <p:spPr bwMode="auto">
          <a:xfrm flipH="1" flipV="1">
            <a:off x="7435516" y="2148171"/>
            <a:ext cx="963435" cy="33222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D8D193D-021F-4B13-A7DD-E0E9B9B25805}"/>
              </a:ext>
            </a:extLst>
          </p:cNvPr>
          <p:cNvCxnSpPr>
            <a:cxnSpLocks/>
            <a:stCxn id="10" idx="1"/>
          </p:cNvCxnSpPr>
          <p:nvPr/>
        </p:nvCxnSpPr>
        <p:spPr bwMode="auto">
          <a:xfrm flipH="1" flipV="1">
            <a:off x="7090611" y="2700767"/>
            <a:ext cx="1341320" cy="34570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4549DF4-1A07-4AFB-AAF0-5FF79E55E5E4}"/>
              </a:ext>
            </a:extLst>
          </p:cNvPr>
          <p:cNvCxnSpPr>
            <a:cxnSpLocks/>
            <a:stCxn id="12" idx="1"/>
          </p:cNvCxnSpPr>
          <p:nvPr/>
        </p:nvCxnSpPr>
        <p:spPr bwMode="auto">
          <a:xfrm flipH="1">
            <a:off x="970547" y="3830755"/>
            <a:ext cx="143606" cy="8334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45D3FA2-8ADE-45B6-B93D-FFB0439204C7}"/>
              </a:ext>
            </a:extLst>
          </p:cNvPr>
          <p:cNvCxnSpPr>
            <a:cxnSpLocks/>
            <a:stCxn id="11" idx="0"/>
          </p:cNvCxnSpPr>
          <p:nvPr/>
        </p:nvCxnSpPr>
        <p:spPr bwMode="auto">
          <a:xfrm flipH="1" flipV="1">
            <a:off x="2855495" y="2065421"/>
            <a:ext cx="613277" cy="72540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TextBox 30">
            <a:extLst>
              <a:ext uri="{FF2B5EF4-FFF2-40B4-BE49-F238E27FC236}">
                <a16:creationId xmlns:a16="http://schemas.microsoft.com/office/drawing/2014/main" id="{545FDE0F-1789-4FDF-8E0A-4641C0E20752}"/>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cxnSp>
        <p:nvCxnSpPr>
          <p:cNvPr id="2" name="Straight Arrow Connector 1">
            <a:extLst>
              <a:ext uri="{FF2B5EF4-FFF2-40B4-BE49-F238E27FC236}">
                <a16:creationId xmlns:a16="http://schemas.microsoft.com/office/drawing/2014/main" id="{30EADA6C-C369-D47F-F77E-E16A904F3975}"/>
              </a:ext>
            </a:extLst>
          </p:cNvPr>
          <p:cNvCxnSpPr>
            <a:cxnSpLocks/>
            <a:stCxn id="15" idx="1"/>
          </p:cNvCxnSpPr>
          <p:nvPr/>
        </p:nvCxnSpPr>
        <p:spPr bwMode="auto">
          <a:xfrm flipH="1">
            <a:off x="6386867" y="1605728"/>
            <a:ext cx="1954345" cy="3554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74330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screenshot of a computer&#10;&#10;Description automatically generated">
            <a:extLst>
              <a:ext uri="{FF2B5EF4-FFF2-40B4-BE49-F238E27FC236}">
                <a16:creationId xmlns:a16="http://schemas.microsoft.com/office/drawing/2014/main" id="{80337AFE-FB99-F17F-FD75-023E10BB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437" y="1555878"/>
            <a:ext cx="3688287" cy="273137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30A0241-E738-5785-D8FF-9F0A83CA5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66" y="1633803"/>
            <a:ext cx="6877646" cy="3276884"/>
          </a:xfrm>
          <a:prstGeom prst="rect">
            <a:avLst/>
          </a:prstGeom>
        </p:spPr>
      </p:pic>
      <p:sp>
        <p:nvSpPr>
          <p:cNvPr id="3" name="Text Placeholder 2">
            <a:extLst>
              <a:ext uri="{FF2B5EF4-FFF2-40B4-BE49-F238E27FC236}">
                <a16:creationId xmlns:a16="http://schemas.microsoft.com/office/drawing/2014/main" id="{61CCD8D2-4D2C-F5B6-9B42-6819A2F14549}"/>
              </a:ext>
            </a:extLst>
          </p:cNvPr>
          <p:cNvSpPr>
            <a:spLocks noGrp="1"/>
          </p:cNvSpPr>
          <p:nvPr>
            <p:ph type="title" idx="4294967295"/>
          </p:nvPr>
        </p:nvSpPr>
        <p:spPr bwMode="auto">
          <a:xfrm>
            <a:off x="603358" y="289527"/>
            <a:ext cx="9281927"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FF0000"/>
                </a:solidFill>
                <a:effectLst/>
                <a:uLnTx/>
                <a:uFillTx/>
                <a:latin typeface="+mj-lt"/>
                <a:ea typeface="+mj-ea"/>
                <a:cs typeface="+mj-cs"/>
              </a:rPr>
              <a:t>Basic Forge environment for SA5: </a:t>
            </a:r>
            <a:r>
              <a:rPr kumimoji="0" lang="en-US" altLang="zh-CN" sz="2000" b="0" i="0" u="none" strike="noStrike" kern="0" cap="none" spc="0" normalizeH="0" baseline="0" noProof="0" dirty="0">
                <a:ln>
                  <a:noFill/>
                </a:ln>
                <a:solidFill>
                  <a:srgbClr val="FF0000"/>
                </a:solidFill>
                <a:effectLst/>
                <a:uLnTx/>
                <a:uFillTx/>
                <a:latin typeface="+mj-lt"/>
                <a:ea typeface="+mj-ea"/>
                <a:cs typeface="+mj-cs"/>
              </a:rPr>
              <a:t>pinpoint the cause of a validation failure</a:t>
            </a:r>
            <a:endParaRPr kumimoji="0" lang="zh-CN" altLang="en-US" sz="2667" b="0" i="0" u="none" strike="noStrike" kern="0" cap="none" spc="0" normalizeH="0" baseline="0" noProof="0" dirty="0">
              <a:ln>
                <a:noFill/>
              </a:ln>
              <a:solidFill>
                <a:schemeClr val="tx1"/>
              </a:solidFill>
              <a:effectLst/>
              <a:uLnTx/>
              <a:uFillTx/>
              <a:latin typeface="+mj-lt"/>
              <a:ea typeface="+mn-ea"/>
              <a:cs typeface="+mn-cs"/>
            </a:endParaRPr>
          </a:p>
        </p:txBody>
      </p:sp>
      <p:sp>
        <p:nvSpPr>
          <p:cNvPr id="16" name="TextBox 15">
            <a:extLst>
              <a:ext uri="{FF2B5EF4-FFF2-40B4-BE49-F238E27FC236}">
                <a16:creationId xmlns:a16="http://schemas.microsoft.com/office/drawing/2014/main" id="{EC3D83A6-D0B2-2C55-4A7C-AB2E83A33D50}"/>
              </a:ext>
            </a:extLst>
          </p:cNvPr>
          <p:cNvSpPr txBox="1"/>
          <p:nvPr/>
        </p:nvSpPr>
        <p:spPr>
          <a:xfrm>
            <a:off x="5562467" y="1893247"/>
            <a:ext cx="2121156"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open the failed pipeline</a:t>
            </a:r>
          </a:p>
        </p:txBody>
      </p:sp>
      <p:sp>
        <p:nvSpPr>
          <p:cNvPr id="21" name="TextBox 20">
            <a:extLst>
              <a:ext uri="{FF2B5EF4-FFF2-40B4-BE49-F238E27FC236}">
                <a16:creationId xmlns:a16="http://schemas.microsoft.com/office/drawing/2014/main" id="{7FCEC316-92F8-5853-892B-957D309932FB}"/>
              </a:ext>
            </a:extLst>
          </p:cNvPr>
          <p:cNvSpPr txBox="1"/>
          <p:nvPr/>
        </p:nvSpPr>
        <p:spPr>
          <a:xfrm>
            <a:off x="5562467" y="3272245"/>
            <a:ext cx="2121156"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locate the validation failure of related solution set</a:t>
            </a:r>
          </a:p>
        </p:txBody>
      </p:sp>
      <p:cxnSp>
        <p:nvCxnSpPr>
          <p:cNvPr id="22" name="Straight Arrow Connector 21">
            <a:extLst>
              <a:ext uri="{FF2B5EF4-FFF2-40B4-BE49-F238E27FC236}">
                <a16:creationId xmlns:a16="http://schemas.microsoft.com/office/drawing/2014/main" id="{B2801316-4D81-547A-24AF-1AFF9379887E}"/>
              </a:ext>
            </a:extLst>
          </p:cNvPr>
          <p:cNvCxnSpPr>
            <a:cxnSpLocks/>
            <a:stCxn id="21" idx="1"/>
          </p:cNvCxnSpPr>
          <p:nvPr/>
        </p:nvCxnSpPr>
        <p:spPr bwMode="auto">
          <a:xfrm flipH="1">
            <a:off x="4628147" y="3479994"/>
            <a:ext cx="934320" cy="91554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4" name="TextBox 23">
            <a:extLst>
              <a:ext uri="{FF2B5EF4-FFF2-40B4-BE49-F238E27FC236}">
                <a16:creationId xmlns:a16="http://schemas.microsoft.com/office/drawing/2014/main" id="{3E30AA3B-C46C-5697-216D-A5B220297136}"/>
              </a:ext>
            </a:extLst>
          </p:cNvPr>
          <p:cNvSpPr txBox="1"/>
          <p:nvPr/>
        </p:nvSpPr>
        <p:spPr>
          <a:xfrm>
            <a:off x="5682916" y="4803603"/>
            <a:ext cx="2132995"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download the failure log</a:t>
            </a:r>
          </a:p>
        </p:txBody>
      </p:sp>
      <p:cxnSp>
        <p:nvCxnSpPr>
          <p:cNvPr id="30" name="Straight Arrow Connector 29">
            <a:extLst>
              <a:ext uri="{FF2B5EF4-FFF2-40B4-BE49-F238E27FC236}">
                <a16:creationId xmlns:a16="http://schemas.microsoft.com/office/drawing/2014/main" id="{BFCE5166-20E3-2FB3-62E7-07CDB210106E}"/>
              </a:ext>
            </a:extLst>
          </p:cNvPr>
          <p:cNvCxnSpPr>
            <a:cxnSpLocks/>
          </p:cNvCxnSpPr>
          <p:nvPr/>
        </p:nvCxnSpPr>
        <p:spPr bwMode="auto">
          <a:xfrm flipH="1" flipV="1">
            <a:off x="6866021" y="4507627"/>
            <a:ext cx="75595" cy="29988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0" name="TextBox 39">
            <a:extLst>
              <a:ext uri="{FF2B5EF4-FFF2-40B4-BE49-F238E27FC236}">
                <a16:creationId xmlns:a16="http://schemas.microsoft.com/office/drawing/2014/main" id="{040C9E03-4430-9D02-6848-DD6F9D94B96D}"/>
              </a:ext>
            </a:extLst>
          </p:cNvPr>
          <p:cNvSpPr txBox="1"/>
          <p:nvPr/>
        </p:nvSpPr>
        <p:spPr>
          <a:xfrm>
            <a:off x="8065169" y="4808214"/>
            <a:ext cx="347712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pinpoint the cause(s) of error(s) and fix it accordingly</a:t>
            </a:r>
          </a:p>
        </p:txBody>
      </p:sp>
      <p:cxnSp>
        <p:nvCxnSpPr>
          <p:cNvPr id="41" name="Straight Arrow Connector 40">
            <a:extLst>
              <a:ext uri="{FF2B5EF4-FFF2-40B4-BE49-F238E27FC236}">
                <a16:creationId xmlns:a16="http://schemas.microsoft.com/office/drawing/2014/main" id="{65F2E204-B5A5-463A-A6CD-0BE8A59AFAC4}"/>
              </a:ext>
            </a:extLst>
          </p:cNvPr>
          <p:cNvCxnSpPr>
            <a:cxnSpLocks/>
            <a:stCxn id="40" idx="0"/>
          </p:cNvCxnSpPr>
          <p:nvPr/>
        </p:nvCxnSpPr>
        <p:spPr bwMode="auto">
          <a:xfrm flipV="1">
            <a:off x="9803732" y="3384748"/>
            <a:ext cx="828173" cy="14234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 name="TextBox 1">
            <a:extLst>
              <a:ext uri="{FF2B5EF4-FFF2-40B4-BE49-F238E27FC236}">
                <a16:creationId xmlns:a16="http://schemas.microsoft.com/office/drawing/2014/main" id="{0A2810F4-F78C-3F3E-63E7-C1E5D7B3FFD7}"/>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5" name="Picture 4">
            <a:extLst>
              <a:ext uri="{FF2B5EF4-FFF2-40B4-BE49-F238E27FC236}">
                <a16:creationId xmlns:a16="http://schemas.microsoft.com/office/drawing/2014/main" id="{9BA68135-65AC-E775-69D1-B942927DC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74" y="895953"/>
            <a:ext cx="6709991" cy="693480"/>
          </a:xfrm>
          <a:prstGeom prst="rect">
            <a:avLst/>
          </a:prstGeom>
        </p:spPr>
      </p:pic>
      <p:cxnSp>
        <p:nvCxnSpPr>
          <p:cNvPr id="17" name="Straight Arrow Connector 16">
            <a:extLst>
              <a:ext uri="{FF2B5EF4-FFF2-40B4-BE49-F238E27FC236}">
                <a16:creationId xmlns:a16="http://schemas.microsoft.com/office/drawing/2014/main" id="{A58ABDA1-0575-4491-1648-2AEF1280B5BC}"/>
              </a:ext>
            </a:extLst>
          </p:cNvPr>
          <p:cNvCxnSpPr>
            <a:cxnSpLocks/>
            <a:stCxn id="16" idx="0"/>
          </p:cNvCxnSpPr>
          <p:nvPr/>
        </p:nvCxnSpPr>
        <p:spPr bwMode="auto">
          <a:xfrm flipH="1" flipV="1">
            <a:off x="5682916" y="1469052"/>
            <a:ext cx="940129" cy="42419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18" name="Picture 17" descr="A screenshot of a download box&#10;&#10;Description automatically generated">
            <a:extLst>
              <a:ext uri="{FF2B5EF4-FFF2-40B4-BE49-F238E27FC236}">
                <a16:creationId xmlns:a16="http://schemas.microsoft.com/office/drawing/2014/main" id="{E3602AB5-D38E-3F9F-00A9-3B58B177BC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121" y="5036923"/>
            <a:ext cx="1851820" cy="1047841"/>
          </a:xfrm>
          <a:prstGeom prst="rect">
            <a:avLst/>
          </a:prstGeom>
        </p:spPr>
      </p:pic>
      <p:cxnSp>
        <p:nvCxnSpPr>
          <p:cNvPr id="19" name="Straight Arrow Connector 18">
            <a:extLst>
              <a:ext uri="{FF2B5EF4-FFF2-40B4-BE49-F238E27FC236}">
                <a16:creationId xmlns:a16="http://schemas.microsoft.com/office/drawing/2014/main" id="{575EA684-4479-6B0C-BEBC-6650EF00DB9B}"/>
              </a:ext>
            </a:extLst>
          </p:cNvPr>
          <p:cNvCxnSpPr>
            <a:cxnSpLocks/>
            <a:stCxn id="24" idx="1"/>
          </p:cNvCxnSpPr>
          <p:nvPr/>
        </p:nvCxnSpPr>
        <p:spPr bwMode="auto">
          <a:xfrm flipH="1">
            <a:off x="4973053" y="4935172"/>
            <a:ext cx="709863" cy="7555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59869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006A7E7E-2CCA-8EA9-78FD-8FD0FCDA5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41" y="1045301"/>
            <a:ext cx="7242539" cy="5706024"/>
          </a:xfrm>
          <a:prstGeom prst="rect">
            <a:avLst/>
          </a:prstGeom>
        </p:spPr>
      </p:pic>
      <p:sp>
        <p:nvSpPr>
          <p:cNvPr id="2" name="Text Placeholder 1">
            <a:extLst>
              <a:ext uri="{FF2B5EF4-FFF2-40B4-BE49-F238E27FC236}">
                <a16:creationId xmlns:a16="http://schemas.microsoft.com/office/drawing/2014/main" id="{A53618DD-B314-4573-885D-95B66AC6E431}"/>
              </a:ext>
            </a:extLst>
          </p:cNvPr>
          <p:cNvSpPr>
            <a:spLocks noGrp="1"/>
          </p:cNvSpPr>
          <p:nvPr>
            <p:ph type="body" sz="quarter" idx="10"/>
          </p:nvPr>
        </p:nvSpPr>
        <p:spPr/>
        <p:txBody>
          <a:bodyPr>
            <a:normAutofit/>
          </a:bodyPr>
          <a:lstStyle/>
          <a:p>
            <a:r>
              <a:rPr lang="en-US" sz="1800" dirty="0">
                <a:solidFill>
                  <a:schemeClr val="tx1"/>
                </a:solidFill>
              </a:rPr>
              <a:t>What service provided by Forge: check details of commit</a:t>
            </a:r>
          </a:p>
        </p:txBody>
      </p:sp>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04825" y="147638"/>
            <a:ext cx="11079163"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0" cap="none" spc="0" normalizeH="0" baseline="0" noProof="0" dirty="0">
                <a:ln>
                  <a:noFill/>
                </a:ln>
                <a:solidFill>
                  <a:srgbClr val="FF0000"/>
                </a:solidFill>
                <a:effectLst/>
                <a:uLnTx/>
                <a:uFillTx/>
                <a:latin typeface="+mj-lt"/>
                <a:ea typeface="+mj-ea"/>
                <a:cs typeface="+mj-cs"/>
              </a:rPr>
              <a:t>Basic Forge environment for commit</a:t>
            </a:r>
          </a:p>
        </p:txBody>
      </p:sp>
      <p:sp>
        <p:nvSpPr>
          <p:cNvPr id="11" name="Rectangle 10">
            <a:extLst>
              <a:ext uri="{FF2B5EF4-FFF2-40B4-BE49-F238E27FC236}">
                <a16:creationId xmlns:a16="http://schemas.microsoft.com/office/drawing/2014/main" id="{72BD740D-C614-49D2-AF4E-1B7B0F1E093B}"/>
              </a:ext>
            </a:extLst>
          </p:cNvPr>
          <p:cNvSpPr/>
          <p:nvPr/>
        </p:nvSpPr>
        <p:spPr>
          <a:xfrm>
            <a:off x="4838981" y="5868994"/>
            <a:ext cx="3539902" cy="253916"/>
          </a:xfrm>
          <a:prstGeom prst="rect">
            <a:avLst/>
          </a:prstGeom>
          <a:ln>
            <a:solidFill>
              <a:srgbClr val="0000FF"/>
            </a:solidFill>
          </a:ln>
        </p:spPr>
        <p:txBody>
          <a:bodyPr wrap="square">
            <a:spAutoFit/>
          </a:bodyPr>
          <a:lstStyle/>
          <a:p>
            <a:r>
              <a:rPr lang="en-US" altLang="zh-CN" sz="1050" dirty="0">
                <a:solidFill>
                  <a:srgbClr val="0000FF"/>
                </a:solidFill>
              </a:rPr>
              <a:t>Change details: line by line, character by character</a:t>
            </a:r>
          </a:p>
        </p:txBody>
      </p:sp>
      <p:sp>
        <p:nvSpPr>
          <p:cNvPr id="14" name="Rectangle 13">
            <a:extLst>
              <a:ext uri="{FF2B5EF4-FFF2-40B4-BE49-F238E27FC236}">
                <a16:creationId xmlns:a16="http://schemas.microsoft.com/office/drawing/2014/main" id="{D1A5D15A-F5FE-4F5B-9CB2-7B483EDE8BDE}"/>
              </a:ext>
            </a:extLst>
          </p:cNvPr>
          <p:cNvSpPr/>
          <p:nvPr/>
        </p:nvSpPr>
        <p:spPr>
          <a:xfrm>
            <a:off x="6096000" y="2610403"/>
            <a:ext cx="1105554" cy="253916"/>
          </a:xfrm>
          <a:prstGeom prst="rect">
            <a:avLst/>
          </a:prstGeom>
          <a:ln>
            <a:solidFill>
              <a:srgbClr val="0000FF"/>
            </a:solidFill>
          </a:ln>
        </p:spPr>
        <p:txBody>
          <a:bodyPr wrap="square">
            <a:spAutoFit/>
          </a:bodyPr>
          <a:lstStyle/>
          <a:p>
            <a:r>
              <a:rPr lang="en-US" altLang="zh-CN" sz="1050" dirty="0">
                <a:solidFill>
                  <a:srgbClr val="0000FF"/>
                </a:solidFill>
              </a:rPr>
              <a:t>target branch</a:t>
            </a:r>
          </a:p>
        </p:txBody>
      </p:sp>
      <p:sp>
        <p:nvSpPr>
          <p:cNvPr id="15" name="Rectangle 14">
            <a:extLst>
              <a:ext uri="{FF2B5EF4-FFF2-40B4-BE49-F238E27FC236}">
                <a16:creationId xmlns:a16="http://schemas.microsoft.com/office/drawing/2014/main" id="{6D33DA34-59DE-4D0A-A718-DB050FAEE2A6}"/>
              </a:ext>
            </a:extLst>
          </p:cNvPr>
          <p:cNvSpPr/>
          <p:nvPr/>
        </p:nvSpPr>
        <p:spPr>
          <a:xfrm>
            <a:off x="5582772" y="4834974"/>
            <a:ext cx="2743974" cy="253916"/>
          </a:xfrm>
          <a:prstGeom prst="rect">
            <a:avLst/>
          </a:prstGeom>
          <a:ln>
            <a:solidFill>
              <a:srgbClr val="0000FF"/>
            </a:solidFill>
          </a:ln>
        </p:spPr>
        <p:txBody>
          <a:bodyPr wrap="square">
            <a:spAutoFit/>
          </a:bodyPr>
          <a:lstStyle/>
          <a:p>
            <a:r>
              <a:rPr lang="en-US" altLang="zh-CN" sz="1050" dirty="0">
                <a:solidFill>
                  <a:srgbClr val="0000FF"/>
                </a:solidFill>
              </a:rPr>
              <a:t>Summary of changes in this commit</a:t>
            </a:r>
          </a:p>
        </p:txBody>
      </p:sp>
      <p:sp>
        <p:nvSpPr>
          <p:cNvPr id="4" name="TextBox 3">
            <a:extLst>
              <a:ext uri="{FF2B5EF4-FFF2-40B4-BE49-F238E27FC236}">
                <a16:creationId xmlns:a16="http://schemas.microsoft.com/office/drawing/2014/main" id="{6E07E649-7152-586A-30C3-31A37C8BA0F6}"/>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8" name="Picture 7">
            <a:extLst>
              <a:ext uri="{FF2B5EF4-FFF2-40B4-BE49-F238E27FC236}">
                <a16:creationId xmlns:a16="http://schemas.microsoft.com/office/drawing/2014/main" id="{BA3B84ED-5669-DD28-701B-C136CC1A3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068" y="1875009"/>
            <a:ext cx="2044557" cy="237401"/>
          </a:xfrm>
          <a:prstGeom prst="rect">
            <a:avLst/>
          </a:prstGeom>
        </p:spPr>
      </p:pic>
    </p:spTree>
    <p:extLst>
      <p:ext uri="{BB962C8B-B14F-4D97-AF65-F5344CB8AC3E}">
        <p14:creationId xmlns:p14="http://schemas.microsoft.com/office/powerpoint/2010/main" val="375711499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Description automatically generated">
            <a:extLst>
              <a:ext uri="{FF2B5EF4-FFF2-40B4-BE49-F238E27FC236}">
                <a16:creationId xmlns:a16="http://schemas.microsoft.com/office/drawing/2014/main" id="{CD0DC9BD-19BA-8468-F8F2-909AF8A3A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041" y="1099983"/>
            <a:ext cx="7424327" cy="1399057"/>
          </a:xfrm>
          <a:prstGeom prst="rect">
            <a:avLst/>
          </a:prstGeom>
        </p:spPr>
      </p:pic>
      <p:pic>
        <p:nvPicPr>
          <p:cNvPr id="17" name="Picture 16" descr="A screenshot of a phone&#10;&#10;Description automatically generated">
            <a:extLst>
              <a:ext uri="{FF2B5EF4-FFF2-40B4-BE49-F238E27FC236}">
                <a16:creationId xmlns:a16="http://schemas.microsoft.com/office/drawing/2014/main" id="{A49D2FAA-1A20-687D-FE04-CEDB5FDAB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84" y="1038842"/>
            <a:ext cx="1809907" cy="3795089"/>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F19C0FBF-12D5-42B6-B9C8-F22713E38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223" y="3373265"/>
            <a:ext cx="5178239" cy="1935648"/>
          </a:xfrm>
          <a:prstGeom prst="rect">
            <a:avLst/>
          </a:prstGeom>
        </p:spPr>
      </p:pic>
      <p:sp>
        <p:nvSpPr>
          <p:cNvPr id="2" name="Title 1">
            <a:extLst>
              <a:ext uri="{FF2B5EF4-FFF2-40B4-BE49-F238E27FC236}">
                <a16:creationId xmlns:a16="http://schemas.microsoft.com/office/drawing/2014/main" id="{EAD855E6-D7FF-459D-8384-03DD44987C7B}"/>
              </a:ext>
            </a:extLst>
          </p:cNvPr>
          <p:cNvSpPr>
            <a:spLocks noGrp="1"/>
          </p:cNvSpPr>
          <p:nvPr>
            <p:ph type="title"/>
          </p:nvPr>
        </p:nvSpPr>
        <p:spPr>
          <a:xfrm>
            <a:off x="257577" y="195803"/>
            <a:ext cx="11582400" cy="698101"/>
          </a:xfrm>
        </p:spPr>
        <p:txBody>
          <a:bodyPr/>
          <a:lstStyle/>
          <a:p>
            <a:r>
              <a:rPr lang="en-US" dirty="0"/>
              <a:t>Forge: create a branch</a:t>
            </a:r>
          </a:p>
        </p:txBody>
      </p:sp>
      <p:sp>
        <p:nvSpPr>
          <p:cNvPr id="6" name="Rectangle 5">
            <a:extLst>
              <a:ext uri="{FF2B5EF4-FFF2-40B4-BE49-F238E27FC236}">
                <a16:creationId xmlns:a16="http://schemas.microsoft.com/office/drawing/2014/main" id="{5695D08C-838D-4A14-8B47-93FF95FF3597}"/>
              </a:ext>
            </a:extLst>
          </p:cNvPr>
          <p:cNvSpPr/>
          <p:nvPr/>
        </p:nvSpPr>
        <p:spPr>
          <a:xfrm>
            <a:off x="307032" y="2389814"/>
            <a:ext cx="1103503" cy="253916"/>
          </a:xfrm>
          <a:prstGeom prst="rect">
            <a:avLst/>
          </a:prstGeom>
          <a:ln>
            <a:solidFill>
              <a:srgbClr val="0000FF"/>
            </a:solidFill>
          </a:ln>
        </p:spPr>
        <p:txBody>
          <a:bodyPr wrap="square">
            <a:spAutoFit/>
          </a:bodyPr>
          <a:lstStyle/>
          <a:p>
            <a:r>
              <a:rPr lang="en-US" altLang="zh-CN" sz="1050" dirty="0">
                <a:solidFill>
                  <a:srgbClr val="0000FF"/>
                </a:solidFill>
              </a:rPr>
              <a:t>1</a:t>
            </a:r>
          </a:p>
        </p:txBody>
      </p:sp>
      <p:sp>
        <p:nvSpPr>
          <p:cNvPr id="7" name="Rectangle 6">
            <a:extLst>
              <a:ext uri="{FF2B5EF4-FFF2-40B4-BE49-F238E27FC236}">
                <a16:creationId xmlns:a16="http://schemas.microsoft.com/office/drawing/2014/main" id="{7EB63E79-DBD0-4AB0-92B0-DFAC5FE0E787}"/>
              </a:ext>
            </a:extLst>
          </p:cNvPr>
          <p:cNvSpPr/>
          <p:nvPr/>
        </p:nvSpPr>
        <p:spPr>
          <a:xfrm>
            <a:off x="264374" y="3132594"/>
            <a:ext cx="1196767" cy="253916"/>
          </a:xfrm>
          <a:prstGeom prst="rect">
            <a:avLst/>
          </a:prstGeom>
          <a:ln>
            <a:solidFill>
              <a:srgbClr val="0000FF"/>
            </a:solidFill>
          </a:ln>
        </p:spPr>
        <p:txBody>
          <a:bodyPr wrap="square">
            <a:spAutoFit/>
          </a:bodyPr>
          <a:lstStyle/>
          <a:p>
            <a:r>
              <a:rPr lang="en-US" altLang="zh-CN" sz="1050" dirty="0">
                <a:solidFill>
                  <a:srgbClr val="0000FF"/>
                </a:solidFill>
              </a:rPr>
              <a:t>2</a:t>
            </a:r>
          </a:p>
        </p:txBody>
      </p:sp>
      <p:sp>
        <p:nvSpPr>
          <p:cNvPr id="8" name="Rectangle 7">
            <a:extLst>
              <a:ext uri="{FF2B5EF4-FFF2-40B4-BE49-F238E27FC236}">
                <a16:creationId xmlns:a16="http://schemas.microsoft.com/office/drawing/2014/main" id="{C09925AE-629B-4440-9F94-F8441833331D}"/>
              </a:ext>
            </a:extLst>
          </p:cNvPr>
          <p:cNvSpPr/>
          <p:nvPr/>
        </p:nvSpPr>
        <p:spPr>
          <a:xfrm>
            <a:off x="9119938" y="1406272"/>
            <a:ext cx="1275346" cy="253916"/>
          </a:xfrm>
          <a:prstGeom prst="rect">
            <a:avLst/>
          </a:prstGeom>
          <a:ln>
            <a:solidFill>
              <a:srgbClr val="0000FF"/>
            </a:solidFill>
          </a:ln>
        </p:spPr>
        <p:txBody>
          <a:bodyPr wrap="square">
            <a:spAutoFit/>
          </a:bodyPr>
          <a:lstStyle/>
          <a:p>
            <a:r>
              <a:rPr lang="en-US" altLang="zh-CN" sz="1050" dirty="0">
                <a:solidFill>
                  <a:srgbClr val="0000FF"/>
                </a:solidFill>
              </a:rPr>
              <a:t>3 click this button</a:t>
            </a:r>
          </a:p>
        </p:txBody>
      </p:sp>
      <p:sp>
        <p:nvSpPr>
          <p:cNvPr id="9" name="Rectangle 8">
            <a:extLst>
              <a:ext uri="{FF2B5EF4-FFF2-40B4-BE49-F238E27FC236}">
                <a16:creationId xmlns:a16="http://schemas.microsoft.com/office/drawing/2014/main" id="{A0518F84-1C19-44B6-AF6D-EAB4A331DC8E}"/>
              </a:ext>
            </a:extLst>
          </p:cNvPr>
          <p:cNvSpPr/>
          <p:nvPr/>
        </p:nvSpPr>
        <p:spPr>
          <a:xfrm>
            <a:off x="3446040" y="4939581"/>
            <a:ext cx="1262940" cy="369332"/>
          </a:xfrm>
          <a:prstGeom prst="rect">
            <a:avLst/>
          </a:prstGeom>
          <a:ln>
            <a:solidFill>
              <a:srgbClr val="0000FF"/>
            </a:solidFill>
          </a:ln>
        </p:spPr>
        <p:txBody>
          <a:bodyPr wrap="square">
            <a:spAutoFit/>
          </a:bodyPr>
          <a:lstStyle/>
          <a:p>
            <a:r>
              <a:rPr lang="en-US" altLang="zh-CN" sz="1800" dirty="0">
                <a:solidFill>
                  <a:srgbClr val="0000FF"/>
                </a:solidFill>
              </a:rPr>
              <a:t>6</a:t>
            </a:r>
          </a:p>
        </p:txBody>
      </p:sp>
      <p:sp>
        <p:nvSpPr>
          <p:cNvPr id="3" name="Arrow: Right 2">
            <a:extLst>
              <a:ext uri="{FF2B5EF4-FFF2-40B4-BE49-F238E27FC236}">
                <a16:creationId xmlns:a16="http://schemas.microsoft.com/office/drawing/2014/main" id="{26C365F5-EA75-4623-A7B7-4255D320157E}"/>
              </a:ext>
            </a:extLst>
          </p:cNvPr>
          <p:cNvSpPr/>
          <p:nvPr/>
        </p:nvSpPr>
        <p:spPr bwMode="auto">
          <a:xfrm>
            <a:off x="2343140" y="2172556"/>
            <a:ext cx="364901" cy="14151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26EDBA6D-62D1-4DED-A76C-FE5CEA181FCA}"/>
              </a:ext>
            </a:extLst>
          </p:cNvPr>
          <p:cNvSpPr/>
          <p:nvPr/>
        </p:nvSpPr>
        <p:spPr bwMode="auto">
          <a:xfrm rot="5400000">
            <a:off x="5646995" y="3337182"/>
            <a:ext cx="877462" cy="1064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F485AED-8F28-4264-841B-689CE51EBF28}"/>
              </a:ext>
            </a:extLst>
          </p:cNvPr>
          <p:cNvSpPr/>
          <p:nvPr/>
        </p:nvSpPr>
        <p:spPr>
          <a:xfrm>
            <a:off x="7384472" y="4273980"/>
            <a:ext cx="4655128" cy="253916"/>
          </a:xfrm>
          <a:prstGeom prst="rect">
            <a:avLst/>
          </a:prstGeom>
          <a:ln>
            <a:solidFill>
              <a:srgbClr val="0000FF"/>
            </a:solidFill>
          </a:ln>
        </p:spPr>
        <p:txBody>
          <a:bodyPr wrap="square">
            <a:spAutoFit/>
          </a:bodyPr>
          <a:lstStyle/>
          <a:p>
            <a:r>
              <a:rPr lang="en-US" altLang="zh-CN" sz="1050" dirty="0">
                <a:solidFill>
                  <a:srgbClr val="0000FF"/>
                </a:solidFill>
              </a:rPr>
              <a:t>5. Select the base branch, normally from release branch (e.g., Rel-19)</a:t>
            </a:r>
          </a:p>
        </p:txBody>
      </p:sp>
      <p:sp>
        <p:nvSpPr>
          <p:cNvPr id="14" name="Rectangle 13">
            <a:extLst>
              <a:ext uri="{FF2B5EF4-FFF2-40B4-BE49-F238E27FC236}">
                <a16:creationId xmlns:a16="http://schemas.microsoft.com/office/drawing/2014/main" id="{4FC7A651-0348-4186-ACC1-A70820E854FD}"/>
              </a:ext>
            </a:extLst>
          </p:cNvPr>
          <p:cNvSpPr/>
          <p:nvPr/>
        </p:nvSpPr>
        <p:spPr>
          <a:xfrm>
            <a:off x="6926179" y="2936387"/>
            <a:ext cx="5113421" cy="1061829"/>
          </a:xfrm>
          <a:prstGeom prst="rect">
            <a:avLst/>
          </a:prstGeom>
          <a:ln>
            <a:solidFill>
              <a:srgbClr val="0000FF"/>
            </a:solidFill>
          </a:ln>
        </p:spPr>
        <p:txBody>
          <a:bodyPr wrap="square">
            <a:spAutoFit/>
          </a:bodyPr>
          <a:lstStyle/>
          <a:p>
            <a:r>
              <a:rPr lang="en-US" altLang="zh-CN" sz="1050" dirty="0">
                <a:solidFill>
                  <a:srgbClr val="0000FF"/>
                </a:solidFill>
              </a:rPr>
              <a:t>4. Follow the branch name rules (in working procedure) for your CR branch name.</a:t>
            </a:r>
          </a:p>
          <a:p>
            <a:r>
              <a:rPr lang="en-US" altLang="zh-CN" sz="1050" dirty="0">
                <a:solidFill>
                  <a:srgbClr val="0000FF"/>
                </a:solidFill>
              </a:rPr>
              <a:t>naming rule of the branch: </a:t>
            </a:r>
            <a:r>
              <a:rPr lang="en-US" altLang="zh-CN" sz="1050" b="1" dirty="0">
                <a:solidFill>
                  <a:srgbClr val="0000FF"/>
                </a:solidFill>
              </a:rPr>
              <a:t>TS number_Release number_(CR number/ Other Tag)_tDoc title  (Note: CR Number, Other Tag are optional)</a:t>
            </a:r>
            <a:r>
              <a:rPr lang="en-US" altLang="zh-CN" sz="1050" dirty="0">
                <a:solidFill>
                  <a:srgbClr val="0000FF"/>
                </a:solidFill>
              </a:rPr>
              <a:t>, and the spaces in tDoc title is replaced with “_”</a:t>
            </a:r>
          </a:p>
          <a:p>
            <a:r>
              <a:rPr lang="en-US" altLang="zh-CN" sz="1050" dirty="0">
                <a:solidFill>
                  <a:srgbClr val="0000FF"/>
                </a:solidFill>
              </a:rPr>
              <a:t>Note: reserved release names (Rel-16/Rel-17/Rel-18/Rel-19) are </a:t>
            </a:r>
            <a:r>
              <a:rPr lang="en-US" altLang="zh-CN" sz="1050" dirty="0">
                <a:solidFill>
                  <a:srgbClr val="FF0000"/>
                </a:solidFill>
              </a:rPr>
              <a:t>not allowed </a:t>
            </a:r>
            <a:r>
              <a:rPr lang="en-US" altLang="zh-CN" sz="1050" dirty="0">
                <a:solidFill>
                  <a:srgbClr val="0000FF"/>
                </a:solidFill>
              </a:rPr>
              <a:t>in title. To make it simpler, do not use “-” in the title.</a:t>
            </a:r>
          </a:p>
        </p:txBody>
      </p:sp>
      <p:sp>
        <p:nvSpPr>
          <p:cNvPr id="4" name="TextBox 3">
            <a:extLst>
              <a:ext uri="{FF2B5EF4-FFF2-40B4-BE49-F238E27FC236}">
                <a16:creationId xmlns:a16="http://schemas.microsoft.com/office/drawing/2014/main" id="{D47DDC51-1C56-FE97-78A8-B2AD98377DDA}"/>
              </a:ext>
            </a:extLst>
          </p:cNvPr>
          <p:cNvSpPr txBox="1"/>
          <p:nvPr/>
        </p:nvSpPr>
        <p:spPr>
          <a:xfrm rot="19421671">
            <a:off x="-104634" y="385023"/>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
        <p:nvSpPr>
          <p:cNvPr id="18" name="TextBox 17">
            <a:extLst>
              <a:ext uri="{FF2B5EF4-FFF2-40B4-BE49-F238E27FC236}">
                <a16:creationId xmlns:a16="http://schemas.microsoft.com/office/drawing/2014/main" id="{3FA43273-C1B7-3C30-D3AC-FFA2A48351DA}"/>
              </a:ext>
            </a:extLst>
          </p:cNvPr>
          <p:cNvSpPr txBox="1"/>
          <p:nvPr/>
        </p:nvSpPr>
        <p:spPr>
          <a:xfrm>
            <a:off x="5891440" y="5229142"/>
            <a:ext cx="6148160" cy="1223412"/>
          </a:xfrm>
          <a:prstGeom prst="rect">
            <a:avLst/>
          </a:prstGeom>
          <a:noFill/>
          <a:ln>
            <a:solidFill>
              <a:srgbClr val="0000FF"/>
            </a:solidFill>
          </a:ln>
        </p:spPr>
        <p:txBody>
          <a:bodyPr wrap="square">
            <a:spAutoFit/>
          </a:bodyPr>
          <a:lstStyle/>
          <a:p>
            <a:r>
              <a:rPr lang="zh-CN" altLang="en-US" sz="1050" dirty="0">
                <a:solidFill>
                  <a:srgbClr val="0000FF"/>
                </a:solidFill>
              </a:rPr>
              <a:t>Example</a:t>
            </a:r>
            <a:r>
              <a:rPr lang="en-US" altLang="zh-CN" sz="1050" dirty="0">
                <a:solidFill>
                  <a:srgbClr val="0000FF"/>
                </a:solidFill>
              </a:rPr>
              <a:t>s of</a:t>
            </a:r>
            <a:r>
              <a:rPr lang="zh-CN" altLang="en-US" sz="1050" dirty="0">
                <a:solidFill>
                  <a:srgbClr val="0000FF"/>
                </a:solidFill>
              </a:rPr>
              <a:t> branch name: </a:t>
            </a:r>
          </a:p>
          <a:p>
            <a:pPr marL="171450" indent="-171450">
              <a:buFont typeface="Arial" panose="020B0604020202020204" pitchFamily="34" charset="0"/>
              <a:buChar char="•"/>
            </a:pPr>
            <a:r>
              <a:rPr lang="zh-CN" altLang="en-US" sz="1050" dirty="0">
                <a:solidFill>
                  <a:srgbClr val="0000FF"/>
                </a:solidFill>
              </a:rPr>
              <a:t>28.541_Rel18_CR1051_Correction_of_NEFFunction_and_Sliceprofile, (</a:t>
            </a:r>
            <a:r>
              <a:rPr lang="zh-CN" altLang="en-US" sz="1050" u="sng" dirty="0">
                <a:solidFill>
                  <a:srgbClr val="0000FF"/>
                </a:solidFill>
              </a:rPr>
              <a:t>with CR number</a:t>
            </a:r>
            <a:r>
              <a:rPr lang="zh-CN" altLang="en-US" sz="1050" dirty="0">
                <a:solidFill>
                  <a:srgbClr val="0000FF"/>
                </a:solidFill>
              </a:rPr>
              <a:t>)</a:t>
            </a:r>
          </a:p>
          <a:p>
            <a:pPr marL="171450" indent="-171450">
              <a:buFont typeface="Arial" panose="020B0604020202020204" pitchFamily="34" charset="0"/>
              <a:buChar char="•"/>
            </a:pPr>
            <a:r>
              <a:rPr lang="zh-CN" altLang="en-US" sz="1050" dirty="0">
                <a:solidFill>
                  <a:srgbClr val="0000FF"/>
                </a:solidFill>
              </a:rPr>
              <a:t>28.541_Rel18_meeting151_Correction_of_NEFFunction_and_Sliceprofile, (</a:t>
            </a:r>
            <a:r>
              <a:rPr lang="zh-CN" altLang="en-US" sz="1050" u="sng" dirty="0">
                <a:solidFill>
                  <a:srgbClr val="0000FF"/>
                </a:solidFill>
              </a:rPr>
              <a:t>with Other Tag</a:t>
            </a:r>
            <a:r>
              <a:rPr lang="zh-CN" altLang="en-US" sz="1050" dirty="0">
                <a:solidFill>
                  <a:srgbClr val="0000FF"/>
                </a:solidFill>
              </a:rPr>
              <a:t>) </a:t>
            </a:r>
          </a:p>
          <a:p>
            <a:pPr marL="171450" indent="-171450">
              <a:buFont typeface="Arial" panose="020B0604020202020204" pitchFamily="34" charset="0"/>
              <a:buChar char="•"/>
            </a:pPr>
            <a:r>
              <a:rPr lang="zh-CN" altLang="en-US" sz="1050" dirty="0">
                <a:solidFill>
                  <a:srgbClr val="0000FF"/>
                </a:solidFill>
              </a:rPr>
              <a:t>28.541_Rel18_Correction_of_NEFFunction_and_Sliceprofile</a:t>
            </a:r>
            <a:r>
              <a:rPr lang="en-US" altLang="zh-CN" sz="1050" dirty="0">
                <a:solidFill>
                  <a:srgbClr val="0000FF"/>
                </a:solidFill>
              </a:rPr>
              <a:t>,</a:t>
            </a:r>
            <a:r>
              <a:rPr lang="zh-CN" altLang="en-US" sz="1050" dirty="0">
                <a:solidFill>
                  <a:srgbClr val="0000FF"/>
                </a:solidFill>
              </a:rPr>
              <a:t> (</a:t>
            </a:r>
            <a:r>
              <a:rPr lang="zh-CN" altLang="en-US" sz="1050" u="sng" dirty="0">
                <a:solidFill>
                  <a:srgbClr val="0000FF"/>
                </a:solidFill>
              </a:rPr>
              <a:t>with no optional items</a:t>
            </a:r>
            <a:r>
              <a:rPr lang="zh-CN" altLang="en-US" sz="1050" dirty="0">
                <a:solidFill>
                  <a:srgbClr val="0000FF"/>
                </a:solidFill>
              </a:rPr>
              <a:t>), </a:t>
            </a:r>
          </a:p>
          <a:p>
            <a:pPr marL="171450" indent="-171450">
              <a:buFont typeface="Arial" panose="020B0604020202020204" pitchFamily="34" charset="0"/>
              <a:buChar char="•"/>
            </a:pPr>
            <a:r>
              <a:rPr lang="zh-CN" altLang="en-US" sz="1050" dirty="0">
                <a:solidFill>
                  <a:srgbClr val="0000FF"/>
                </a:solidFill>
              </a:rPr>
              <a:t>28.623_28.541_Rel17_YANG_Corrections </a:t>
            </a:r>
            <a:endParaRPr lang="en-US" altLang="zh-CN" sz="1050" dirty="0">
              <a:solidFill>
                <a:srgbClr val="0000FF"/>
              </a:solidFill>
            </a:endParaRPr>
          </a:p>
          <a:p>
            <a:r>
              <a:rPr lang="zh-CN" altLang="en-US" sz="1050" dirty="0">
                <a:solidFill>
                  <a:srgbClr val="0000FF"/>
                </a:solidFill>
              </a:rPr>
              <a:t>(with no </a:t>
            </a:r>
            <a:r>
              <a:rPr lang="en-US" altLang="zh-CN" sz="1050" dirty="0">
                <a:solidFill>
                  <a:srgbClr val="0000FF"/>
                </a:solidFill>
              </a:rPr>
              <a:t>CR number or tag</a:t>
            </a:r>
            <a:r>
              <a:rPr lang="zh-CN" altLang="en-US" sz="1050" dirty="0">
                <a:solidFill>
                  <a:srgbClr val="0000FF"/>
                </a:solidFill>
              </a:rPr>
              <a:t>, </a:t>
            </a:r>
            <a:r>
              <a:rPr lang="en-US" altLang="zh-CN" sz="1050" dirty="0">
                <a:solidFill>
                  <a:srgbClr val="0000FF"/>
                </a:solidFill>
              </a:rPr>
              <a:t>two/or more spec number indicate </a:t>
            </a:r>
            <a:r>
              <a:rPr lang="zh-CN" altLang="en-US" sz="1050" dirty="0">
                <a:solidFill>
                  <a:srgbClr val="0000FF"/>
                </a:solidFill>
              </a:rPr>
              <a:t>one branch includes depended/related stage 3 change for multiple spec</a:t>
            </a:r>
            <a:r>
              <a:rPr lang="en-US" altLang="zh-CN" sz="1050" dirty="0" err="1">
                <a:solidFill>
                  <a:srgbClr val="0000FF"/>
                </a:solidFill>
              </a:rPr>
              <a:t>ifications</a:t>
            </a:r>
            <a:r>
              <a:rPr lang="zh-CN" altLang="en-US" sz="1050" dirty="0">
                <a:solidFill>
                  <a:srgbClr val="0000FF"/>
                </a:solidFill>
              </a:rPr>
              <a:t>)</a:t>
            </a:r>
          </a:p>
        </p:txBody>
      </p:sp>
    </p:spTree>
    <p:extLst>
      <p:ext uri="{BB962C8B-B14F-4D97-AF65-F5344CB8AC3E}">
        <p14:creationId xmlns:p14="http://schemas.microsoft.com/office/powerpoint/2010/main" val="294155834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3F262-609D-4DE1-971D-E33E47E685D8}">
  <ds:schemaRefs>
    <ds:schemaRef ds:uri="http://schemas.microsoft.com/sharepoint/events"/>
  </ds:schemaRefs>
</ds:datastoreItem>
</file>

<file path=customXml/itemProps2.xml><?xml version="1.0" encoding="utf-8"?>
<ds:datastoreItem xmlns:ds="http://schemas.openxmlformats.org/officeDocument/2006/customXml" ds:itemID="{DB86EE5A-C607-470A-B2B8-6CB953A47714}">
  <ds:schemaRefs>
    <ds:schemaRef ds:uri="Microsoft.SharePoint.Taxonomy.ContentTypeSync"/>
  </ds:schemaRefs>
</ds:datastoreItem>
</file>

<file path=customXml/itemProps3.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3C568A-0C46-4592-BB68-CDB41342D77A}">
  <ds:schemaRefs>
    <ds:schemaRef ds:uri="http://schemas.microsoft.com/office/2006/metadata/properties"/>
    <ds:schemaRef ds:uri="http://purl.org/dc/terms/"/>
    <ds:schemaRef ds:uri="b4d06219-a142-4c5f-be55-53f74cb980c7"/>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687e87d0-d0a8-4c48-8f94-14f0c67212c5"/>
    <ds:schemaRef ds:uri="71c5aaf6-e6ce-465b-b873-5148d2a4c105"/>
  </ds:schemaRefs>
</ds:datastoreItem>
</file>

<file path=customXml/itemProps5.xml><?xml version="1.0" encoding="utf-8"?>
<ds:datastoreItem xmlns:ds="http://schemas.openxmlformats.org/officeDocument/2006/customXml" ds:itemID="{D8EFD60F-3529-4261-B094-766615A3369C}">
  <ds:schemaRefs>
    <ds:schemaRef ds:uri="http://schemas.microsoft.com/sharepoint/v3/contenttype/forms"/>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otalTime>45894</TotalTime>
  <Words>4035</Words>
  <Application>Microsoft Office PowerPoint</Application>
  <PresentationFormat>Widescreen</PresentationFormat>
  <Paragraphs>315</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gitlab sans</vt:lpstr>
      <vt:lpstr>Arial</vt:lpstr>
      <vt:lpstr>Calibri</vt:lpstr>
      <vt:lpstr>Calibri Light</vt:lpstr>
      <vt:lpstr>Nokia Pure Text</vt:lpstr>
      <vt:lpstr>Nokia Pure Text Light</vt:lpstr>
      <vt:lpstr>Times New Roman</vt:lpstr>
      <vt:lpstr>Wingdings</vt:lpstr>
      <vt:lpstr>Office Theme</vt:lpstr>
      <vt:lpstr>  User Guide - Using Forge in SA5  (updated for SA5 #158 due to Forge/Gitlab upgrade)</vt:lpstr>
      <vt:lpstr>Background/Agenda</vt:lpstr>
      <vt:lpstr>High level steps for CR author</vt:lpstr>
      <vt:lpstr>Basic Forge environment: to find SA5 Repo</vt:lpstr>
      <vt:lpstr>Forge: main entry and login</vt:lpstr>
      <vt:lpstr>Basic Forge environment for SA5</vt:lpstr>
      <vt:lpstr>Basic Forge environment for SA5: pinpoint the cause of a validation failure</vt:lpstr>
      <vt:lpstr>Basic Forge environment for commit</vt:lpstr>
      <vt:lpstr>Forge: create a branch</vt:lpstr>
      <vt:lpstr>Forge: creating a Merge request</vt:lpstr>
      <vt:lpstr>Editing The MR (especially MR Title)</vt:lpstr>
      <vt:lpstr>Forge workflow with meeting timeline</vt:lpstr>
      <vt:lpstr>Forge: Web IDE editor overview</vt:lpstr>
      <vt:lpstr>Forge: Web IDE editor: switching branches</vt:lpstr>
      <vt:lpstr>Forge: Web IDE editor: searching and editing</vt:lpstr>
      <vt:lpstr>Forge: Web IDE editor: diff</vt:lpstr>
      <vt:lpstr>Forge: Web IDE editor: commit changes</vt:lpstr>
      <vt:lpstr>Edit one file</vt:lpstr>
      <vt:lpstr>Forge: Generating word CR (code change part)  with a Draft merge request</vt:lpstr>
      <vt:lpstr>High level step: Step 5 (Forge Link)</vt:lpstr>
      <vt:lpstr>Forge: advanced tips</vt:lpstr>
      <vt:lpstr>Git: Rebase</vt:lpstr>
      <vt:lpstr>Fetch origin copies all branches from remote refs/heads name space and store them to local refs/remotes/origin name space</vt:lpstr>
      <vt:lpstr>Generate a list of stage3 code for a release</vt:lpstr>
      <vt:lpstr>PowerPoint Presentation</vt:lpstr>
      <vt:lpstr>Q&amp;A</vt:lpstr>
      <vt:lpstr>Reference</vt:lpstr>
      <vt:lpstr>Change History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SS</cp:lastModifiedBy>
  <cp:revision>466</cp:revision>
  <dcterms:created xsi:type="dcterms:W3CDTF">2019-03-13T01:38:36Z</dcterms:created>
  <dcterms:modified xsi:type="dcterms:W3CDTF">2024-11-18T19:16:22Z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(3)5ec3yjWdLaLrg6jQwgi1BMNg1nUbKEk6X2SudHtINbLqWKy/ZEBsf0diIq95M/IJ9yfxJz+9
EKo9aHHjkgYub2NZPf3/atsckhsLmFGv9BNsC6henuD0duK2ODL9lvmW+917wW0JOPDZvhYa
YZkeAxQ3i+roV73JIx0Bv0FvZ1y6kcqJnQ7qTn6uJ5mW9tOEaaF058jysVseL5bd+fhiv28A
kJhfhXOU21VOuh2UCe</vt:lpwstr>
  </property>
  <property fmtid="{D5CDD505-2E9C-101B-9397-08002B2CF9AE}" pid="4" name="_2015_ms_pID_7253431">
    <vt:lpwstr>MQNQq9btKDg9nxaETig0bCcF5fLh/D7P8gxIEQu3wsSZ9jFYPdUyLe
79A9RY/eUidDGm2aQP3wNTDwb75qTVVvVnTWZHDGz3i+SX4Yy60urO1zey1yA8DRkFy+y+6P
RHyf2p/4M7PphPg41VMF2zHMw2XExii6qqJWtrsDVbxQYUbocVY6hdzgyX9ONZW0X8sFFzQ2
T+qgALWIVGIl8a98bD9Sx6r7i/8apRxAC8PX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yFYskfzoBX8iHbEOYetKa2k=</vt:lpwstr>
  </property>
</Properties>
</file>