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6"/>
  </p:notesMasterIdLst>
  <p:handoutMasterIdLst>
    <p:handoutMasterId r:id="rId17"/>
  </p:handoutMasterIdLst>
  <p:sldIdLst>
    <p:sldId id="303" r:id="rId2"/>
    <p:sldId id="708" r:id="rId3"/>
    <p:sldId id="982" r:id="rId4"/>
    <p:sldId id="983" r:id="rId5"/>
    <p:sldId id="979" r:id="rId6"/>
    <p:sldId id="1333" r:id="rId7"/>
    <p:sldId id="907" r:id="rId8"/>
    <p:sldId id="908" r:id="rId9"/>
    <p:sldId id="1329" r:id="rId10"/>
    <p:sldId id="949" r:id="rId11"/>
    <p:sldId id="950" r:id="rId12"/>
    <p:sldId id="1332" r:id="rId13"/>
    <p:sldId id="1330" r:id="rId14"/>
    <p:sldId id="704" r:id="rId15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72AF2F"/>
    <a:srgbClr val="C1E442"/>
    <a:srgbClr val="6600F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93" d="100"/>
          <a:sy n="93" d="100"/>
        </p:scale>
        <p:origin x="82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278" y="-38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10/13/2024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10/13/2024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S5-245494, SA5#157,</a:t>
            </a:r>
            <a:r>
              <a:rPr lang="en-US" sz="1100" b="1" spc="300" dirty="0">
                <a:ea typeface="+mn-ea"/>
                <a:cs typeface="Arial" panose="020B0604020202020204" pitchFamily="34" charset="0"/>
              </a:rPr>
              <a:t> Hyderabad, India 14 - 18 October 2024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000" dirty="0"/>
            </a:br>
            <a:r>
              <a:rPr lang="en-US" altLang="zh-CN" sz="4000" b="1" dirty="0"/>
              <a:t>Rel-20 SA5 W</a:t>
            </a:r>
            <a:r>
              <a:rPr lang="en-US" sz="4000" b="1" dirty="0"/>
              <a:t>ork Planning</a:t>
            </a:r>
            <a:br>
              <a:rPr lang="en-GB" sz="4000" b="1" i="1" dirty="0"/>
            </a:br>
            <a:r>
              <a:rPr lang="en-GB" altLang="zh-CN" sz="1800" dirty="0">
                <a:latin typeface="Arial" pitchFamily="34" charset="0"/>
              </a:rPr>
              <a:t>SA5#</a:t>
            </a:r>
            <a:r>
              <a:rPr lang="fr-FR" altLang="zh-CN" sz="1800" dirty="0">
                <a:latin typeface="Arial" pitchFamily="34" charset="0"/>
              </a:rPr>
              <a:t>1</a:t>
            </a:r>
            <a:r>
              <a:rPr lang="en-US" altLang="zh-CN" sz="1800" dirty="0">
                <a:latin typeface="Arial" pitchFamily="34" charset="0"/>
              </a:rPr>
              <a:t>57</a:t>
            </a:r>
            <a:r>
              <a:rPr lang="fr-FR" altLang="zh-CN" sz="1800" dirty="0">
                <a:latin typeface="Arial" pitchFamily="34" charset="0"/>
              </a:rPr>
              <a:t>, </a:t>
            </a:r>
            <a:r>
              <a:rPr lang="en-US" altLang="zh-CN" sz="1800" dirty="0">
                <a:latin typeface="Arial" pitchFamily="34" charset="0"/>
              </a:rPr>
              <a:t>Hyderabad, India 14 - 18 October 2024</a:t>
            </a:r>
            <a:br>
              <a:rPr lang="fr-FR" sz="1800" dirty="0">
                <a:latin typeface="Arial" pitchFamily="34" charset="0"/>
              </a:rPr>
            </a:b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3GPP </a:t>
            </a:r>
            <a:r>
              <a:rPr lang="en-GB" altLang="zh-CN" sz="2400" dirty="0">
                <a:latin typeface="Arial" charset="0"/>
              </a:rPr>
              <a:t>SA5 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Vice-Chair, ERICSSON</a:t>
            </a: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Arial" charset="0"/>
              </a:rPr>
              <a:t>Anatoly Andrianov, </a:t>
            </a:r>
            <a:r>
              <a:rPr lang="en-GB" altLang="zh-CN" sz="2400" dirty="0">
                <a:latin typeface="Arial" charset="0"/>
              </a:rPr>
              <a:t>3GPP SA5 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22EAC7-33FE-46C7-93AF-9B09E2C2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1" y="309964"/>
            <a:ext cx="8388350" cy="9347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altLang="de-DE" sz="4000" dirty="0"/>
              <a:t>SA5 calendar with </a:t>
            </a:r>
            <a:r>
              <a:rPr lang="en-US" altLang="zh-CN" sz="4000" dirty="0"/>
              <a:t>CH</a:t>
            </a:r>
            <a:r>
              <a:rPr lang="de-DE" altLang="de-DE" sz="4000" dirty="0"/>
              <a:t> TU (one track)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FDD739-EAD3-45DA-BDFC-A6C6D71CEC5A}"/>
              </a:ext>
            </a:extLst>
          </p:cNvPr>
          <p:cNvGraphicFramePr>
            <a:graphicFrameLocks noGrp="1"/>
          </p:cNvGraphicFramePr>
          <p:nvPr/>
        </p:nvGraphicFramePr>
        <p:xfrm>
          <a:off x="1421176" y="1465829"/>
          <a:ext cx="8388351" cy="4669989"/>
        </p:xfrm>
        <a:graphic>
          <a:graphicData uri="http://schemas.openxmlformats.org/drawingml/2006/table">
            <a:tbl>
              <a:tblPr firstRow="1" firstCol="1" bandRow="1"/>
              <a:tblGrid>
                <a:gridCol w="1009726">
                  <a:extLst>
                    <a:ext uri="{9D8B030D-6E8A-4147-A177-3AD203B41FA5}">
                      <a16:colId xmlns:a16="http://schemas.microsoft.com/office/drawing/2014/main" val="453583115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560376874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309222227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2041094273"/>
                    </a:ext>
                  </a:extLst>
                </a:gridCol>
                <a:gridCol w="1544856">
                  <a:extLst>
                    <a:ext uri="{9D8B030D-6E8A-4147-A177-3AD203B41FA5}">
                      <a16:colId xmlns:a16="http://schemas.microsoft.com/office/drawing/2014/main" val="1996662489"/>
                    </a:ext>
                  </a:extLst>
                </a:gridCol>
                <a:gridCol w="1458896">
                  <a:extLst>
                    <a:ext uri="{9D8B030D-6E8A-4147-A177-3AD203B41FA5}">
                      <a16:colId xmlns:a16="http://schemas.microsoft.com/office/drawing/2014/main" val="1593344267"/>
                    </a:ext>
                  </a:extLst>
                </a:gridCol>
              </a:tblGrid>
              <a:tr h="534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Friday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Closing plenary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14564"/>
                  </a:ext>
                </a:extLst>
              </a:tr>
              <a:tr h="5024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Q0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(If needed)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C0C0C0"/>
                          </a:highligh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Breakout (opt.)</a:t>
                      </a:r>
                      <a:endParaRPr lang="en-US" sz="800" dirty="0"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C0C0C0"/>
                          </a:highligh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Breakout (opt.)</a:t>
                      </a:r>
                      <a:endParaRPr lang="en-US" sz="800" dirty="0"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200" dirty="0">
                        <a:solidFill>
                          <a:schemeClr val="tx1"/>
                        </a:solidFill>
                        <a:effectLst/>
                        <a:highlight>
                          <a:srgbClr val="C0C0C0"/>
                        </a:highlight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Start at 8:30am (may change depends on the host restriction)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313744"/>
                  </a:ext>
                </a:extLst>
              </a:tr>
              <a:tr h="5685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Q1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(9:00 - 10:30)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Plenary Session#1 (1TU)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[Single Stream]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Revision session</a:t>
                      </a:r>
                      <a:endParaRPr lang="en-US" altLang="zh-CN" sz="8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C1E442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85489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10:30 - 11:00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93756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Q2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(11:00 - 12:30)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Revision session</a:t>
                      </a:r>
                      <a:endParaRPr lang="en-US" sz="8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C1E442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3211"/>
                  </a:ext>
                </a:extLst>
              </a:tr>
              <a:tr h="2043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12:30 - 14:00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68007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Q3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(14:00 - 15:30)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i="1" dirty="0"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 Closing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effectLst/>
                        <a:highlight>
                          <a:srgbClr val="C1E442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675116"/>
                  </a:ext>
                </a:extLst>
              </a:tr>
              <a:tr h="2352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15:30 - 16:00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87309"/>
                  </a:ext>
                </a:extLst>
              </a:tr>
              <a:tr h="4944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Q4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(16:00 - 17:30)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i="1" dirty="0"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 Closing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highlight>
                          <a:srgbClr val="C1E442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856872"/>
                  </a:ext>
                </a:extLst>
              </a:tr>
              <a:tr h="240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17:30 - 17:40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2503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Q5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(17:40 – 19:10)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Stream#1 (0.5 TU)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Stop around 18:45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Social evening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8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CH Closing</a:t>
                      </a:r>
                      <a:r>
                        <a:rPr lang="en-US" sz="8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(Opt.)</a:t>
                      </a:r>
                      <a:endParaRPr lang="en-US" sz="8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C1E442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5234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EE13C7-ECF6-4142-9722-E68BAA9493C3}"/>
              </a:ext>
            </a:extLst>
          </p:cNvPr>
          <p:cNvSpPr txBox="1"/>
          <p:nvPr/>
        </p:nvSpPr>
        <p:spPr>
          <a:xfrm>
            <a:off x="400698" y="1098490"/>
            <a:ext cx="936185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Assumption: Every day = 5 sessions (TUs),  total TU in 1 ordinary meeting (exclude closing plenary TUs) = 15.5 TUs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73557384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3231D1A-BE03-427C-AFB2-5359FB9D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866775"/>
          </a:xfrm>
        </p:spPr>
        <p:txBody>
          <a:bodyPr/>
          <a:lstStyle/>
          <a:p>
            <a:r>
              <a:rPr lang="en-US" dirty="0"/>
              <a:t>TU Budget for SA5 CH</a:t>
            </a:r>
            <a:endParaRPr lang="en-S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3F7F51-3836-462D-969C-2EB225EF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168401"/>
            <a:ext cx="9322112" cy="4503350"/>
          </a:xfrm>
        </p:spPr>
        <p:txBody>
          <a:bodyPr/>
          <a:lstStyle/>
          <a:p>
            <a:r>
              <a:rPr lang="en-US" sz="2000" dirty="0"/>
              <a:t>Assumptions for SA5 CH : </a:t>
            </a:r>
          </a:p>
          <a:p>
            <a:pPr lvl="1"/>
            <a:r>
              <a:rPr lang="en-US" sz="1600" dirty="0"/>
              <a:t>6 ordinary meeting per year.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Rel-20 spans 18 months for SA5 (with early start of studies) = 8 meetings</a:t>
            </a:r>
          </a:p>
          <a:p>
            <a:pPr lvl="1"/>
            <a:r>
              <a:rPr lang="en-US" sz="1600" dirty="0"/>
              <a:t>1 Session = 1.5 hour time window </a:t>
            </a:r>
          </a:p>
          <a:p>
            <a:pPr lvl="1"/>
            <a:r>
              <a:rPr lang="en-US" sz="1600" dirty="0"/>
              <a:t>Max 5 sessions per meeting day</a:t>
            </a:r>
          </a:p>
          <a:p>
            <a:pPr lvl="1"/>
            <a:r>
              <a:rPr lang="en-US" sz="1600" dirty="0"/>
              <a:t>1 Stream = 1 TU (Time Unit)</a:t>
            </a:r>
          </a:p>
          <a:p>
            <a:pPr lvl="1"/>
            <a:r>
              <a:rPr lang="en-US" sz="1600" dirty="0"/>
              <a:t>1 TU is time (i.e., 1.5 hours) spent to discuss/handle technical contributions. </a:t>
            </a:r>
          </a:p>
          <a:p>
            <a:pPr lvl="1"/>
            <a:r>
              <a:rPr lang="en-US" sz="1600" dirty="0"/>
              <a:t>Revisions/Drafting/offline conference call are not counted for the TU estimates.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CH revision sessions normally planned to be in Thursday </a:t>
            </a:r>
            <a:r>
              <a:rPr lang="en-US" altLang="zh-CN" sz="1600" dirty="0">
                <a:solidFill>
                  <a:srgbClr val="FF0000"/>
                </a:solidFill>
              </a:rPr>
              <a:t>Q1 and </a:t>
            </a:r>
            <a:r>
              <a:rPr lang="en-US" sz="1600" dirty="0">
                <a:solidFill>
                  <a:srgbClr val="FF0000"/>
                </a:solidFill>
              </a:rPr>
              <a:t>Q2 (initial </a:t>
            </a:r>
            <a:r>
              <a:rPr lang="en-US" sz="1600" dirty="0" err="1">
                <a:solidFill>
                  <a:srgbClr val="FF0000"/>
                </a:solidFill>
              </a:rPr>
              <a:t>assump</a:t>
            </a:r>
            <a:r>
              <a:rPr lang="en-US" sz="1600" dirty="0">
                <a:solidFill>
                  <a:srgbClr val="FF0000"/>
                </a:solidFill>
              </a:rPr>
              <a:t>.),CH closing plenary planned to be in Thursday Q3 and Q4.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1 (CH) stream per session =&gt; 15.5 TUs per meeting (incl. 2 TUs as buffer) = 124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Assume Maintenance + Buffer = 33% as in SA2  =&gt; ~ 41 TU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Resulting total TUs avail. f. SI/WI: 9 meetings x 15.5 sessions = 124 TU minus 41 =&gt; 83 TU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=&gt; Recommended MAX no. of SI/WI = 14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With 14 SI/WI =&gt; Average 6 TU per SI/WI (0.75/meeting). 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85199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CD482DA-39A8-45F1-A886-8B15F5B2C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69" y="182880"/>
            <a:ext cx="9561952" cy="1143000"/>
          </a:xfrm>
        </p:spPr>
        <p:txBody>
          <a:bodyPr/>
          <a:lstStyle/>
          <a:p>
            <a:r>
              <a:rPr lang="en-US" altLang="zh-CN" sz="3600" dirty="0"/>
              <a:t>SA5 Rel-20 CH TU planning (Nov.2025~Mar.2027)</a:t>
            </a:r>
            <a:endParaRPr lang="zh-CN" altLang="en-US" sz="3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2728E71-99C6-4012-A7FA-922E2C3A3A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553932"/>
              </p:ext>
            </p:extLst>
          </p:nvPr>
        </p:nvGraphicFramePr>
        <p:xfrm>
          <a:off x="195825" y="3256660"/>
          <a:ext cx="11746980" cy="2480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983">
                  <a:extLst>
                    <a:ext uri="{9D8B030D-6E8A-4147-A177-3AD203B41FA5}">
                      <a16:colId xmlns:a16="http://schemas.microsoft.com/office/drawing/2014/main" val="428783908"/>
                    </a:ext>
                  </a:extLst>
                </a:gridCol>
                <a:gridCol w="2399170">
                  <a:extLst>
                    <a:ext uri="{9D8B030D-6E8A-4147-A177-3AD203B41FA5}">
                      <a16:colId xmlns:a16="http://schemas.microsoft.com/office/drawing/2014/main" val="228380027"/>
                    </a:ext>
                  </a:extLst>
                </a:gridCol>
                <a:gridCol w="2248609">
                  <a:extLst>
                    <a:ext uri="{9D8B030D-6E8A-4147-A177-3AD203B41FA5}">
                      <a16:colId xmlns:a16="http://schemas.microsoft.com/office/drawing/2014/main" val="856762402"/>
                    </a:ext>
                  </a:extLst>
                </a:gridCol>
                <a:gridCol w="2248609">
                  <a:extLst>
                    <a:ext uri="{9D8B030D-6E8A-4147-A177-3AD203B41FA5}">
                      <a16:colId xmlns:a16="http://schemas.microsoft.com/office/drawing/2014/main" val="2063139119"/>
                    </a:ext>
                  </a:extLst>
                </a:gridCol>
                <a:gridCol w="2248609">
                  <a:extLst>
                    <a:ext uri="{9D8B030D-6E8A-4147-A177-3AD203B41FA5}">
                      <a16:colId xmlns:a16="http://schemas.microsoft.com/office/drawing/2014/main" val="446372523"/>
                    </a:ext>
                  </a:extLst>
                </a:gridCol>
              </a:tblGrid>
              <a:tr h="408134"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Maintenance+R19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R20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R21 preparation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Buffer </a:t>
                      </a:r>
                    </a:p>
                    <a:p>
                      <a:r>
                        <a:rPr lang="en-US" altLang="zh-CN" sz="1200" dirty="0">
                          <a:latin typeface="+mn-lt"/>
                        </a:rPr>
                        <a:t>(revision session)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66534"/>
                  </a:ext>
                </a:extLst>
              </a:tr>
              <a:tr h="58304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Nov. 2025:</a:t>
                      </a:r>
                    </a:p>
                    <a:p>
                      <a:r>
                        <a:rPr lang="en-US" altLang="zh-CN" sz="1200" b="1" dirty="0">
                          <a:latin typeface="+mn-lt"/>
                        </a:rPr>
                        <a:t>SA5#164 (1 meeting)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2.5 TU*1eetings = 2.5 TU (CRs)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6 TU*1 meetings= 6 TU</a:t>
                      </a:r>
                    </a:p>
                    <a:p>
                      <a:r>
                        <a:rPr lang="en-US" altLang="zh-CN" sz="1200" dirty="0">
                          <a:latin typeface="+mn-lt"/>
                        </a:rPr>
                        <a:t>5 TU: Rel-19 topic discussion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NA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TU*4=8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388727"/>
                  </a:ext>
                </a:extLst>
              </a:tr>
              <a:tr h="58304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Jan. 2026~Jun.2026:</a:t>
                      </a:r>
                    </a:p>
                    <a:p>
                      <a:r>
                        <a:rPr lang="en-US" altLang="zh-CN" sz="1200" b="1" dirty="0">
                          <a:latin typeface="+mn-lt"/>
                        </a:rPr>
                        <a:t>SA5#165~#167 (3 meetings)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2.5 TU*3 meetings = 7.5 TU (CRs)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11 TU*3 meetings= 33 TU</a:t>
                      </a:r>
                    </a:p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NA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TU*4=8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105926"/>
                  </a:ext>
                </a:extLst>
              </a:tr>
              <a:tr h="58304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Jul.2025~Mar.2025: </a:t>
                      </a:r>
                    </a:p>
                    <a:p>
                      <a:r>
                        <a:rPr lang="en-US" altLang="zh-CN" sz="1200" b="1" dirty="0">
                          <a:latin typeface="+mn-lt"/>
                        </a:rPr>
                        <a:t>SA5#168~#171 (4 meetings)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1.5 TU*4 meetings=</a:t>
                      </a:r>
                    </a:p>
                    <a:p>
                      <a:r>
                        <a:rPr lang="en-US" altLang="zh-CN" sz="1200" dirty="0">
                          <a:latin typeface="+mn-lt"/>
                        </a:rPr>
                        <a:t>6 TU (CRs)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11 TU*4 meetings= 44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 TU*4 meetings = 4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TU*4=8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655121"/>
                  </a:ext>
                </a:extLst>
              </a:tr>
              <a:tr h="233219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Total= 124 TU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16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83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4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16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16942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2E304B9-39CB-469E-852A-517B272CCFA6}"/>
              </a:ext>
            </a:extLst>
          </p:cNvPr>
          <p:cNvSpPr txBox="1"/>
          <p:nvPr/>
        </p:nvSpPr>
        <p:spPr>
          <a:xfrm>
            <a:off x="447111" y="1120676"/>
            <a:ext cx="10456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/>
              <a:t>Assumptions: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>
                <a:highlight>
                  <a:srgbClr val="FFFF00"/>
                </a:highlight>
              </a:rPr>
              <a:t>There is dependency between CH and SA2, CH is planned to start 6 months later than SA2.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/>
              <a:t>Every meeting day = 5 quarters (= 5 TUs)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/>
              <a:t>Total TUs per meeting = 15.5 TUs</a:t>
            </a:r>
          </a:p>
          <a:p>
            <a:pPr marL="950913" lvl="1" indent="-342900">
              <a:buFont typeface="+mj-lt"/>
              <a:buAutoNum type="arabicPeriod"/>
            </a:pPr>
            <a:r>
              <a:rPr lang="fr-FR" altLang="zh-CN" sz="1200" dirty="0">
                <a:sym typeface="Wingdings 3" panose="05040102010807070707" pitchFamily="18" charset="2"/>
              </a:rPr>
              <a:t>B</a:t>
            </a:r>
            <a:r>
              <a:rPr lang="en-US" altLang="zh-CN" sz="1200" dirty="0" err="1">
                <a:sym typeface="Wingdings 3" panose="05040102010807070707" pitchFamily="18" charset="2"/>
              </a:rPr>
              <a:t>uffer</a:t>
            </a:r>
            <a:r>
              <a:rPr lang="en-US" altLang="zh-CN" sz="1200" dirty="0">
                <a:sym typeface="Wingdings 3" panose="05040102010807070707" pitchFamily="18" charset="2"/>
              </a:rPr>
              <a:t> = 2 TUs</a:t>
            </a:r>
          </a:p>
          <a:p>
            <a:pPr marL="950913" lvl="1" indent="-342900">
              <a:buFont typeface="+mj-lt"/>
              <a:buAutoNum type="arabicPeriod"/>
            </a:pPr>
            <a:r>
              <a:rPr lang="en-US" altLang="zh-CN" sz="1200" dirty="0"/>
              <a:t>CH = 13.5 TUs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</a:rPr>
              <a:t>M</a:t>
            </a:r>
            <a:r>
              <a:rPr lang="en-US" altLang="zh-CN" sz="1200" dirty="0" err="1">
                <a:solidFill>
                  <a:prstClr val="black"/>
                </a:solidFill>
              </a:rPr>
              <a:t>aintenance</a:t>
            </a:r>
            <a:r>
              <a:rPr lang="en-US" altLang="zh-CN" sz="1200" dirty="0">
                <a:solidFill>
                  <a:prstClr val="black"/>
                </a:solidFill>
              </a:rPr>
              <a:t> CRs + remaining Rel-18 work (TU allocation will decrease over time 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)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R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el-20 preparation work </a:t>
            </a:r>
            <a:r>
              <a:rPr lang="en-US" altLang="zh-CN" sz="1200" dirty="0">
                <a:solidFill>
                  <a:prstClr val="black"/>
                </a:solidFill>
              </a:rPr>
              <a:t>(TU allocation will be zero at the beginning and will increase over time 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)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ym typeface="Wingdings 3" panose="05040102010807070707" pitchFamily="18" charset="2"/>
              </a:rPr>
              <a:t>A</a:t>
            </a:r>
            <a:r>
              <a:rPr lang="en-US" altLang="zh-CN" sz="1200" dirty="0" err="1">
                <a:sym typeface="Wingdings 3" panose="05040102010807070707" pitchFamily="18" charset="2"/>
              </a:rPr>
              <a:t>ll</a:t>
            </a:r>
            <a:r>
              <a:rPr lang="en-US" altLang="zh-CN" sz="1200" dirty="0">
                <a:sym typeface="Wingdings 3" panose="05040102010807070707" pitchFamily="18" charset="2"/>
              </a:rPr>
              <a:t> remaining time is available for Rel-19 SIDs / WIDs</a:t>
            </a:r>
            <a:endParaRPr lang="en-US" altLang="zh-CN" sz="1200" dirty="0">
              <a:solidFill>
                <a:prstClr val="black"/>
              </a:solidFill>
              <a:sym typeface="Wingdings 3" panose="05040102010807070707" pitchFamily="18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T</a:t>
            </a:r>
            <a:r>
              <a:rPr lang="en-US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otal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TUs allocated to Rel-19 SIDs / WIDs = 83 TUs</a:t>
            </a:r>
          </a:p>
        </p:txBody>
      </p:sp>
    </p:spTree>
    <p:extLst>
      <p:ext uri="{BB962C8B-B14F-4D97-AF65-F5344CB8AC3E}">
        <p14:creationId xmlns:p14="http://schemas.microsoft.com/office/powerpoint/2010/main" val="404989343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EE313FC-AED5-43A9-9CB9-CB06E4B2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387"/>
            <a:ext cx="10515600" cy="1130301"/>
          </a:xfrm>
        </p:spPr>
        <p:txBody>
          <a:bodyPr/>
          <a:lstStyle/>
          <a:p>
            <a:r>
              <a:rPr lang="en-GB" altLang="en-US" dirty="0"/>
              <a:t>SA5 Rel-20 capacity summary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A02F9B-C5D4-4560-86F3-CAF9FB00A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sz="2400" dirty="0"/>
              <a:t>SA5 capacity (based on SWS-230086):</a:t>
            </a:r>
          </a:p>
          <a:p>
            <a:pPr lvl="1"/>
            <a:r>
              <a:rPr lang="en-US" sz="2000" dirty="0"/>
              <a:t>Max </a:t>
            </a:r>
            <a:r>
              <a:rPr lang="en-US" altLang="en-US" sz="2000" dirty="0"/>
              <a:t>TUs: ~ 120 (OAM) / 80 (Charging)</a:t>
            </a:r>
          </a:p>
          <a:p>
            <a:pPr lvl="2"/>
            <a:r>
              <a:rPr lang="en-US" altLang="en-US" sz="1600" dirty="0"/>
              <a:t>Additional buffer TUs: not defined</a:t>
            </a:r>
          </a:p>
          <a:p>
            <a:pPr lvl="1"/>
            <a:r>
              <a:rPr lang="en-US" altLang="en-US" sz="2000" dirty="0"/>
              <a:t>Max number of SIs/WIs: 20 (OAM) / 13 (Charging)</a:t>
            </a:r>
          </a:p>
          <a:p>
            <a:pPr lvl="2"/>
            <a:r>
              <a:rPr lang="en-US" altLang="en-US" sz="1600" dirty="0"/>
              <a:t>Note: one feature made up of SI+WI is counted as one item</a:t>
            </a:r>
          </a:p>
          <a:p>
            <a:pPr lvl="1"/>
            <a:r>
              <a:rPr lang="en-US" altLang="en-US" sz="2000" dirty="0"/>
              <a:t>Max TUs per Feature: not defined</a:t>
            </a:r>
          </a:p>
          <a:p>
            <a:r>
              <a:rPr lang="en-US" altLang="en-US" sz="2400" dirty="0"/>
              <a:t>Assumptions</a:t>
            </a:r>
          </a:p>
          <a:p>
            <a:pPr lvl="1"/>
            <a:r>
              <a:rPr lang="en-US" altLang="en-US" sz="2000" dirty="0"/>
              <a:t>Start: Jun 2025, End: Mar 2027 (21 months)</a:t>
            </a:r>
          </a:p>
          <a:p>
            <a:pPr lvl="1"/>
            <a:r>
              <a:rPr lang="en-US" altLang="en-US" sz="2000" dirty="0"/>
              <a:t>Number of meetings: 10</a:t>
            </a:r>
          </a:p>
          <a:p>
            <a:pPr lvl="1"/>
            <a:r>
              <a:rPr lang="en-US" altLang="en-US" sz="2000" dirty="0"/>
              <a:t>Expected total TUs per meeting (for all releases): 18.5 (OAM) / 15.5 (Charging)</a:t>
            </a:r>
          </a:p>
          <a:p>
            <a:pPr lvl="1"/>
            <a:r>
              <a:rPr lang="en-US" altLang="en-US" sz="2000" dirty="0"/>
              <a:t>Total TUs (for all releases): ~180 (OAM) </a:t>
            </a:r>
            <a:r>
              <a:rPr lang="en-US" altLang="en-US" sz="2000"/>
              <a:t>/ 120 </a:t>
            </a:r>
            <a:r>
              <a:rPr lang="en-US" altLang="en-US" sz="2000" dirty="0"/>
              <a:t>(Charging)</a:t>
            </a:r>
          </a:p>
          <a:p>
            <a:pPr lvl="1"/>
            <a:r>
              <a:rPr lang="en-US" altLang="en-US" sz="2000" dirty="0"/>
              <a:t>TUs for maintenance of past releases: 60 (OAM) / 40 (Charging)</a:t>
            </a:r>
          </a:p>
        </p:txBody>
      </p:sp>
    </p:spTree>
    <p:extLst>
      <p:ext uri="{BB962C8B-B14F-4D97-AF65-F5344CB8AC3E}">
        <p14:creationId xmlns:p14="http://schemas.microsoft.com/office/powerpoint/2010/main" val="214607933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Contents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>
          <a:xfrm>
            <a:off x="1981200" y="1409701"/>
            <a:ext cx="8229600" cy="4826976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SA Rel-20 workshop plan Information </a:t>
            </a:r>
          </a:p>
          <a:p>
            <a:pPr eaLnBrk="1" hangingPunct="1">
              <a:defRPr/>
            </a:pPr>
            <a:r>
              <a:rPr lang="en-GB" altLang="zh-CN" sz="2400" dirty="0"/>
              <a:t>Release 20 timeline– figure with SA5</a:t>
            </a:r>
          </a:p>
          <a:p>
            <a:pPr eaLnBrk="1" hangingPunct="1">
              <a:defRPr/>
            </a:pPr>
            <a:r>
              <a:rPr lang="en-GB" altLang="en-US" sz="2400" dirty="0"/>
              <a:t>SA5 Rel-20 capacity summary </a:t>
            </a:r>
            <a:endParaRPr lang="en-GB" altLang="zh-CN" sz="2400" dirty="0"/>
          </a:p>
          <a:p>
            <a:pPr eaLnBrk="1" hangingPunct="1"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804E3CE-0AA5-4D60-8E2E-A14B5E7AC193}"/>
              </a:ext>
            </a:extLst>
          </p:cNvPr>
          <p:cNvSpPr txBox="1">
            <a:spLocks/>
          </p:cNvSpPr>
          <p:nvPr/>
        </p:nvSpPr>
        <p:spPr bwMode="auto">
          <a:xfrm>
            <a:off x="90996" y="92676"/>
            <a:ext cx="9819123" cy="92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rtl="0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US" sz="3200" kern="0" dirty="0"/>
              <a:t>For Information: </a:t>
            </a:r>
          </a:p>
          <a:p>
            <a:r>
              <a:rPr lang="en-US" sz="3200" kern="0" dirty="0"/>
              <a:t>SA 5G-A/6G Rel-20 Workshop Plan (Ref:SP-240952)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719274-3D84-4FD6-A762-1591318EE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593" y="1272058"/>
            <a:ext cx="3088252" cy="4223306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b="1" dirty="0"/>
              <a:t>6</a:t>
            </a:r>
            <a:r>
              <a:rPr lang="en-US" altLang="zh-CN" sz="1600" b="1" dirty="0"/>
              <a:t>G Workshop Plan:</a:t>
            </a:r>
            <a:endParaRPr lang="en-US" sz="1600" b="1" dirty="0"/>
          </a:p>
          <a:p>
            <a:r>
              <a:rPr lang="en-US" sz="1400" dirty="0"/>
              <a:t>Dates: March 10</a:t>
            </a:r>
            <a:r>
              <a:rPr lang="en-US" sz="1400" baseline="30000" dirty="0"/>
              <a:t>th</a:t>
            </a:r>
            <a:r>
              <a:rPr lang="en-US" sz="1400" dirty="0"/>
              <a:t> – 11</a:t>
            </a:r>
            <a:r>
              <a:rPr lang="en-US" sz="1400" baseline="30000" dirty="0"/>
              <a:t>th</a:t>
            </a:r>
            <a:r>
              <a:rPr lang="en-US" sz="1400" dirty="0"/>
              <a:t> (Monday – Tuesday), collocated with TSG#107 meetings.</a:t>
            </a:r>
          </a:p>
          <a:p>
            <a:r>
              <a:rPr lang="en-US" sz="1400" b="1" dirty="0"/>
              <a:t>Workshop timings</a:t>
            </a:r>
          </a:p>
          <a:p>
            <a:pPr lvl="1"/>
            <a:r>
              <a:rPr lang="en-US" sz="1200" b="1" dirty="0"/>
              <a:t>Parallel RAN/SA sessions </a:t>
            </a:r>
            <a:r>
              <a:rPr lang="en-US" sz="1200" dirty="0"/>
              <a:t>starting from Monday afternoon to Tuesday early afternoon</a:t>
            </a:r>
          </a:p>
          <a:p>
            <a:pPr lvl="2"/>
            <a:r>
              <a:rPr lang="en-US" sz="1100" dirty="0"/>
              <a:t>Monday: 1400 – 1800</a:t>
            </a:r>
          </a:p>
          <a:p>
            <a:pPr lvl="2"/>
            <a:r>
              <a:rPr lang="en-US" sz="1100" dirty="0"/>
              <a:t>Tuesday: 0900 – 1530</a:t>
            </a:r>
          </a:p>
          <a:p>
            <a:pPr lvl="1"/>
            <a:r>
              <a:rPr lang="en-US" sz="1200" b="1" dirty="0"/>
              <a:t>Joint RAN/SA/CT session</a:t>
            </a:r>
            <a:endParaRPr lang="en-US" sz="1200" strike="sngStrike" dirty="0"/>
          </a:p>
          <a:p>
            <a:pPr lvl="2"/>
            <a:r>
              <a:rPr lang="en-US" sz="1100" dirty="0"/>
              <a:t>Monday morning: 0900 - 1230</a:t>
            </a:r>
          </a:p>
          <a:p>
            <a:pPr lvl="2"/>
            <a:r>
              <a:rPr lang="en-US" sz="1100" dirty="0"/>
              <a:t>Tuesday 1600 – 1800: summary of the workshop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6DCD6-E025-406C-A8A3-5432F55FA17E}"/>
              </a:ext>
            </a:extLst>
          </p:cNvPr>
          <p:cNvSpPr txBox="1">
            <a:spLocks/>
          </p:cNvSpPr>
          <p:nvPr/>
        </p:nvSpPr>
        <p:spPr bwMode="auto">
          <a:xfrm>
            <a:off x="7287587" y="1269313"/>
            <a:ext cx="4803881" cy="5057345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200" b="1" dirty="0"/>
              <a:t>6G Workshop: SA Agenda (SA#107):</a:t>
            </a:r>
            <a:endParaRPr lang="en-US" sz="1200" b="1" kern="0" dirty="0"/>
          </a:p>
          <a:p>
            <a:r>
              <a:rPr lang="en-US" sz="1200" kern="0" dirty="0"/>
              <a:t>Draft preliminary </a:t>
            </a:r>
            <a:r>
              <a:rPr lang="en-US" sz="1200" b="1" kern="0" dirty="0"/>
              <a:t>Agenda for SA</a:t>
            </a:r>
          </a:p>
          <a:p>
            <a:pPr marL="1144588" lvl="1" indent="-460375">
              <a:buFont typeface="+mj-lt"/>
              <a:buAutoNum type="arabicPeriod"/>
            </a:pPr>
            <a:r>
              <a:rPr lang="en-US" sz="1200" kern="0" dirty="0"/>
              <a:t>Opening of the workshop (Monday 0900 local time)</a:t>
            </a:r>
          </a:p>
          <a:p>
            <a:pPr marL="1141413" lvl="1" indent="-457200">
              <a:buFont typeface="+mj-lt"/>
              <a:buAutoNum type="arabicPeriod"/>
            </a:pPr>
            <a:r>
              <a:rPr lang="en-US" sz="1200" kern="0" dirty="0">
                <a:solidFill>
                  <a:srgbClr val="0000FF"/>
                </a:solidFill>
              </a:rPr>
              <a:t>Contributions from 3GPP members</a:t>
            </a:r>
          </a:p>
          <a:p>
            <a:pPr marL="1674784" lvl="2" indent="-457200"/>
            <a:r>
              <a:rPr lang="en-US" sz="1200" kern="0" dirty="0">
                <a:solidFill>
                  <a:srgbClr val="0000FF"/>
                </a:solidFill>
              </a:rPr>
              <a:t>Contributions on 6G technologies with a focus on System/CN aspects, 6G Stage-2 study organization, etc. [Details TBD]</a:t>
            </a:r>
          </a:p>
          <a:p>
            <a:pPr marL="1674784" lvl="2" indent="-457200"/>
            <a:r>
              <a:rPr lang="en-US" sz="1200" kern="0" dirty="0">
                <a:solidFill>
                  <a:srgbClr val="0000FF"/>
                </a:solidFill>
              </a:rPr>
              <a:t>Up to one contribution per company</a:t>
            </a:r>
          </a:p>
          <a:p>
            <a:pPr marL="2284350" lvl="3" indent="-457200"/>
            <a:r>
              <a:rPr lang="en-US" sz="1200" kern="0" dirty="0">
                <a:solidFill>
                  <a:srgbClr val="0000FF"/>
                </a:solidFill>
              </a:rPr>
              <a:t>6G </a:t>
            </a:r>
            <a:r>
              <a:rPr lang="en-US" sz="1200" kern="0" dirty="0" err="1">
                <a:solidFill>
                  <a:srgbClr val="0000FF"/>
                </a:solidFill>
              </a:rPr>
              <a:t>usecases</a:t>
            </a:r>
            <a:r>
              <a:rPr lang="en-US" sz="1200" kern="0" dirty="0">
                <a:solidFill>
                  <a:srgbClr val="0000FF"/>
                </a:solidFill>
              </a:rPr>
              <a:t> related papers may be submitted for information but will not get handled. </a:t>
            </a:r>
          </a:p>
          <a:p>
            <a:pPr marL="1142962" lvl="1" indent="-457200">
              <a:buFont typeface="+mj-lt"/>
              <a:buAutoNum type="arabicPeriod" startAt="3"/>
            </a:pPr>
            <a:r>
              <a:rPr lang="en-US" sz="1200" kern="0" dirty="0"/>
              <a:t>Chairman's summary and open discussion</a:t>
            </a:r>
          </a:p>
          <a:p>
            <a:pPr marL="1219133" lvl="2" indent="0">
              <a:buFontTx/>
              <a:buNone/>
            </a:pPr>
            <a:r>
              <a:rPr lang="en-US" sz="1200" i="1" kern="0" dirty="0">
                <a:solidFill>
                  <a:srgbClr val="FF0000"/>
                </a:solidFill>
              </a:rPr>
              <a:t> No individual contributions, please. TSG Chairs will prepare the summary</a:t>
            </a:r>
          </a:p>
          <a:p>
            <a:pPr marL="1144588" lvl="1" indent="-460375">
              <a:buFont typeface="+mj-lt"/>
              <a:buAutoNum type="arabicPeriod" startAt="3"/>
            </a:pPr>
            <a:r>
              <a:rPr lang="en-US" sz="1200" kern="0" dirty="0"/>
              <a:t>Closing of the workshop (Tuesday 1800 local time)</a:t>
            </a:r>
          </a:p>
          <a:p>
            <a:r>
              <a:rPr lang="en-US" sz="1200" b="1" kern="0" dirty="0"/>
              <a:t>Contributions</a:t>
            </a:r>
          </a:p>
          <a:p>
            <a:pPr lvl="1"/>
            <a:r>
              <a:rPr lang="en-US" sz="1200" b="1" kern="0" dirty="0"/>
              <a:t>Individual contributions </a:t>
            </a:r>
            <a:r>
              <a:rPr lang="en-US" sz="1200" kern="0" dirty="0"/>
              <a:t>are invited for the </a:t>
            </a:r>
            <a:r>
              <a:rPr lang="en-US" sz="1200" b="1" kern="0" dirty="0"/>
              <a:t>parallel sessions</a:t>
            </a:r>
          </a:p>
          <a:p>
            <a:pPr lvl="2"/>
            <a:r>
              <a:rPr lang="en-US" sz="1200" kern="0" dirty="0"/>
              <a:t>Contributions are welcome from </a:t>
            </a:r>
            <a:r>
              <a:rPr lang="en-US" sz="1200" b="1" kern="0" dirty="0"/>
              <a:t>3GPP members </a:t>
            </a:r>
            <a:r>
              <a:rPr lang="en-US" sz="1200" b="1" u="sng" kern="0" dirty="0">
                <a:solidFill>
                  <a:srgbClr val="FF0000"/>
                </a:solidFill>
              </a:rPr>
              <a:t>and MRPs / verticals </a:t>
            </a:r>
            <a:r>
              <a:rPr lang="en-US" sz="1200" b="1" kern="0" dirty="0"/>
              <a:t>only</a:t>
            </a:r>
          </a:p>
          <a:p>
            <a:pPr lvl="2"/>
            <a:r>
              <a:rPr lang="en-US" sz="1200" kern="0" dirty="0"/>
              <a:t>A subset of the contributions will be selected for presentation, with details TBD</a:t>
            </a:r>
          </a:p>
          <a:p>
            <a:pPr lvl="1"/>
            <a:r>
              <a:rPr lang="en-US" sz="1200" kern="0" dirty="0"/>
              <a:t>TSG chairs will prepare a </a:t>
            </a:r>
            <a:r>
              <a:rPr lang="en-US" sz="1200" b="1" kern="0" dirty="0"/>
              <a:t>summary</a:t>
            </a:r>
            <a:r>
              <a:rPr lang="en-US" sz="1200" kern="0" dirty="0"/>
              <a:t> for the </a:t>
            </a:r>
            <a:r>
              <a:rPr lang="en-US" sz="1200" b="1" kern="0" dirty="0"/>
              <a:t>joint session</a:t>
            </a:r>
          </a:p>
          <a:p>
            <a:pPr lvl="2"/>
            <a:r>
              <a:rPr lang="en-US" sz="1200" kern="0" dirty="0"/>
              <a:t>No individual contributions, please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09DEBEE-5E00-4909-8869-2AA348F0274E}"/>
              </a:ext>
            </a:extLst>
          </p:cNvPr>
          <p:cNvSpPr txBox="1">
            <a:spLocks/>
          </p:cNvSpPr>
          <p:nvPr/>
        </p:nvSpPr>
        <p:spPr bwMode="auto">
          <a:xfrm>
            <a:off x="90996" y="1269313"/>
            <a:ext cx="3988807" cy="505734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None/>
            </a:pPr>
            <a:r>
              <a:rPr lang="en-US" altLang="zh-CN" sz="1600" b="1" dirty="0"/>
              <a:t>5G-Advanced in Rel-20 for TSG-SA (SA#106):</a:t>
            </a:r>
            <a:endParaRPr lang="en-US" sz="1600" b="1" kern="0" dirty="0">
              <a:ea typeface="+mn-ea"/>
              <a:cs typeface="+mn-cs"/>
            </a:endParaRPr>
          </a:p>
          <a:p>
            <a:pPr marL="457176" lvl="1" indent="-457176"/>
            <a:r>
              <a:rPr lang="en-US" sz="1400" b="1" kern="0" dirty="0">
                <a:ea typeface="+mn-ea"/>
                <a:cs typeface="+mn-cs"/>
              </a:rPr>
              <a:t>5G-Advanced timelines :</a:t>
            </a:r>
          </a:p>
          <a:p>
            <a:pPr lvl="2"/>
            <a:r>
              <a:rPr lang="en-US" sz="1100" b="1" kern="0" dirty="0"/>
              <a:t>Stage-1 freeze: Jun 2025</a:t>
            </a:r>
          </a:p>
          <a:p>
            <a:pPr lvl="2"/>
            <a:r>
              <a:rPr lang="en-US" sz="1100" b="1" kern="0" dirty="0"/>
              <a:t>Stage-2 freeze: Jun 2026 (&gt;=80%); Sep 2026 (100%)</a:t>
            </a:r>
          </a:p>
          <a:p>
            <a:pPr lvl="2"/>
            <a:r>
              <a:rPr lang="en-US" sz="1100" b="1" kern="0" dirty="0"/>
              <a:t>Stage-3 freeze: Mar 2027</a:t>
            </a:r>
          </a:p>
          <a:p>
            <a:pPr lvl="2"/>
            <a:r>
              <a:rPr lang="en-US" sz="1100" b="1" kern="0" dirty="0"/>
              <a:t>ASN.1/</a:t>
            </a:r>
            <a:r>
              <a:rPr lang="en-US" sz="1100" b="1" kern="0" dirty="0" err="1"/>
              <a:t>OpenAPI</a:t>
            </a:r>
            <a:r>
              <a:rPr lang="en-US" sz="1100" b="1" kern="0" dirty="0"/>
              <a:t> freeze: June 2027</a:t>
            </a:r>
          </a:p>
          <a:p>
            <a:r>
              <a:rPr lang="en-US" sz="1400" b="1" kern="0" dirty="0"/>
              <a:t>Dedicated agenda and discussion </a:t>
            </a:r>
            <a:r>
              <a:rPr lang="en-US" sz="1400" kern="0" dirty="0"/>
              <a:t>for </a:t>
            </a:r>
            <a:r>
              <a:rPr lang="en-US" sz="1400" b="1" kern="0" dirty="0"/>
              <a:t>5G-Advanced in Rel-20 </a:t>
            </a:r>
            <a:r>
              <a:rPr lang="en-US" sz="1400" kern="0" dirty="0"/>
              <a:t>will be arranged </a:t>
            </a:r>
            <a:r>
              <a:rPr lang="en-US" sz="1400" b="1" kern="0" dirty="0"/>
              <a:t>in December 2024 as part of SA#106 </a:t>
            </a:r>
          </a:p>
          <a:p>
            <a:pPr lvl="1"/>
            <a:r>
              <a:rPr lang="en-US" sz="1200" kern="0" dirty="0"/>
              <a:t>Targeting a 1-day “workshop” for 5G-Advanced within SA#106. [</a:t>
            </a:r>
            <a:r>
              <a:rPr lang="en-US" sz="1200" kern="0" dirty="0">
                <a:solidFill>
                  <a:srgbClr val="FF0000"/>
                </a:solidFill>
              </a:rPr>
              <a:t>Details TBD</a:t>
            </a:r>
            <a:r>
              <a:rPr lang="en-US" sz="1200" kern="0" dirty="0"/>
              <a:t>]</a:t>
            </a:r>
          </a:p>
          <a:p>
            <a:pPr lvl="1"/>
            <a:r>
              <a:rPr lang="en-US" sz="1200" kern="0" dirty="0"/>
              <a:t>SA#106: </a:t>
            </a:r>
            <a:r>
              <a:rPr lang="en-US" sz="1200" b="1" kern="0" dirty="0"/>
              <a:t>Start 0900 Tuesday</a:t>
            </a:r>
            <a:r>
              <a:rPr lang="en-US" sz="1200" kern="0" dirty="0"/>
              <a:t>, Finish 1600 Friday. </a:t>
            </a:r>
          </a:p>
          <a:p>
            <a:pPr marL="457176" lvl="1" indent="-457176"/>
            <a:r>
              <a:rPr lang="en-US" sz="1400" b="1" kern="0" dirty="0">
                <a:ea typeface="+mn-ea"/>
                <a:cs typeface="+mn-cs"/>
              </a:rPr>
              <a:t>Rel-20 prioritization to take place after Dec 2024 </a:t>
            </a:r>
          </a:p>
          <a:p>
            <a:pPr lvl="1"/>
            <a:r>
              <a:rPr lang="en-US" sz="1200" kern="0" dirty="0"/>
              <a:t>1-step Prioritization (June, 25), or 2-step Prioritization (Mar, 25 + June, 25)? [</a:t>
            </a:r>
            <a:r>
              <a:rPr lang="en-US" sz="1200" kern="0" dirty="0">
                <a:solidFill>
                  <a:srgbClr val="FF0000"/>
                </a:solidFill>
              </a:rPr>
              <a:t>TBD no later than Dec</a:t>
            </a:r>
            <a:r>
              <a:rPr lang="en-US" sz="1200" kern="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1873740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FA17-C3FF-41EB-BDAB-2F6C9BE6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Presentation request received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E15059-418A-417C-BA94-B3544FE66B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F7B6D6-524F-4A93-AC52-937A199A9395}"/>
              </a:ext>
            </a:extLst>
          </p:cNvPr>
          <p:cNvSpPr/>
          <p:nvPr/>
        </p:nvSpPr>
        <p:spPr>
          <a:xfrm>
            <a:off x="609600" y="1611747"/>
            <a:ext cx="107153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dirty="0">
                <a:latin typeface="Calibri" panose="020F0502020204030204" pitchFamily="34" charset="0"/>
              </a:rPr>
              <a:t>The following presentation request has been sent to SA5 Chair in Sep.2024.  </a:t>
            </a:r>
          </a:p>
          <a:p>
            <a:pPr>
              <a:spcAft>
                <a:spcPts val="0"/>
              </a:spcAft>
            </a:pPr>
            <a:endParaRPr lang="en-US" altLang="zh-CN" sz="1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CN" sz="1400" dirty="0">
                <a:latin typeface="Calibri" panose="020F0502020204030204" pitchFamily="34" charset="0"/>
              </a:rPr>
              <a:t>1. 3GPP SA5 - Origami meeting agenda proposal</a:t>
            </a:r>
            <a:endParaRPr lang="zh-CN" altLang="zh-CN" sz="1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CN" sz="1400" b="1" dirty="0">
                <a:latin typeface="Calibri" panose="020F0502020204030204" pitchFamily="34" charset="0"/>
              </a:rPr>
              <a:t>Duration</a:t>
            </a:r>
            <a:r>
              <a:rPr lang="en-US" altLang="zh-CN" sz="1400" dirty="0">
                <a:latin typeface="Calibri" panose="020F0502020204030204" pitchFamily="34" charset="0"/>
              </a:rPr>
              <a:t>: 1.5 h (90 min)</a:t>
            </a:r>
            <a:endParaRPr lang="zh-CN" altLang="zh-CN" sz="1400" dirty="0">
              <a:latin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zh-CN" sz="1400" b="1" dirty="0">
                <a:latin typeface="Calibri" panose="020F0502020204030204" pitchFamily="34" charset="0"/>
              </a:rPr>
              <a:t>Objectives</a:t>
            </a:r>
            <a:r>
              <a:rPr lang="en-US" altLang="zh-CN" sz="1400" dirty="0">
                <a:latin typeface="Calibri" panose="020F0502020204030204" pitchFamily="34" charset="0"/>
              </a:rPr>
              <a:t>: Presentation of Origami innovation topics and discussion of possible </a:t>
            </a:r>
            <a:r>
              <a:rPr lang="en-US" altLang="zh-CN" sz="1400" dirty="0" err="1">
                <a:latin typeface="Calibri" panose="020F0502020204030204" pitchFamily="34" charset="0"/>
              </a:rPr>
              <a:t>standardisation</a:t>
            </a:r>
            <a:r>
              <a:rPr lang="en-US" altLang="zh-CN" sz="1400" dirty="0">
                <a:latin typeface="Calibri" panose="020F0502020204030204" pitchFamily="34" charset="0"/>
              </a:rPr>
              <a:t> impacts for 6G </a:t>
            </a:r>
            <a:endParaRPr lang="zh-CN" altLang="zh-CN" sz="1400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Calibri" panose="020F0502020204030204" pitchFamily="34" charset="0"/>
              </a:rPr>
              <a:t>(10 min) Introduction to the meeting and wrap-about</a:t>
            </a:r>
            <a:endParaRPr lang="zh-CN" altLang="zh-CN" sz="1400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Calibri" panose="020F0502020204030204" pitchFamily="34" charset="0"/>
              </a:rPr>
              <a:t>(20 min) </a:t>
            </a:r>
            <a:r>
              <a:rPr lang="en-US" altLang="zh-CN" sz="1400" b="1" dirty="0">
                <a:latin typeface="Calibri" panose="020F0502020204030204" pitchFamily="34" charset="0"/>
              </a:rPr>
              <a:t>Global Service Based Architecture (GSBA)</a:t>
            </a:r>
            <a:r>
              <a:rPr lang="en-US" altLang="zh-CN" sz="1400" dirty="0">
                <a:latin typeface="Calibri" panose="020F0502020204030204" pitchFamily="34" charset="0"/>
              </a:rPr>
              <a:t>: an architecture for 6G networks that extends the 3GPP SBA concept to all layers and domains of future 6G mobile systems.</a:t>
            </a:r>
            <a:endParaRPr lang="zh-CN" altLang="zh-CN" sz="1400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Calibri" panose="020F0502020204030204" pitchFamily="34" charset="0"/>
              </a:rPr>
              <a:t>(20 min) </a:t>
            </a:r>
            <a:r>
              <a:rPr lang="en-US" altLang="zh-CN" sz="1400" b="1" dirty="0">
                <a:latin typeface="Calibri" panose="020F0502020204030204" pitchFamily="34" charset="0"/>
              </a:rPr>
              <a:t>Zero-Trust Exposure Layer (ZTL)</a:t>
            </a:r>
            <a:r>
              <a:rPr lang="en-US" altLang="zh-CN" sz="1400" dirty="0">
                <a:latin typeface="Calibri" panose="020F0502020204030204" pitchFamily="34" charset="0"/>
              </a:rPr>
              <a:t>: a novel Zero-Trust Exposure Layer that enables vertical tenants or other MNOs to program the mobile network according to their needs and maintain streamlined global operations.</a:t>
            </a:r>
            <a:endParaRPr lang="zh-CN" altLang="zh-CN" sz="1400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Calibri" panose="020F0502020204030204" pitchFamily="34" charset="0"/>
              </a:rPr>
              <a:t>(20 min) </a:t>
            </a:r>
            <a:r>
              <a:rPr lang="en-US" altLang="zh-CN" sz="1400" b="1" dirty="0">
                <a:latin typeface="Calibri" panose="020F0502020204030204" pitchFamily="34" charset="0"/>
              </a:rPr>
              <a:t>Compute Continuum Layer (CCL)</a:t>
            </a:r>
            <a:r>
              <a:rPr lang="en-US" altLang="zh-CN" sz="1400" dirty="0">
                <a:latin typeface="Calibri" panose="020F0502020204030204" pitchFamily="34" charset="0"/>
              </a:rPr>
              <a:t>: serving the computing needs of all network domains with a common abstraction layer, providing Network Intelligence (NI) instances with a simple interface that can be operated at fast timescales, while hiding the complexity of the underlying </a:t>
            </a:r>
            <a:r>
              <a:rPr lang="en-US" altLang="zh-CN" sz="1400" dirty="0" err="1">
                <a:latin typeface="Calibri" panose="020F0502020204030204" pitchFamily="34" charset="0"/>
              </a:rPr>
              <a:t>virtualised</a:t>
            </a:r>
            <a:r>
              <a:rPr lang="en-US" altLang="zh-CN" sz="1400" dirty="0">
                <a:latin typeface="Calibri" panose="020F0502020204030204" pitchFamily="34" charset="0"/>
              </a:rPr>
              <a:t> and programmable hardware.</a:t>
            </a:r>
            <a:endParaRPr lang="zh-CN" altLang="zh-CN" sz="1400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Calibri" panose="020F0502020204030204" pitchFamily="34" charset="0"/>
              </a:rPr>
              <a:t>(20 min) </a:t>
            </a:r>
            <a:r>
              <a:rPr lang="en-US" altLang="zh-CN" sz="1400" b="1" dirty="0">
                <a:latin typeface="Calibri" panose="020F0502020204030204" pitchFamily="34" charset="0"/>
              </a:rPr>
              <a:t>Discussion</a:t>
            </a:r>
            <a:endParaRPr lang="zh-CN" altLang="zh-CN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11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2DA1AF-F165-46C4-8C38-0DD122B1C99B}"/>
              </a:ext>
            </a:extLst>
          </p:cNvPr>
          <p:cNvSpPr txBox="1">
            <a:spLocks/>
          </p:cNvSpPr>
          <p:nvPr/>
        </p:nvSpPr>
        <p:spPr bwMode="auto">
          <a:xfrm>
            <a:off x="182824" y="180884"/>
            <a:ext cx="9089864" cy="38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>
              <a:defRPr sz="4200">
                <a:solidFill>
                  <a:srgbClr val="FF0000"/>
                </a:solidFill>
                <a:latin typeface="Calibri" pitchFamily="34" charset="0"/>
              </a:defRPr>
            </a:lvl2pPr>
            <a:lvl3pPr algn="ctr">
              <a:defRPr sz="4200">
                <a:solidFill>
                  <a:srgbClr val="FF0000"/>
                </a:solidFill>
                <a:latin typeface="Calibri" pitchFamily="34" charset="0"/>
              </a:defRPr>
            </a:lvl3pPr>
            <a:lvl4pPr algn="ctr">
              <a:defRPr sz="4200">
                <a:solidFill>
                  <a:srgbClr val="FF0000"/>
                </a:solidFill>
                <a:latin typeface="Calibri" pitchFamily="34" charset="0"/>
              </a:defRPr>
            </a:lvl4pPr>
            <a:lvl5pPr algn="ctr">
              <a:defRPr sz="4200">
                <a:solidFill>
                  <a:srgbClr val="FF0000"/>
                </a:solidFill>
                <a:latin typeface="Calibri" pitchFamily="34" charset="0"/>
              </a:defRPr>
            </a:lvl5pPr>
            <a:lvl6pPr marL="609585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6pPr>
            <a:lvl7pPr marL="1219170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7pPr>
            <a:lvl8pPr marL="1828754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8pPr>
            <a:lvl9pPr marL="2438339" algn="ctr" eaLnBrk="0" fontAlgn="base" hangingPunct="0">
              <a:spcBef>
                <a:spcPct val="0"/>
              </a:spcBef>
              <a:spcAft>
                <a:spcPct val="0"/>
              </a:spcAft>
              <a:defRPr sz="4267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sz="2400" dirty="0"/>
              <a:t>Release 20 timeline– figure with SA5 (recommended by SA5 leaders)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C8A57F-DEC1-496D-BE8D-C247556EEF1A}"/>
              </a:ext>
            </a:extLst>
          </p:cNvPr>
          <p:cNvSpPr txBox="1"/>
          <p:nvPr/>
        </p:nvSpPr>
        <p:spPr>
          <a:xfrm>
            <a:off x="7856225" y="6020895"/>
            <a:ext cx="1475084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zh-CN" sz="1050" b="1" dirty="0">
                <a:latin typeface="+mn-lt"/>
              </a:rPr>
              <a:t>Reference</a:t>
            </a:r>
            <a:r>
              <a:rPr lang="zh-CN" altLang="en-US" sz="1050" b="1" dirty="0">
                <a:latin typeface="+mn-lt"/>
              </a:rPr>
              <a:t>：</a:t>
            </a:r>
            <a:r>
              <a:rPr lang="en-US" altLang="zh-CN" sz="1050" b="1" dirty="0">
                <a:latin typeface="+mn-lt"/>
              </a:rPr>
              <a:t>SP-241424</a:t>
            </a:r>
            <a:endParaRPr lang="zh-CN" altLang="en-US" sz="1050" b="1" dirty="0">
              <a:latin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9EDA5B3-FF2F-4780-9B95-7FCAA304F66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1314" y="1584861"/>
            <a:ext cx="0" cy="4261048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1AFABD-776E-4FCF-A8DE-B76E1C9F6D2A}"/>
              </a:ext>
            </a:extLst>
          </p:cNvPr>
          <p:cNvCxnSpPr>
            <a:cxnSpLocks/>
          </p:cNvCxnSpPr>
          <p:nvPr/>
        </p:nvCxnSpPr>
        <p:spPr bwMode="auto">
          <a:xfrm>
            <a:off x="466835" y="1134523"/>
            <a:ext cx="2334358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114">
            <a:extLst>
              <a:ext uri="{FF2B5EF4-FFF2-40B4-BE49-F238E27FC236}">
                <a16:creationId xmlns:a16="http://schemas.microsoft.com/office/drawing/2014/main" id="{D5FC6CB0-E75B-443B-BBEE-C23D9B4C6F6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64500" y="1598408"/>
            <a:ext cx="40930" cy="4204252"/>
          </a:xfrm>
          <a:prstGeom prst="line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114">
            <a:extLst>
              <a:ext uri="{FF2B5EF4-FFF2-40B4-BE49-F238E27FC236}">
                <a16:creationId xmlns:a16="http://schemas.microsoft.com/office/drawing/2014/main" id="{29576483-711F-46E0-94A2-C2A71E77D9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15730" y="1584861"/>
            <a:ext cx="0" cy="4261048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75233D7-60B8-4AA1-9307-742C8EC4DAB2}"/>
              </a:ext>
            </a:extLst>
          </p:cNvPr>
          <p:cNvSpPr txBox="1"/>
          <p:nvPr/>
        </p:nvSpPr>
        <p:spPr>
          <a:xfrm>
            <a:off x="1364407" y="1012286"/>
            <a:ext cx="498475" cy="246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2024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793734E-99BD-4AEE-8CB9-D96D059B3BD0}"/>
              </a:ext>
            </a:extLst>
          </p:cNvPr>
          <p:cNvGrpSpPr/>
          <p:nvPr/>
        </p:nvGrpSpPr>
        <p:grpSpPr>
          <a:xfrm>
            <a:off x="806488" y="1277610"/>
            <a:ext cx="400050" cy="354013"/>
            <a:chOff x="996003" y="755453"/>
            <a:chExt cx="400050" cy="354013"/>
          </a:xfrm>
        </p:grpSpPr>
        <p:sp>
          <p:nvSpPr>
            <p:cNvPr id="12" name="TextBox 86">
              <a:extLst>
                <a:ext uri="{FF2B5EF4-FFF2-40B4-BE49-F238E27FC236}">
                  <a16:creationId xmlns:a16="http://schemas.microsoft.com/office/drawing/2014/main" id="{1B2DF2C1-D608-40DD-AC0B-369F447BC4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6003" y="755453"/>
              <a:ext cx="38893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#103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13" name="TextBox 59">
              <a:extLst>
                <a:ext uri="{FF2B5EF4-FFF2-40B4-BE49-F238E27FC236}">
                  <a16:creationId xmlns:a16="http://schemas.microsoft.com/office/drawing/2014/main" id="{195C6572-517F-4199-B594-5C16A3DDA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228" y="909441"/>
              <a:ext cx="3778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Mar.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D14379-C890-48C0-AE6A-3AF94FE4318B}"/>
              </a:ext>
            </a:extLst>
          </p:cNvPr>
          <p:cNvGrpSpPr/>
          <p:nvPr/>
        </p:nvGrpSpPr>
        <p:grpSpPr>
          <a:xfrm>
            <a:off x="5660925" y="1277610"/>
            <a:ext cx="403225" cy="354013"/>
            <a:chOff x="6320478" y="755453"/>
            <a:chExt cx="403225" cy="354013"/>
          </a:xfrm>
        </p:grpSpPr>
        <p:sp>
          <p:nvSpPr>
            <p:cNvPr id="15" name="TextBox 86">
              <a:extLst>
                <a:ext uri="{FF2B5EF4-FFF2-40B4-BE49-F238E27FC236}">
                  <a16:creationId xmlns:a16="http://schemas.microsoft.com/office/drawing/2014/main" id="{0166EE55-06E5-424F-8196-23461EFFB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0478" y="755453"/>
              <a:ext cx="34290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#111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16" name="TextBox 60">
              <a:extLst>
                <a:ext uri="{FF2B5EF4-FFF2-40B4-BE49-F238E27FC236}">
                  <a16:creationId xmlns:a16="http://schemas.microsoft.com/office/drawing/2014/main" id="{A9AAB00E-1DCC-4AFB-BB6E-40A1AE8EB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5878" y="909441"/>
              <a:ext cx="3778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>
                  <a:latin typeface="Montserrat" panose="00000500000000000000" pitchFamily="2" charset="0"/>
                </a:rPr>
                <a:t>Mar.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6D11D3F-306A-41EA-909B-3AFE1263F97D}"/>
              </a:ext>
            </a:extLst>
          </p:cNvPr>
          <p:cNvGrpSpPr/>
          <p:nvPr/>
        </p:nvGrpSpPr>
        <p:grpSpPr>
          <a:xfrm>
            <a:off x="3222594" y="1277610"/>
            <a:ext cx="390525" cy="354013"/>
            <a:chOff x="3678878" y="755453"/>
            <a:chExt cx="390525" cy="354013"/>
          </a:xfrm>
        </p:grpSpPr>
        <p:sp>
          <p:nvSpPr>
            <p:cNvPr id="18" name="TextBox 86">
              <a:extLst>
                <a:ext uri="{FF2B5EF4-FFF2-40B4-BE49-F238E27FC236}">
                  <a16:creationId xmlns:a16="http://schemas.microsoft.com/office/drawing/2014/main" id="{036C0DA8-EA79-45E9-8A10-B5E4DDA875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8878" y="755453"/>
              <a:ext cx="3905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#107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19" name="TextBox 61">
              <a:extLst>
                <a:ext uri="{FF2B5EF4-FFF2-40B4-BE49-F238E27FC236}">
                  <a16:creationId xmlns:a16="http://schemas.microsoft.com/office/drawing/2014/main" id="{E698CC41-FF0D-467D-9D7E-D74B78A71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3640" y="909441"/>
              <a:ext cx="3778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Mar.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7F19D39-1820-42BE-A51B-DE7318E8E949}"/>
              </a:ext>
            </a:extLst>
          </p:cNvPr>
          <p:cNvGrpSpPr/>
          <p:nvPr/>
        </p:nvGrpSpPr>
        <p:grpSpPr>
          <a:xfrm>
            <a:off x="1412102" y="1277610"/>
            <a:ext cx="396875" cy="354013"/>
            <a:chOff x="1684978" y="755453"/>
            <a:chExt cx="396875" cy="354013"/>
          </a:xfrm>
        </p:grpSpPr>
        <p:sp>
          <p:nvSpPr>
            <p:cNvPr id="21" name="TextBox 86">
              <a:extLst>
                <a:ext uri="{FF2B5EF4-FFF2-40B4-BE49-F238E27FC236}">
                  <a16:creationId xmlns:a16="http://schemas.microsoft.com/office/drawing/2014/main" id="{0E4DB8F0-1121-4B30-97BF-CBB79EA7A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4978" y="755453"/>
              <a:ext cx="3968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#104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22" name="TextBox 62">
              <a:extLst>
                <a:ext uri="{FF2B5EF4-FFF2-40B4-BE49-F238E27FC236}">
                  <a16:creationId xmlns:a16="http://schemas.microsoft.com/office/drawing/2014/main" id="{57B1150F-375D-481C-9E14-1EFFD63DFD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5615" y="909441"/>
              <a:ext cx="3714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>
                  <a:latin typeface="Montserrat" panose="00000500000000000000" pitchFamily="2" charset="0"/>
                </a:rPr>
                <a:t>Jun.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AD99D0D-F4D5-41CD-962F-18ACB7B5993A}"/>
              </a:ext>
            </a:extLst>
          </p:cNvPr>
          <p:cNvGrpSpPr/>
          <p:nvPr/>
        </p:nvGrpSpPr>
        <p:grpSpPr>
          <a:xfrm>
            <a:off x="3818683" y="1277610"/>
            <a:ext cx="422275" cy="354013"/>
            <a:chOff x="4367853" y="755453"/>
            <a:chExt cx="422275" cy="354013"/>
          </a:xfrm>
        </p:grpSpPr>
        <p:sp>
          <p:nvSpPr>
            <p:cNvPr id="24" name="TextBox 86">
              <a:extLst>
                <a:ext uri="{FF2B5EF4-FFF2-40B4-BE49-F238E27FC236}">
                  <a16:creationId xmlns:a16="http://schemas.microsoft.com/office/drawing/2014/main" id="{761D082C-EA3E-4418-816E-80C7A489C2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7853" y="755453"/>
              <a:ext cx="3968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#108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25" name="TextBox 63">
              <a:extLst>
                <a:ext uri="{FF2B5EF4-FFF2-40B4-BE49-F238E27FC236}">
                  <a16:creationId xmlns:a16="http://schemas.microsoft.com/office/drawing/2014/main" id="{48E191C4-EDB1-4A3D-88EF-CE1AC307A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8653" y="909441"/>
              <a:ext cx="3714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Jun.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EF90B53-BE2D-4866-AB1A-8078B8830141}"/>
              </a:ext>
            </a:extLst>
          </p:cNvPr>
          <p:cNvGrpSpPr/>
          <p:nvPr/>
        </p:nvGrpSpPr>
        <p:grpSpPr>
          <a:xfrm>
            <a:off x="6269714" y="1277610"/>
            <a:ext cx="407988" cy="354013"/>
            <a:chOff x="6884040" y="755453"/>
            <a:chExt cx="407988" cy="354013"/>
          </a:xfrm>
        </p:grpSpPr>
        <p:sp>
          <p:nvSpPr>
            <p:cNvPr id="27" name="TextBox 86">
              <a:extLst>
                <a:ext uri="{FF2B5EF4-FFF2-40B4-BE49-F238E27FC236}">
                  <a16:creationId xmlns:a16="http://schemas.microsoft.com/office/drawing/2014/main" id="{48E371C9-4BA9-446A-979A-03D4C78C00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4040" y="755453"/>
              <a:ext cx="363538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#112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28" name="TextBox 64">
              <a:extLst>
                <a:ext uri="{FF2B5EF4-FFF2-40B4-BE49-F238E27FC236}">
                  <a16:creationId xmlns:a16="http://schemas.microsoft.com/office/drawing/2014/main" id="{54D0F21B-FC13-4AA6-887A-57C7206AED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0553" y="909441"/>
              <a:ext cx="3714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Jun.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B27DEFF-7BF1-4E8E-A892-368D7252BAA0}"/>
              </a:ext>
            </a:extLst>
          </p:cNvPr>
          <p:cNvGrpSpPr/>
          <p:nvPr/>
        </p:nvGrpSpPr>
        <p:grpSpPr>
          <a:xfrm>
            <a:off x="2014541" y="1277610"/>
            <a:ext cx="390525" cy="354013"/>
            <a:chOff x="2464440" y="755453"/>
            <a:chExt cx="390525" cy="354013"/>
          </a:xfrm>
        </p:grpSpPr>
        <p:sp>
          <p:nvSpPr>
            <p:cNvPr id="30" name="TextBox 86">
              <a:extLst>
                <a:ext uri="{FF2B5EF4-FFF2-40B4-BE49-F238E27FC236}">
                  <a16:creationId xmlns:a16="http://schemas.microsoft.com/office/drawing/2014/main" id="{E47CCC74-8467-48B7-9508-83D9633E81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4440" y="755453"/>
              <a:ext cx="3905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#105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31" name="TextBox 65">
              <a:extLst>
                <a:ext uri="{FF2B5EF4-FFF2-40B4-BE49-F238E27FC236}">
                  <a16:creationId xmlns:a16="http://schemas.microsoft.com/office/drawing/2014/main" id="{A46668B1-925D-46E5-8B03-EAA8AB88CD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0315" y="909441"/>
              <a:ext cx="3746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Sep.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A161BB9-AA27-49E5-B127-DADAB35FF9A4}"/>
              </a:ext>
            </a:extLst>
          </p:cNvPr>
          <p:cNvGrpSpPr/>
          <p:nvPr/>
        </p:nvGrpSpPr>
        <p:grpSpPr>
          <a:xfrm>
            <a:off x="4446522" y="1277610"/>
            <a:ext cx="406400" cy="354013"/>
            <a:chOff x="5098103" y="755453"/>
            <a:chExt cx="406400" cy="354013"/>
          </a:xfrm>
        </p:grpSpPr>
        <p:sp>
          <p:nvSpPr>
            <p:cNvPr id="33" name="TextBox 86">
              <a:extLst>
                <a:ext uri="{FF2B5EF4-FFF2-40B4-BE49-F238E27FC236}">
                  <a16:creationId xmlns:a16="http://schemas.microsoft.com/office/drawing/2014/main" id="{7EDBD43F-0F98-481F-89FE-CC7BCDB4D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98103" y="755453"/>
              <a:ext cx="39370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#109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34" name="TextBox 66">
              <a:extLst>
                <a:ext uri="{FF2B5EF4-FFF2-40B4-BE49-F238E27FC236}">
                  <a16:creationId xmlns:a16="http://schemas.microsoft.com/office/drawing/2014/main" id="{3B915487-560D-43C2-B914-438C920120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9853" y="909441"/>
              <a:ext cx="3746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Sep.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3BBFA9A-C446-4421-BC4C-EE4765855890}"/>
              </a:ext>
            </a:extLst>
          </p:cNvPr>
          <p:cNvGrpSpPr/>
          <p:nvPr/>
        </p:nvGrpSpPr>
        <p:grpSpPr>
          <a:xfrm>
            <a:off x="210399" y="1277610"/>
            <a:ext cx="390525" cy="354013"/>
            <a:chOff x="314965" y="755453"/>
            <a:chExt cx="390525" cy="354013"/>
          </a:xfrm>
        </p:grpSpPr>
        <p:sp>
          <p:nvSpPr>
            <p:cNvPr id="36" name="TextBox 86">
              <a:extLst>
                <a:ext uri="{FF2B5EF4-FFF2-40B4-BE49-F238E27FC236}">
                  <a16:creationId xmlns:a16="http://schemas.microsoft.com/office/drawing/2014/main" id="{1F2869D2-90E0-489F-9DF1-F39A17A67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4965" y="755453"/>
              <a:ext cx="3905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 dirty="0">
                  <a:latin typeface="Montserrat" panose="00000500000000000000" pitchFamily="2" charset="0"/>
                </a:rPr>
                <a:t>#102</a:t>
              </a:r>
              <a:endParaRPr lang="en-GB" altLang="en-US" sz="400" dirty="0">
                <a:latin typeface="Montserrat" panose="00000500000000000000" pitchFamily="2" charset="0"/>
              </a:endParaRPr>
            </a:p>
          </p:txBody>
        </p:sp>
        <p:sp>
          <p:nvSpPr>
            <p:cNvPr id="37" name="TextBox 69">
              <a:extLst>
                <a:ext uri="{FF2B5EF4-FFF2-40B4-BE49-F238E27FC236}">
                  <a16:creationId xmlns:a16="http://schemas.microsoft.com/office/drawing/2014/main" id="{DCE96625-9F3F-4A25-963F-2032D23C4F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315" y="909441"/>
              <a:ext cx="3841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Dec.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247D740-E70D-43C0-9CF4-288919D42080}"/>
              </a:ext>
            </a:extLst>
          </p:cNvPr>
          <p:cNvGrpSpPr/>
          <p:nvPr/>
        </p:nvGrpSpPr>
        <p:grpSpPr>
          <a:xfrm>
            <a:off x="2610630" y="1277610"/>
            <a:ext cx="406400" cy="354013"/>
            <a:chOff x="2991490" y="755453"/>
            <a:chExt cx="406400" cy="354013"/>
          </a:xfrm>
        </p:grpSpPr>
        <p:sp>
          <p:nvSpPr>
            <p:cNvPr id="39" name="TextBox 86">
              <a:extLst>
                <a:ext uri="{FF2B5EF4-FFF2-40B4-BE49-F238E27FC236}">
                  <a16:creationId xmlns:a16="http://schemas.microsoft.com/office/drawing/2014/main" id="{9A218FB1-BC9D-4CB6-8450-4F5D4CD142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1490" y="755453"/>
              <a:ext cx="392113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#106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FA6FFDBF-957F-40E3-9712-CDC978C832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3715" y="909441"/>
              <a:ext cx="3841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Dec.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1D56733-4258-4469-A506-2EFC4662A6E3}"/>
              </a:ext>
            </a:extLst>
          </p:cNvPr>
          <p:cNvGrpSpPr/>
          <p:nvPr/>
        </p:nvGrpSpPr>
        <p:grpSpPr>
          <a:xfrm>
            <a:off x="5058486" y="1277610"/>
            <a:ext cx="396875" cy="354013"/>
            <a:chOff x="5758503" y="755453"/>
            <a:chExt cx="396875" cy="354013"/>
          </a:xfrm>
        </p:grpSpPr>
        <p:sp>
          <p:nvSpPr>
            <p:cNvPr id="42" name="TextBox 86">
              <a:extLst>
                <a:ext uri="{FF2B5EF4-FFF2-40B4-BE49-F238E27FC236}">
                  <a16:creationId xmlns:a16="http://schemas.microsoft.com/office/drawing/2014/main" id="{DD382702-C0DC-4D95-BFCC-CB1449B486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8503" y="755453"/>
              <a:ext cx="369887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>
                  <a:latin typeface="Montserrat" panose="00000500000000000000" pitchFamily="2" charset="0"/>
                </a:rPr>
                <a:t>#110</a:t>
              </a:r>
              <a:endParaRPr lang="en-GB" altLang="en-US" sz="400">
                <a:latin typeface="Montserrat" panose="00000500000000000000" pitchFamily="2" charset="0"/>
              </a:endParaRPr>
            </a:p>
          </p:txBody>
        </p:sp>
        <p:sp>
          <p:nvSpPr>
            <p:cNvPr id="43" name="TextBox 71">
              <a:extLst>
                <a:ext uri="{FF2B5EF4-FFF2-40B4-BE49-F238E27FC236}">
                  <a16:creationId xmlns:a16="http://schemas.microsoft.com/office/drawing/2014/main" id="{0443325F-C29C-4B4E-AA08-BF33A3C9AE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1203" y="909441"/>
              <a:ext cx="3841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Dec.</a:t>
              </a:r>
            </a:p>
          </p:txBody>
        </p:sp>
      </p:grpSp>
      <p:sp>
        <p:nvSpPr>
          <p:cNvPr id="44" name="Rectangle 12">
            <a:extLst>
              <a:ext uri="{FF2B5EF4-FFF2-40B4-BE49-F238E27FC236}">
                <a16:creationId xmlns:a16="http://schemas.microsoft.com/office/drawing/2014/main" id="{361F08AC-1AEC-487A-9512-1CBDA6D36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830" y="5894973"/>
            <a:ext cx="8699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100" dirty="0">
                <a:solidFill>
                  <a:srgbClr val="C00000"/>
                </a:solidFill>
                <a:latin typeface="Montserrat" panose="00000500000000000000" pitchFamily="2" charset="0"/>
              </a:rPr>
              <a:t>Now</a:t>
            </a:r>
          </a:p>
        </p:txBody>
      </p:sp>
      <p:sp>
        <p:nvSpPr>
          <p:cNvPr id="45" name="TextBox 67">
            <a:extLst>
              <a:ext uri="{FF2B5EF4-FFF2-40B4-BE49-F238E27FC236}">
                <a16:creationId xmlns:a16="http://schemas.microsoft.com/office/drawing/2014/main" id="{D6E8D4CB-5941-498A-9A3C-DF1A4DA1E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20" y="1175798"/>
            <a:ext cx="4032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 dirty="0">
                <a:latin typeface="Montserrat" panose="00000500000000000000" pitchFamily="2" charset="0"/>
              </a:rPr>
              <a:t>TSGs</a:t>
            </a:r>
          </a:p>
        </p:txBody>
      </p:sp>
      <p:sp>
        <p:nvSpPr>
          <p:cNvPr id="46" name="Chevron 60">
            <a:extLst>
              <a:ext uri="{FF2B5EF4-FFF2-40B4-BE49-F238E27FC236}">
                <a16:creationId xmlns:a16="http://schemas.microsoft.com/office/drawing/2014/main" id="{5348FC6E-36B4-4298-90D1-5FEEE1550FFB}"/>
              </a:ext>
            </a:extLst>
          </p:cNvPr>
          <p:cNvSpPr/>
          <p:nvPr/>
        </p:nvSpPr>
        <p:spPr bwMode="auto">
          <a:xfrm>
            <a:off x="105412" y="1634041"/>
            <a:ext cx="1557862" cy="221659"/>
          </a:xfrm>
          <a:custGeom>
            <a:avLst/>
            <a:gdLst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111125 w 1578187"/>
              <a:gd name="connsiteY5" fmla="*/ 111125 h 222250"/>
              <a:gd name="connsiteX6" fmla="*/ 0 w 1578187"/>
              <a:gd name="connsiteY6" fmla="*/ 0 h 222250"/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26818 w 1578187"/>
              <a:gd name="connsiteY5" fmla="*/ 98155 h 222250"/>
              <a:gd name="connsiteX6" fmla="*/ 0 w 1578187"/>
              <a:gd name="connsiteY6" fmla="*/ 0 h 222250"/>
              <a:gd name="connsiteX0" fmla="*/ 0 w 1506850"/>
              <a:gd name="connsiteY0" fmla="*/ 0 h 222250"/>
              <a:gd name="connsiteX1" fmla="*/ 1467062 w 1506850"/>
              <a:gd name="connsiteY1" fmla="*/ 0 h 222250"/>
              <a:gd name="connsiteX2" fmla="*/ 1506850 w 1506850"/>
              <a:gd name="connsiteY2" fmla="*/ 111125 h 222250"/>
              <a:gd name="connsiteX3" fmla="*/ 1467062 w 1506850"/>
              <a:gd name="connsiteY3" fmla="*/ 222250 h 222250"/>
              <a:gd name="connsiteX4" fmla="*/ 0 w 1506850"/>
              <a:gd name="connsiteY4" fmla="*/ 222250 h 222250"/>
              <a:gd name="connsiteX5" fmla="*/ 26818 w 1506850"/>
              <a:gd name="connsiteY5" fmla="*/ 98155 h 222250"/>
              <a:gd name="connsiteX6" fmla="*/ 0 w 1506850"/>
              <a:gd name="connsiteY6" fmla="*/ 0 h 222250"/>
              <a:gd name="connsiteX0" fmla="*/ 0 w 1597123"/>
              <a:gd name="connsiteY0" fmla="*/ 0 h 222250"/>
              <a:gd name="connsiteX1" fmla="*/ 1467062 w 1597123"/>
              <a:gd name="connsiteY1" fmla="*/ 0 h 222250"/>
              <a:gd name="connsiteX2" fmla="*/ 1597123 w 1597123"/>
              <a:gd name="connsiteY2" fmla="*/ 117917 h 222250"/>
              <a:gd name="connsiteX3" fmla="*/ 1467062 w 1597123"/>
              <a:gd name="connsiteY3" fmla="*/ 222250 h 222250"/>
              <a:gd name="connsiteX4" fmla="*/ 0 w 1597123"/>
              <a:gd name="connsiteY4" fmla="*/ 222250 h 222250"/>
              <a:gd name="connsiteX5" fmla="*/ 26818 w 1597123"/>
              <a:gd name="connsiteY5" fmla="*/ 98155 h 222250"/>
              <a:gd name="connsiteX6" fmla="*/ 0 w 1597123"/>
              <a:gd name="connsiteY6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7123" h="222250">
                <a:moveTo>
                  <a:pt x="0" y="0"/>
                </a:moveTo>
                <a:lnTo>
                  <a:pt x="1467062" y="0"/>
                </a:lnTo>
                <a:lnTo>
                  <a:pt x="1597123" y="117917"/>
                </a:lnTo>
                <a:lnTo>
                  <a:pt x="1467062" y="222250"/>
                </a:lnTo>
                <a:lnTo>
                  <a:pt x="0" y="222250"/>
                </a:lnTo>
                <a:lnTo>
                  <a:pt x="26818" y="98155"/>
                </a:lnTo>
                <a:lnTo>
                  <a:pt x="0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SA1 5GA SID </a:t>
            </a:r>
            <a:r>
              <a:rPr lang="fr-FR" sz="8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definition</a:t>
            </a:r>
            <a:endParaRPr lang="fr-FR" sz="800" dirty="0"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7" name="Star: 5 Points 46">
            <a:extLst>
              <a:ext uri="{FF2B5EF4-FFF2-40B4-BE49-F238E27FC236}">
                <a16:creationId xmlns:a16="http://schemas.microsoft.com/office/drawing/2014/main" id="{117D9257-AEBA-40EB-A495-3D3687966822}"/>
              </a:ext>
            </a:extLst>
          </p:cNvPr>
          <p:cNvSpPr/>
          <p:nvPr/>
        </p:nvSpPr>
        <p:spPr bwMode="auto">
          <a:xfrm>
            <a:off x="3248511" y="4004849"/>
            <a:ext cx="339301" cy="321838"/>
          </a:xfrm>
          <a:prstGeom prst="star5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8" name="TextBox 1">
            <a:extLst>
              <a:ext uri="{FF2B5EF4-FFF2-40B4-BE49-F238E27FC236}">
                <a16:creationId xmlns:a16="http://schemas.microsoft.com/office/drawing/2014/main" id="{36FEE40F-A9D9-4FC6-9D1B-256649B30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248" y="4267606"/>
            <a:ext cx="1079604" cy="20005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700" b="1" dirty="0">
                <a:latin typeface="Montserrat" panose="00000500000000000000" pitchFamily="50" charset="0"/>
              </a:rPr>
              <a:t>Workshop 6G TSGs</a:t>
            </a:r>
            <a:endParaRPr lang="en-GB" altLang="en-US" sz="700" dirty="0">
              <a:latin typeface="Montserrat" panose="00000500000000000000" pitchFamily="50" charset="0"/>
            </a:endParaRPr>
          </a:p>
        </p:txBody>
      </p:sp>
      <p:sp>
        <p:nvSpPr>
          <p:cNvPr id="49" name="Chevron 60">
            <a:extLst>
              <a:ext uri="{FF2B5EF4-FFF2-40B4-BE49-F238E27FC236}">
                <a16:creationId xmlns:a16="http://schemas.microsoft.com/office/drawing/2014/main" id="{60EBEDEB-9B24-4AD7-9F91-D6296D8E024F}"/>
              </a:ext>
            </a:extLst>
          </p:cNvPr>
          <p:cNvSpPr/>
          <p:nvPr/>
        </p:nvSpPr>
        <p:spPr bwMode="auto">
          <a:xfrm>
            <a:off x="3302426" y="1629642"/>
            <a:ext cx="731838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100%</a:t>
            </a:r>
          </a:p>
        </p:txBody>
      </p:sp>
      <p:sp>
        <p:nvSpPr>
          <p:cNvPr id="50" name="Chevron 60">
            <a:extLst>
              <a:ext uri="{FF2B5EF4-FFF2-40B4-BE49-F238E27FC236}">
                <a16:creationId xmlns:a16="http://schemas.microsoft.com/office/drawing/2014/main" id="{528558C8-A6AC-493D-9D46-6569C7BA2CD8}"/>
              </a:ext>
            </a:extLst>
          </p:cNvPr>
          <p:cNvSpPr/>
          <p:nvPr/>
        </p:nvSpPr>
        <p:spPr bwMode="auto">
          <a:xfrm>
            <a:off x="1575227" y="1633240"/>
            <a:ext cx="1869433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SA1 5GA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Studies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 +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Norm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 80%</a:t>
            </a:r>
          </a:p>
        </p:txBody>
      </p:sp>
      <p:sp>
        <p:nvSpPr>
          <p:cNvPr id="51" name="Chevron 60">
            <a:extLst>
              <a:ext uri="{FF2B5EF4-FFF2-40B4-BE49-F238E27FC236}">
                <a16:creationId xmlns:a16="http://schemas.microsoft.com/office/drawing/2014/main" id="{007DA1BF-7D05-4FE3-95E8-E2AA65464633}"/>
              </a:ext>
            </a:extLst>
          </p:cNvPr>
          <p:cNvSpPr/>
          <p:nvPr/>
        </p:nvSpPr>
        <p:spPr bwMode="auto">
          <a:xfrm>
            <a:off x="6324446" y="1928681"/>
            <a:ext cx="731838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100%</a:t>
            </a:r>
          </a:p>
        </p:txBody>
      </p:sp>
      <p:sp>
        <p:nvSpPr>
          <p:cNvPr id="52" name="Chevron 60">
            <a:extLst>
              <a:ext uri="{FF2B5EF4-FFF2-40B4-BE49-F238E27FC236}">
                <a16:creationId xmlns:a16="http://schemas.microsoft.com/office/drawing/2014/main" id="{FCA37EA0-358A-41BF-9286-006B7934D986}"/>
              </a:ext>
            </a:extLst>
          </p:cNvPr>
          <p:cNvSpPr/>
          <p:nvPr/>
        </p:nvSpPr>
        <p:spPr bwMode="auto">
          <a:xfrm>
            <a:off x="3993302" y="1930448"/>
            <a:ext cx="2438397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St. 2 (SA2, SA6, …) 5GA St.+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Norm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 80%</a:t>
            </a:r>
          </a:p>
        </p:txBody>
      </p:sp>
      <p:sp>
        <p:nvSpPr>
          <p:cNvPr id="53" name="Chevron 60">
            <a:extLst>
              <a:ext uri="{FF2B5EF4-FFF2-40B4-BE49-F238E27FC236}">
                <a16:creationId xmlns:a16="http://schemas.microsoft.com/office/drawing/2014/main" id="{B6ABB6FA-E5F5-4B60-9E10-AB2B2EF25462}"/>
              </a:ext>
            </a:extLst>
          </p:cNvPr>
          <p:cNvSpPr/>
          <p:nvPr/>
        </p:nvSpPr>
        <p:spPr bwMode="auto">
          <a:xfrm>
            <a:off x="6395557" y="3101412"/>
            <a:ext cx="1878490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3 5GA St +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Norm</a:t>
            </a:r>
            <a:endParaRPr lang="fr-FR" sz="900" dirty="0"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Chevron 60">
            <a:extLst>
              <a:ext uri="{FF2B5EF4-FFF2-40B4-BE49-F238E27FC236}">
                <a16:creationId xmlns:a16="http://schemas.microsoft.com/office/drawing/2014/main" id="{009F863D-2196-496D-A6F6-BF913D00C062}"/>
              </a:ext>
            </a:extLst>
          </p:cNvPr>
          <p:cNvSpPr/>
          <p:nvPr/>
        </p:nvSpPr>
        <p:spPr bwMode="auto">
          <a:xfrm>
            <a:off x="4634538" y="5621649"/>
            <a:ext cx="1245990" cy="197892"/>
          </a:xfrm>
          <a:custGeom>
            <a:avLst/>
            <a:gdLst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111125 w 1578187"/>
              <a:gd name="connsiteY5" fmla="*/ 111125 h 222250"/>
              <a:gd name="connsiteX6" fmla="*/ 0 w 1578187"/>
              <a:gd name="connsiteY6" fmla="*/ 0 h 222250"/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26818 w 1578187"/>
              <a:gd name="connsiteY5" fmla="*/ 98155 h 222250"/>
              <a:gd name="connsiteX6" fmla="*/ 0 w 1578187"/>
              <a:gd name="connsiteY6" fmla="*/ 0 h 222250"/>
              <a:gd name="connsiteX0" fmla="*/ 0 w 1506850"/>
              <a:gd name="connsiteY0" fmla="*/ 0 h 222250"/>
              <a:gd name="connsiteX1" fmla="*/ 1467062 w 1506850"/>
              <a:gd name="connsiteY1" fmla="*/ 0 h 222250"/>
              <a:gd name="connsiteX2" fmla="*/ 1506850 w 1506850"/>
              <a:gd name="connsiteY2" fmla="*/ 111125 h 222250"/>
              <a:gd name="connsiteX3" fmla="*/ 1467062 w 1506850"/>
              <a:gd name="connsiteY3" fmla="*/ 222250 h 222250"/>
              <a:gd name="connsiteX4" fmla="*/ 0 w 1506850"/>
              <a:gd name="connsiteY4" fmla="*/ 222250 h 222250"/>
              <a:gd name="connsiteX5" fmla="*/ 26818 w 1506850"/>
              <a:gd name="connsiteY5" fmla="*/ 98155 h 222250"/>
              <a:gd name="connsiteX6" fmla="*/ 0 w 1506850"/>
              <a:gd name="connsiteY6" fmla="*/ 0 h 222250"/>
              <a:gd name="connsiteX0" fmla="*/ 0 w 1625034"/>
              <a:gd name="connsiteY0" fmla="*/ 0 h 222250"/>
              <a:gd name="connsiteX1" fmla="*/ 1467062 w 1625034"/>
              <a:gd name="connsiteY1" fmla="*/ 0 h 222250"/>
              <a:gd name="connsiteX2" fmla="*/ 1625034 w 1625034"/>
              <a:gd name="connsiteY2" fmla="*/ 104677 h 222250"/>
              <a:gd name="connsiteX3" fmla="*/ 1467062 w 1625034"/>
              <a:gd name="connsiteY3" fmla="*/ 222250 h 222250"/>
              <a:gd name="connsiteX4" fmla="*/ 0 w 1625034"/>
              <a:gd name="connsiteY4" fmla="*/ 222250 h 222250"/>
              <a:gd name="connsiteX5" fmla="*/ 26818 w 1625034"/>
              <a:gd name="connsiteY5" fmla="*/ 98155 h 222250"/>
              <a:gd name="connsiteX6" fmla="*/ 0 w 1625034"/>
              <a:gd name="connsiteY6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5034" h="222250">
                <a:moveTo>
                  <a:pt x="0" y="0"/>
                </a:moveTo>
                <a:lnTo>
                  <a:pt x="1467062" y="0"/>
                </a:lnTo>
                <a:lnTo>
                  <a:pt x="1625034" y="104677"/>
                </a:lnTo>
                <a:lnTo>
                  <a:pt x="1467062" y="222250"/>
                </a:lnTo>
                <a:lnTo>
                  <a:pt x="0" y="222250"/>
                </a:lnTo>
                <a:lnTo>
                  <a:pt x="26818" y="9815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lin ang="10800000" scaled="1"/>
            <a:tileRect/>
          </a:gra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3 6G SID </a:t>
            </a:r>
            <a:r>
              <a:rPr lang="fr-FR" sz="8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</a:t>
            </a: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D54E802-9FCD-4D92-A7C5-7B9D4D87722F}"/>
              </a:ext>
            </a:extLst>
          </p:cNvPr>
          <p:cNvGrpSpPr/>
          <p:nvPr/>
        </p:nvGrpSpPr>
        <p:grpSpPr>
          <a:xfrm>
            <a:off x="6883266" y="1267450"/>
            <a:ext cx="390850" cy="354013"/>
            <a:chOff x="7359013" y="745293"/>
            <a:chExt cx="390850" cy="354013"/>
          </a:xfrm>
        </p:grpSpPr>
        <p:sp>
          <p:nvSpPr>
            <p:cNvPr id="56" name="TextBox 86">
              <a:extLst>
                <a:ext uri="{FF2B5EF4-FFF2-40B4-BE49-F238E27FC236}">
                  <a16:creationId xmlns:a16="http://schemas.microsoft.com/office/drawing/2014/main" id="{219E27A1-E649-437E-84DD-05C7B00643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9013" y="745293"/>
              <a:ext cx="362600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 dirty="0">
                  <a:latin typeface="Montserrat" panose="00000500000000000000" pitchFamily="2" charset="0"/>
                </a:rPr>
                <a:t>#113</a:t>
              </a:r>
              <a:endParaRPr lang="en-GB" altLang="en-US" sz="400" dirty="0">
                <a:latin typeface="Montserrat" panose="00000500000000000000" pitchFamily="2" charset="0"/>
              </a:endParaRPr>
            </a:p>
          </p:txBody>
        </p:sp>
        <p:sp>
          <p:nvSpPr>
            <p:cNvPr id="57" name="TextBox 66">
              <a:extLst>
                <a:ext uri="{FF2B5EF4-FFF2-40B4-BE49-F238E27FC236}">
                  <a16:creationId xmlns:a16="http://schemas.microsoft.com/office/drawing/2014/main" id="{097C716F-A5E1-48A0-B38A-31288EF6F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5213" y="899281"/>
              <a:ext cx="374650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Sep.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3D8AAAD-4D6C-4C96-8F85-6CD5B2CABADC}"/>
              </a:ext>
            </a:extLst>
          </p:cNvPr>
          <p:cNvGrpSpPr/>
          <p:nvPr/>
        </p:nvGrpSpPr>
        <p:grpSpPr>
          <a:xfrm>
            <a:off x="7479680" y="1267450"/>
            <a:ext cx="384175" cy="354013"/>
            <a:chOff x="8016563" y="745293"/>
            <a:chExt cx="384175" cy="354013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57905CD9-B53F-4255-BD60-192BC067FB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7046" y="745293"/>
              <a:ext cx="370614" cy="2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700" dirty="0">
                  <a:latin typeface="Montserrat" panose="00000500000000000000" pitchFamily="2" charset="0"/>
                </a:rPr>
                <a:t>#114</a:t>
              </a:r>
              <a:endParaRPr lang="en-GB" altLang="en-US" sz="400" dirty="0">
                <a:latin typeface="Montserrat" panose="00000500000000000000" pitchFamily="2" charset="0"/>
              </a:endParaRPr>
            </a:p>
          </p:txBody>
        </p:sp>
        <p:sp>
          <p:nvSpPr>
            <p:cNvPr id="60" name="TextBox 71">
              <a:extLst>
                <a:ext uri="{FF2B5EF4-FFF2-40B4-BE49-F238E27FC236}">
                  <a16:creationId xmlns:a16="http://schemas.microsoft.com/office/drawing/2014/main" id="{A1099C78-612B-478E-B37C-CC2EB2E6E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6563" y="899281"/>
              <a:ext cx="38417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700" dirty="0">
                  <a:latin typeface="Montserrat" panose="00000500000000000000" pitchFamily="2" charset="0"/>
                </a:rPr>
                <a:t>Dec.</a:t>
              </a:r>
            </a:p>
          </p:txBody>
        </p:sp>
      </p:grpSp>
      <p:sp>
        <p:nvSpPr>
          <p:cNvPr id="61" name="TextBox 86">
            <a:extLst>
              <a:ext uri="{FF2B5EF4-FFF2-40B4-BE49-F238E27FC236}">
                <a16:creationId xmlns:a16="http://schemas.microsoft.com/office/drawing/2014/main" id="{81E168DE-A9B6-4488-A56A-812A2AB9D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9419" y="1280997"/>
            <a:ext cx="36260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 dirty="0">
                <a:latin typeface="Montserrat" panose="00000500000000000000" pitchFamily="2" charset="0"/>
              </a:rPr>
              <a:t>#115</a:t>
            </a:r>
            <a:endParaRPr lang="en-GB" altLang="en-US" sz="400" dirty="0">
              <a:latin typeface="Montserrat" panose="00000500000000000000" pitchFamily="2" charset="0"/>
            </a:endParaRPr>
          </a:p>
        </p:txBody>
      </p:sp>
      <p:sp>
        <p:nvSpPr>
          <p:cNvPr id="62" name="TextBox 60">
            <a:extLst>
              <a:ext uri="{FF2B5EF4-FFF2-40B4-BE49-F238E27FC236}">
                <a16:creationId xmlns:a16="http://schemas.microsoft.com/office/drawing/2014/main" id="{678DD7FA-98C7-44DC-A34A-885A12B0B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669" y="1434985"/>
            <a:ext cx="3778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 dirty="0">
                <a:latin typeface="Montserrat" panose="00000500000000000000" pitchFamily="2" charset="0"/>
              </a:rPr>
              <a:t>Mar.</a:t>
            </a:r>
          </a:p>
        </p:txBody>
      </p:sp>
      <p:sp>
        <p:nvSpPr>
          <p:cNvPr id="63" name="TextBox 60">
            <a:extLst>
              <a:ext uri="{FF2B5EF4-FFF2-40B4-BE49-F238E27FC236}">
                <a16:creationId xmlns:a16="http://schemas.microsoft.com/office/drawing/2014/main" id="{61DCF5FB-1AAF-4233-BA3B-A8CD0B82A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4830" y="1418051"/>
            <a:ext cx="35137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700" dirty="0">
                <a:latin typeface="Montserrat" panose="00000500000000000000" pitchFamily="2" charset="0"/>
              </a:rPr>
              <a:t>Jun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FA8C62D-4ACD-4653-8E3C-5332FB11006A}"/>
              </a:ext>
            </a:extLst>
          </p:cNvPr>
          <p:cNvCxnSpPr>
            <a:cxnSpLocks/>
          </p:cNvCxnSpPr>
          <p:nvPr/>
        </p:nvCxnSpPr>
        <p:spPr bwMode="auto">
          <a:xfrm>
            <a:off x="30900" y="3379696"/>
            <a:ext cx="9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7CC469B0-6242-4B9A-B6D9-22BAC954CF8E}"/>
              </a:ext>
            </a:extLst>
          </p:cNvPr>
          <p:cNvSpPr/>
          <p:nvPr/>
        </p:nvSpPr>
        <p:spPr bwMode="auto">
          <a:xfrm>
            <a:off x="1164393" y="3358794"/>
            <a:ext cx="339301" cy="321838"/>
          </a:xfrm>
          <a:prstGeom prst="star5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6" name="TextBox 1">
            <a:extLst>
              <a:ext uri="{FF2B5EF4-FFF2-40B4-BE49-F238E27FC236}">
                <a16:creationId xmlns:a16="http://schemas.microsoft.com/office/drawing/2014/main" id="{18915A28-060D-4486-A3AC-31012C93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356" y="3649850"/>
            <a:ext cx="1149037" cy="30777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altLang="en-US" sz="700" b="1" dirty="0">
                <a:latin typeface="Montserrat" panose="00000500000000000000" pitchFamily="50" charset="0"/>
              </a:rPr>
              <a:t>Workshop IMT-2030 use cases</a:t>
            </a:r>
            <a:endParaRPr lang="en-GB" altLang="en-US" sz="700" dirty="0">
              <a:latin typeface="Montserrat" panose="00000500000000000000" pitchFamily="50" charset="0"/>
            </a:endParaRPr>
          </a:p>
        </p:txBody>
      </p:sp>
      <p:sp>
        <p:nvSpPr>
          <p:cNvPr id="67" name="Chevron 60">
            <a:extLst>
              <a:ext uri="{FF2B5EF4-FFF2-40B4-BE49-F238E27FC236}">
                <a16:creationId xmlns:a16="http://schemas.microsoft.com/office/drawing/2014/main" id="{7A15F251-477B-4AF0-9790-CB454D6C4C5C}"/>
              </a:ext>
            </a:extLst>
          </p:cNvPr>
          <p:cNvSpPr/>
          <p:nvPr/>
        </p:nvSpPr>
        <p:spPr bwMode="auto">
          <a:xfrm>
            <a:off x="4101700" y="2408881"/>
            <a:ext cx="3562434" cy="219549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RAN1</a:t>
            </a:r>
          </a:p>
        </p:txBody>
      </p:sp>
      <p:sp>
        <p:nvSpPr>
          <p:cNvPr id="68" name="Chevron 60">
            <a:extLst>
              <a:ext uri="{FF2B5EF4-FFF2-40B4-BE49-F238E27FC236}">
                <a16:creationId xmlns:a16="http://schemas.microsoft.com/office/drawing/2014/main" id="{F9D07B0C-DDEC-4358-8191-D22E4BAFDF34}"/>
              </a:ext>
            </a:extLst>
          </p:cNvPr>
          <p:cNvSpPr/>
          <p:nvPr/>
        </p:nvSpPr>
        <p:spPr bwMode="auto">
          <a:xfrm>
            <a:off x="4621254" y="2639994"/>
            <a:ext cx="3634571" cy="209975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Completion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 (RAN2/3/4core)</a:t>
            </a:r>
          </a:p>
        </p:txBody>
      </p:sp>
      <p:sp>
        <p:nvSpPr>
          <p:cNvPr id="69" name="TextBox 86">
            <a:extLst>
              <a:ext uri="{FF2B5EF4-FFF2-40B4-BE49-F238E27FC236}">
                <a16:creationId xmlns:a16="http://schemas.microsoft.com/office/drawing/2014/main" id="{92DB0BA3-3C31-4608-8AB0-94CD89181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6936" y="1277610"/>
            <a:ext cx="365806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00" dirty="0">
                <a:latin typeface="Montserrat" panose="00000500000000000000" pitchFamily="2" charset="0"/>
              </a:rPr>
              <a:t>#116</a:t>
            </a:r>
            <a:endParaRPr lang="en-GB" altLang="en-US" sz="400" dirty="0">
              <a:latin typeface="Montserrat" panose="00000500000000000000" pitchFamily="2" charset="0"/>
            </a:endParaRPr>
          </a:p>
        </p:txBody>
      </p:sp>
      <p:cxnSp>
        <p:nvCxnSpPr>
          <p:cNvPr id="70" name="Straight Connector 114">
            <a:extLst>
              <a:ext uri="{FF2B5EF4-FFF2-40B4-BE49-F238E27FC236}">
                <a16:creationId xmlns:a16="http://schemas.microsoft.com/office/drawing/2014/main" id="{F4799ED1-6DEB-43DE-9091-1C3E0569FBFF}"/>
              </a:ext>
            </a:extLst>
          </p:cNvPr>
          <p:cNvCxnSpPr>
            <a:cxnSpLocks noChangeShapeType="1"/>
            <a:endCxn id="44" idx="0"/>
          </p:cNvCxnSpPr>
          <p:nvPr/>
        </p:nvCxnSpPr>
        <p:spPr bwMode="auto">
          <a:xfrm flipH="1">
            <a:off x="2206805" y="1581743"/>
            <a:ext cx="53864" cy="4313230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1" name="Straight Connector 114">
            <a:extLst>
              <a:ext uri="{FF2B5EF4-FFF2-40B4-BE49-F238E27FC236}">
                <a16:creationId xmlns:a16="http://schemas.microsoft.com/office/drawing/2014/main" id="{9EB3D2DC-785F-4094-9479-5C4D223A177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27489" y="1584861"/>
            <a:ext cx="13360" cy="435990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2" name="Straight Connector 114">
            <a:extLst>
              <a:ext uri="{FF2B5EF4-FFF2-40B4-BE49-F238E27FC236}">
                <a16:creationId xmlns:a16="http://schemas.microsoft.com/office/drawing/2014/main" id="{2CA1254C-51EF-4F3C-8259-57DD5A4EF4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32724" y="1584861"/>
            <a:ext cx="7990" cy="435990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3" name="Straight Connector 114">
            <a:extLst>
              <a:ext uri="{FF2B5EF4-FFF2-40B4-BE49-F238E27FC236}">
                <a16:creationId xmlns:a16="http://schemas.microsoft.com/office/drawing/2014/main" id="{B927F168-00A7-40F7-BC1E-35FE46435E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37959" y="1584861"/>
            <a:ext cx="0" cy="435990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4" name="Straight Connector 114">
            <a:extLst>
              <a:ext uri="{FF2B5EF4-FFF2-40B4-BE49-F238E27FC236}">
                <a16:creationId xmlns:a16="http://schemas.microsoft.com/office/drawing/2014/main" id="{566102B8-AF4B-4C6F-8B81-F51678D604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48429" y="1584861"/>
            <a:ext cx="0" cy="435990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5" name="Straight Connector 114">
            <a:extLst>
              <a:ext uri="{FF2B5EF4-FFF2-40B4-BE49-F238E27FC236}">
                <a16:creationId xmlns:a16="http://schemas.microsoft.com/office/drawing/2014/main" id="{CE740A42-E1D4-4EC5-9289-ADCCA5D83D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53664" y="1584861"/>
            <a:ext cx="0" cy="435990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6" name="Straight Connector 114">
            <a:extLst>
              <a:ext uri="{FF2B5EF4-FFF2-40B4-BE49-F238E27FC236}">
                <a16:creationId xmlns:a16="http://schemas.microsoft.com/office/drawing/2014/main" id="{D0BAD298-EC02-4A54-9710-68814F41A45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58899" y="1584861"/>
            <a:ext cx="0" cy="435990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7" name="Straight Connector 114">
            <a:extLst>
              <a:ext uri="{FF2B5EF4-FFF2-40B4-BE49-F238E27FC236}">
                <a16:creationId xmlns:a16="http://schemas.microsoft.com/office/drawing/2014/main" id="{A2AEA3B0-9765-4EB6-BAED-03711DB4EB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69369" y="1584861"/>
            <a:ext cx="4678" cy="435990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8" name="Straight Connector 114">
            <a:extLst>
              <a:ext uri="{FF2B5EF4-FFF2-40B4-BE49-F238E27FC236}">
                <a16:creationId xmlns:a16="http://schemas.microsoft.com/office/drawing/2014/main" id="{5A120B95-E02A-4CED-BEC9-C4BAB9B5B3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74609" y="1584861"/>
            <a:ext cx="0" cy="4359902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cxnSp>
        <p:nvCxnSpPr>
          <p:cNvPr id="79" name="Straight Connector 114">
            <a:extLst>
              <a:ext uri="{FF2B5EF4-FFF2-40B4-BE49-F238E27FC236}">
                <a16:creationId xmlns:a16="http://schemas.microsoft.com/office/drawing/2014/main" id="{12794B5E-5DF6-48EF-AC6A-90C66E038A9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43194" y="1584861"/>
            <a:ext cx="16719" cy="4359902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80" name="Straight Connector 114">
            <a:extLst>
              <a:ext uri="{FF2B5EF4-FFF2-40B4-BE49-F238E27FC236}">
                <a16:creationId xmlns:a16="http://schemas.microsoft.com/office/drawing/2014/main" id="{BBEFD7D5-F052-4321-9081-2FF81AD8E87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655204" y="1584861"/>
            <a:ext cx="8930" cy="4359902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cxnSp>
        <p:nvCxnSpPr>
          <p:cNvPr id="81" name="Straight Connector 114">
            <a:extLst>
              <a:ext uri="{FF2B5EF4-FFF2-40B4-BE49-F238E27FC236}">
                <a16:creationId xmlns:a16="http://schemas.microsoft.com/office/drawing/2014/main" id="{975B5E6F-C9F7-4113-B26B-D05F85C623C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01193" y="1584861"/>
            <a:ext cx="21061" cy="4359902"/>
          </a:xfrm>
          <a:prstGeom prst="line">
            <a:avLst/>
          </a:prstGeom>
          <a:noFill/>
          <a:ln w="28575" algn="ctr">
            <a:solidFill>
              <a:schemeClr val="accent4">
                <a:lumMod val="40000"/>
                <a:lumOff val="60000"/>
              </a:schemeClr>
            </a:solidFill>
            <a:round/>
            <a:headEnd/>
            <a:tailEnd/>
          </a:ln>
        </p:spPr>
      </p:cxnSp>
      <p:sp>
        <p:nvSpPr>
          <p:cNvPr id="82" name="Chevron 60">
            <a:extLst>
              <a:ext uri="{FF2B5EF4-FFF2-40B4-BE49-F238E27FC236}">
                <a16:creationId xmlns:a16="http://schemas.microsoft.com/office/drawing/2014/main" id="{0AA9AF51-C223-47B8-B739-F8BC2B3A20B5}"/>
              </a:ext>
            </a:extLst>
          </p:cNvPr>
          <p:cNvSpPr/>
          <p:nvPr/>
        </p:nvSpPr>
        <p:spPr bwMode="auto">
          <a:xfrm>
            <a:off x="2066292" y="3440748"/>
            <a:ext cx="3803221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SA1 6G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Study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(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ies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83" name="Chevron 60">
            <a:extLst>
              <a:ext uri="{FF2B5EF4-FFF2-40B4-BE49-F238E27FC236}">
                <a16:creationId xmlns:a16="http://schemas.microsoft.com/office/drawing/2014/main" id="{F0EA6511-7F4F-4CFA-B7EA-E63027E20038}"/>
              </a:ext>
            </a:extLst>
          </p:cNvPr>
          <p:cNvSpPr/>
          <p:nvPr/>
        </p:nvSpPr>
        <p:spPr bwMode="auto">
          <a:xfrm>
            <a:off x="5137998" y="2172242"/>
            <a:ext cx="751835" cy="221659"/>
          </a:xfrm>
          <a:custGeom>
            <a:avLst/>
            <a:gdLst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111125 w 1578187"/>
              <a:gd name="connsiteY5" fmla="*/ 111125 h 222250"/>
              <a:gd name="connsiteX6" fmla="*/ 0 w 1578187"/>
              <a:gd name="connsiteY6" fmla="*/ 0 h 222250"/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26818 w 1578187"/>
              <a:gd name="connsiteY5" fmla="*/ 98155 h 222250"/>
              <a:gd name="connsiteX6" fmla="*/ 0 w 1578187"/>
              <a:gd name="connsiteY6" fmla="*/ 0 h 222250"/>
              <a:gd name="connsiteX0" fmla="*/ 0 w 1506850"/>
              <a:gd name="connsiteY0" fmla="*/ 0 h 222250"/>
              <a:gd name="connsiteX1" fmla="*/ 1467062 w 1506850"/>
              <a:gd name="connsiteY1" fmla="*/ 0 h 222250"/>
              <a:gd name="connsiteX2" fmla="*/ 1506850 w 1506850"/>
              <a:gd name="connsiteY2" fmla="*/ 111125 h 222250"/>
              <a:gd name="connsiteX3" fmla="*/ 1467062 w 1506850"/>
              <a:gd name="connsiteY3" fmla="*/ 222250 h 222250"/>
              <a:gd name="connsiteX4" fmla="*/ 0 w 1506850"/>
              <a:gd name="connsiteY4" fmla="*/ 222250 h 222250"/>
              <a:gd name="connsiteX5" fmla="*/ 26818 w 1506850"/>
              <a:gd name="connsiteY5" fmla="*/ 98155 h 222250"/>
              <a:gd name="connsiteX6" fmla="*/ 0 w 1506850"/>
              <a:gd name="connsiteY6" fmla="*/ 0 h 222250"/>
              <a:gd name="connsiteX0" fmla="*/ 0 w 1689500"/>
              <a:gd name="connsiteY0" fmla="*/ 0 h 222250"/>
              <a:gd name="connsiteX1" fmla="*/ 1467062 w 1689500"/>
              <a:gd name="connsiteY1" fmla="*/ 0 h 222250"/>
              <a:gd name="connsiteX2" fmla="*/ 1689500 w 1689500"/>
              <a:gd name="connsiteY2" fmla="*/ 111126 h 222250"/>
              <a:gd name="connsiteX3" fmla="*/ 1467062 w 1689500"/>
              <a:gd name="connsiteY3" fmla="*/ 222250 h 222250"/>
              <a:gd name="connsiteX4" fmla="*/ 0 w 1689500"/>
              <a:gd name="connsiteY4" fmla="*/ 222250 h 222250"/>
              <a:gd name="connsiteX5" fmla="*/ 26818 w 1689500"/>
              <a:gd name="connsiteY5" fmla="*/ 98155 h 222250"/>
              <a:gd name="connsiteX6" fmla="*/ 0 w 1689500"/>
              <a:gd name="connsiteY6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9500" h="222250">
                <a:moveTo>
                  <a:pt x="0" y="0"/>
                </a:moveTo>
                <a:lnTo>
                  <a:pt x="1467062" y="0"/>
                </a:lnTo>
                <a:lnTo>
                  <a:pt x="1689500" y="111126"/>
                </a:lnTo>
                <a:lnTo>
                  <a:pt x="1467062" y="222250"/>
                </a:lnTo>
                <a:lnTo>
                  <a:pt x="0" y="222250"/>
                </a:lnTo>
                <a:lnTo>
                  <a:pt x="26818" y="98155"/>
                </a:lnTo>
                <a:lnTo>
                  <a:pt x="0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RAN4 C.def.</a:t>
            </a:r>
          </a:p>
        </p:txBody>
      </p:sp>
      <p:sp>
        <p:nvSpPr>
          <p:cNvPr id="84" name="Chevron 60">
            <a:extLst>
              <a:ext uri="{FF2B5EF4-FFF2-40B4-BE49-F238E27FC236}">
                <a16:creationId xmlns:a16="http://schemas.microsoft.com/office/drawing/2014/main" id="{A1B9721A-E2C3-46B1-B13C-31C79E91D27B}"/>
              </a:ext>
            </a:extLst>
          </p:cNvPr>
          <p:cNvSpPr/>
          <p:nvPr/>
        </p:nvSpPr>
        <p:spPr bwMode="auto">
          <a:xfrm>
            <a:off x="8167771" y="2639147"/>
            <a:ext cx="708871" cy="209970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7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RAN4 Perf</a:t>
            </a:r>
          </a:p>
        </p:txBody>
      </p:sp>
      <p:sp>
        <p:nvSpPr>
          <p:cNvPr id="85" name="Chevron 60">
            <a:extLst>
              <a:ext uri="{FF2B5EF4-FFF2-40B4-BE49-F238E27FC236}">
                <a16:creationId xmlns:a16="http://schemas.microsoft.com/office/drawing/2014/main" id="{A5646462-F234-41A3-804D-305A0A1F4EB2}"/>
              </a:ext>
            </a:extLst>
          </p:cNvPr>
          <p:cNvSpPr/>
          <p:nvPr/>
        </p:nvSpPr>
        <p:spPr bwMode="auto">
          <a:xfrm>
            <a:off x="4050878" y="2172121"/>
            <a:ext cx="1209035" cy="221659"/>
          </a:xfrm>
          <a:custGeom>
            <a:avLst/>
            <a:gdLst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111125 w 1578187"/>
              <a:gd name="connsiteY5" fmla="*/ 111125 h 222250"/>
              <a:gd name="connsiteX6" fmla="*/ 0 w 1578187"/>
              <a:gd name="connsiteY6" fmla="*/ 0 h 222250"/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26818 w 1578187"/>
              <a:gd name="connsiteY5" fmla="*/ 98155 h 222250"/>
              <a:gd name="connsiteX6" fmla="*/ 0 w 1578187"/>
              <a:gd name="connsiteY6" fmla="*/ 0 h 222250"/>
              <a:gd name="connsiteX0" fmla="*/ 0 w 1506850"/>
              <a:gd name="connsiteY0" fmla="*/ 0 h 222250"/>
              <a:gd name="connsiteX1" fmla="*/ 1467062 w 1506850"/>
              <a:gd name="connsiteY1" fmla="*/ 0 h 222250"/>
              <a:gd name="connsiteX2" fmla="*/ 1506850 w 1506850"/>
              <a:gd name="connsiteY2" fmla="*/ 111125 h 222250"/>
              <a:gd name="connsiteX3" fmla="*/ 1467062 w 1506850"/>
              <a:gd name="connsiteY3" fmla="*/ 222250 h 222250"/>
              <a:gd name="connsiteX4" fmla="*/ 0 w 1506850"/>
              <a:gd name="connsiteY4" fmla="*/ 222250 h 222250"/>
              <a:gd name="connsiteX5" fmla="*/ 26818 w 1506850"/>
              <a:gd name="connsiteY5" fmla="*/ 98155 h 222250"/>
              <a:gd name="connsiteX6" fmla="*/ 0 w 1506850"/>
              <a:gd name="connsiteY6" fmla="*/ 0 h 222250"/>
              <a:gd name="connsiteX0" fmla="*/ 0 w 1601837"/>
              <a:gd name="connsiteY0" fmla="*/ 0 h 222250"/>
              <a:gd name="connsiteX1" fmla="*/ 1467062 w 1601837"/>
              <a:gd name="connsiteY1" fmla="*/ 0 h 222250"/>
              <a:gd name="connsiteX2" fmla="*/ 1601837 w 1601837"/>
              <a:gd name="connsiteY2" fmla="*/ 111126 h 222250"/>
              <a:gd name="connsiteX3" fmla="*/ 1467062 w 1601837"/>
              <a:gd name="connsiteY3" fmla="*/ 222250 h 222250"/>
              <a:gd name="connsiteX4" fmla="*/ 0 w 1601837"/>
              <a:gd name="connsiteY4" fmla="*/ 222250 h 222250"/>
              <a:gd name="connsiteX5" fmla="*/ 26818 w 1601837"/>
              <a:gd name="connsiteY5" fmla="*/ 98155 h 222250"/>
              <a:gd name="connsiteX6" fmla="*/ 0 w 1601837"/>
              <a:gd name="connsiteY6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1837" h="222250">
                <a:moveTo>
                  <a:pt x="0" y="0"/>
                </a:moveTo>
                <a:lnTo>
                  <a:pt x="1467062" y="0"/>
                </a:lnTo>
                <a:lnTo>
                  <a:pt x="1601837" y="111126"/>
                </a:lnTo>
                <a:lnTo>
                  <a:pt x="1467062" y="222250"/>
                </a:lnTo>
                <a:lnTo>
                  <a:pt x="0" y="222250"/>
                </a:lnTo>
                <a:lnTo>
                  <a:pt x="26818" y="98155"/>
                </a:lnTo>
                <a:lnTo>
                  <a:pt x="0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RP Content </a:t>
            </a:r>
            <a:r>
              <a:rPr lang="fr-FR" sz="8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</a:t>
            </a: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</a:t>
            </a:r>
          </a:p>
        </p:txBody>
      </p:sp>
      <p:sp>
        <p:nvSpPr>
          <p:cNvPr id="86" name="Chevron 60">
            <a:extLst>
              <a:ext uri="{FF2B5EF4-FFF2-40B4-BE49-F238E27FC236}">
                <a16:creationId xmlns:a16="http://schemas.microsoft.com/office/drawing/2014/main" id="{F9FBF152-187F-499A-9040-2740B657FF9F}"/>
              </a:ext>
            </a:extLst>
          </p:cNvPr>
          <p:cNvSpPr/>
          <p:nvPr/>
        </p:nvSpPr>
        <p:spPr bwMode="auto">
          <a:xfrm>
            <a:off x="1405887" y="3447412"/>
            <a:ext cx="833121" cy="219286"/>
          </a:xfrm>
          <a:custGeom>
            <a:avLst/>
            <a:gdLst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111125 w 1578187"/>
              <a:gd name="connsiteY5" fmla="*/ 111125 h 222250"/>
              <a:gd name="connsiteX6" fmla="*/ 0 w 1578187"/>
              <a:gd name="connsiteY6" fmla="*/ 0 h 222250"/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26818 w 1578187"/>
              <a:gd name="connsiteY5" fmla="*/ 98155 h 222250"/>
              <a:gd name="connsiteX6" fmla="*/ 0 w 1578187"/>
              <a:gd name="connsiteY6" fmla="*/ 0 h 222250"/>
              <a:gd name="connsiteX0" fmla="*/ 0 w 1506850"/>
              <a:gd name="connsiteY0" fmla="*/ 0 h 222250"/>
              <a:gd name="connsiteX1" fmla="*/ 1467062 w 1506850"/>
              <a:gd name="connsiteY1" fmla="*/ 0 h 222250"/>
              <a:gd name="connsiteX2" fmla="*/ 1506850 w 1506850"/>
              <a:gd name="connsiteY2" fmla="*/ 111125 h 222250"/>
              <a:gd name="connsiteX3" fmla="*/ 1467062 w 1506850"/>
              <a:gd name="connsiteY3" fmla="*/ 222250 h 222250"/>
              <a:gd name="connsiteX4" fmla="*/ 0 w 1506850"/>
              <a:gd name="connsiteY4" fmla="*/ 222250 h 222250"/>
              <a:gd name="connsiteX5" fmla="*/ 26818 w 1506850"/>
              <a:gd name="connsiteY5" fmla="*/ 98155 h 222250"/>
              <a:gd name="connsiteX6" fmla="*/ 0 w 1506850"/>
              <a:gd name="connsiteY6" fmla="*/ 0 h 222250"/>
              <a:gd name="connsiteX0" fmla="*/ 0 w 1592394"/>
              <a:gd name="connsiteY0" fmla="*/ 0 h 222250"/>
              <a:gd name="connsiteX1" fmla="*/ 1467062 w 1592394"/>
              <a:gd name="connsiteY1" fmla="*/ 0 h 222250"/>
              <a:gd name="connsiteX2" fmla="*/ 1592394 w 1592394"/>
              <a:gd name="connsiteY2" fmla="*/ 124393 h 222250"/>
              <a:gd name="connsiteX3" fmla="*/ 1467062 w 1592394"/>
              <a:gd name="connsiteY3" fmla="*/ 222250 h 222250"/>
              <a:gd name="connsiteX4" fmla="*/ 0 w 1592394"/>
              <a:gd name="connsiteY4" fmla="*/ 222250 h 222250"/>
              <a:gd name="connsiteX5" fmla="*/ 26818 w 1592394"/>
              <a:gd name="connsiteY5" fmla="*/ 98155 h 222250"/>
              <a:gd name="connsiteX6" fmla="*/ 0 w 1592394"/>
              <a:gd name="connsiteY6" fmla="*/ 0 h 222250"/>
              <a:gd name="connsiteX0" fmla="*/ 0 w 1770114"/>
              <a:gd name="connsiteY0" fmla="*/ 0 h 222250"/>
              <a:gd name="connsiteX1" fmla="*/ 1467062 w 1770114"/>
              <a:gd name="connsiteY1" fmla="*/ 0 h 222250"/>
              <a:gd name="connsiteX2" fmla="*/ 1770114 w 1770114"/>
              <a:gd name="connsiteY2" fmla="*/ 124393 h 222250"/>
              <a:gd name="connsiteX3" fmla="*/ 1467062 w 1770114"/>
              <a:gd name="connsiteY3" fmla="*/ 222250 h 222250"/>
              <a:gd name="connsiteX4" fmla="*/ 0 w 1770114"/>
              <a:gd name="connsiteY4" fmla="*/ 222250 h 222250"/>
              <a:gd name="connsiteX5" fmla="*/ 26818 w 1770114"/>
              <a:gd name="connsiteY5" fmla="*/ 98155 h 222250"/>
              <a:gd name="connsiteX6" fmla="*/ 0 w 1770114"/>
              <a:gd name="connsiteY6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70114" h="222250">
                <a:moveTo>
                  <a:pt x="0" y="0"/>
                </a:moveTo>
                <a:lnTo>
                  <a:pt x="1467062" y="0"/>
                </a:lnTo>
                <a:lnTo>
                  <a:pt x="1770114" y="124393"/>
                </a:lnTo>
                <a:lnTo>
                  <a:pt x="1467062" y="222250"/>
                </a:lnTo>
                <a:lnTo>
                  <a:pt x="0" y="222250"/>
                </a:lnTo>
                <a:lnTo>
                  <a:pt x="26818" y="9815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lin ang="10800000" scaled="1"/>
            <a:tileRect/>
          </a:gra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SA1 6G SID </a:t>
            </a:r>
            <a:r>
              <a:rPr lang="fr-FR" sz="8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</a:t>
            </a: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</a:t>
            </a:r>
          </a:p>
        </p:txBody>
      </p:sp>
      <p:sp>
        <p:nvSpPr>
          <p:cNvPr id="87" name="Chevron 60">
            <a:extLst>
              <a:ext uri="{FF2B5EF4-FFF2-40B4-BE49-F238E27FC236}">
                <a16:creationId xmlns:a16="http://schemas.microsoft.com/office/drawing/2014/main" id="{140F0D4C-64BE-4E86-B841-379FEF75BA9F}"/>
              </a:ext>
            </a:extLst>
          </p:cNvPr>
          <p:cNvSpPr/>
          <p:nvPr/>
        </p:nvSpPr>
        <p:spPr bwMode="auto">
          <a:xfrm>
            <a:off x="2164500" y="3718350"/>
            <a:ext cx="690880" cy="291254"/>
          </a:xfrm>
          <a:custGeom>
            <a:avLst/>
            <a:gdLst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111125 w 1578187"/>
              <a:gd name="connsiteY5" fmla="*/ 111125 h 222250"/>
              <a:gd name="connsiteX6" fmla="*/ 0 w 1578187"/>
              <a:gd name="connsiteY6" fmla="*/ 0 h 222250"/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26818 w 1578187"/>
              <a:gd name="connsiteY5" fmla="*/ 98155 h 222250"/>
              <a:gd name="connsiteX6" fmla="*/ 0 w 1578187"/>
              <a:gd name="connsiteY6" fmla="*/ 0 h 222250"/>
              <a:gd name="connsiteX0" fmla="*/ 0 w 1506850"/>
              <a:gd name="connsiteY0" fmla="*/ 0 h 222250"/>
              <a:gd name="connsiteX1" fmla="*/ 1467062 w 1506850"/>
              <a:gd name="connsiteY1" fmla="*/ 0 h 222250"/>
              <a:gd name="connsiteX2" fmla="*/ 1506850 w 1506850"/>
              <a:gd name="connsiteY2" fmla="*/ 111125 h 222250"/>
              <a:gd name="connsiteX3" fmla="*/ 1467062 w 1506850"/>
              <a:gd name="connsiteY3" fmla="*/ 222250 h 222250"/>
              <a:gd name="connsiteX4" fmla="*/ 0 w 1506850"/>
              <a:gd name="connsiteY4" fmla="*/ 222250 h 222250"/>
              <a:gd name="connsiteX5" fmla="*/ 26818 w 1506850"/>
              <a:gd name="connsiteY5" fmla="*/ 98155 h 222250"/>
              <a:gd name="connsiteX6" fmla="*/ 0 w 1506850"/>
              <a:gd name="connsiteY6" fmla="*/ 0 h 222250"/>
              <a:gd name="connsiteX0" fmla="*/ 0 w 1582192"/>
              <a:gd name="connsiteY0" fmla="*/ 0 h 222250"/>
              <a:gd name="connsiteX1" fmla="*/ 1467062 w 1582192"/>
              <a:gd name="connsiteY1" fmla="*/ 0 h 222250"/>
              <a:gd name="connsiteX2" fmla="*/ 1582192 w 1582192"/>
              <a:gd name="connsiteY2" fmla="*/ 104333 h 222250"/>
              <a:gd name="connsiteX3" fmla="*/ 1467062 w 1582192"/>
              <a:gd name="connsiteY3" fmla="*/ 222250 h 222250"/>
              <a:gd name="connsiteX4" fmla="*/ 0 w 1582192"/>
              <a:gd name="connsiteY4" fmla="*/ 222250 h 222250"/>
              <a:gd name="connsiteX5" fmla="*/ 26818 w 1582192"/>
              <a:gd name="connsiteY5" fmla="*/ 98155 h 222250"/>
              <a:gd name="connsiteX6" fmla="*/ 0 w 1582192"/>
              <a:gd name="connsiteY6" fmla="*/ 0 h 222250"/>
              <a:gd name="connsiteX0" fmla="*/ 0 w 1944424"/>
              <a:gd name="connsiteY0" fmla="*/ 0 h 222250"/>
              <a:gd name="connsiteX1" fmla="*/ 1467062 w 1944424"/>
              <a:gd name="connsiteY1" fmla="*/ 0 h 222250"/>
              <a:gd name="connsiteX2" fmla="*/ 1944424 w 1944424"/>
              <a:gd name="connsiteY2" fmla="*/ 109889 h 222250"/>
              <a:gd name="connsiteX3" fmla="*/ 1467062 w 1944424"/>
              <a:gd name="connsiteY3" fmla="*/ 222250 h 222250"/>
              <a:gd name="connsiteX4" fmla="*/ 0 w 1944424"/>
              <a:gd name="connsiteY4" fmla="*/ 222250 h 222250"/>
              <a:gd name="connsiteX5" fmla="*/ 26818 w 1944424"/>
              <a:gd name="connsiteY5" fmla="*/ 98155 h 222250"/>
              <a:gd name="connsiteX6" fmla="*/ 0 w 1944424"/>
              <a:gd name="connsiteY6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4424" h="222250">
                <a:moveTo>
                  <a:pt x="0" y="0"/>
                </a:moveTo>
                <a:lnTo>
                  <a:pt x="1467062" y="0"/>
                </a:lnTo>
                <a:lnTo>
                  <a:pt x="1944424" y="109889"/>
                </a:lnTo>
                <a:lnTo>
                  <a:pt x="1467062" y="222250"/>
                </a:lnTo>
                <a:lnTo>
                  <a:pt x="0" y="222250"/>
                </a:lnTo>
                <a:lnTo>
                  <a:pt x="26818" y="98155"/>
                </a:lnTo>
                <a:lnTo>
                  <a:pt x="0" y="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fr-FR" sz="8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RP IMT-2030 disc.</a:t>
            </a:r>
          </a:p>
        </p:txBody>
      </p:sp>
      <p:sp>
        <p:nvSpPr>
          <p:cNvPr id="88" name="Chevron 60">
            <a:extLst>
              <a:ext uri="{FF2B5EF4-FFF2-40B4-BE49-F238E27FC236}">
                <a16:creationId xmlns:a16="http://schemas.microsoft.com/office/drawing/2014/main" id="{5A2EB65E-857D-4FB9-BB0C-05896240419A}"/>
              </a:ext>
            </a:extLst>
          </p:cNvPr>
          <p:cNvSpPr/>
          <p:nvPr/>
        </p:nvSpPr>
        <p:spPr bwMode="auto">
          <a:xfrm>
            <a:off x="2767327" y="3752376"/>
            <a:ext cx="1273387" cy="243257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RP ITU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Study</a:t>
            </a:r>
            <a:endParaRPr lang="fr-FR" sz="900" dirty="0"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89" name="Chevron 60">
            <a:extLst>
              <a:ext uri="{FF2B5EF4-FFF2-40B4-BE49-F238E27FC236}">
                <a16:creationId xmlns:a16="http://schemas.microsoft.com/office/drawing/2014/main" id="{342E6D61-6798-4388-860E-519051F9E0E2}"/>
              </a:ext>
            </a:extLst>
          </p:cNvPr>
          <p:cNvSpPr/>
          <p:nvPr/>
        </p:nvSpPr>
        <p:spPr bwMode="auto">
          <a:xfrm>
            <a:off x="3505621" y="4085011"/>
            <a:ext cx="2993813" cy="219549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RP 6G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Study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(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ies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90" name="Chevron 60">
            <a:extLst>
              <a:ext uri="{FF2B5EF4-FFF2-40B4-BE49-F238E27FC236}">
                <a16:creationId xmlns:a16="http://schemas.microsoft.com/office/drawing/2014/main" id="{2D487410-507A-46EF-9C0C-9D7883E96362}"/>
              </a:ext>
            </a:extLst>
          </p:cNvPr>
          <p:cNvSpPr/>
          <p:nvPr/>
        </p:nvSpPr>
        <p:spPr bwMode="auto">
          <a:xfrm>
            <a:off x="4065690" y="4732862"/>
            <a:ext cx="4225294" cy="232628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RAN1 6G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Study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(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ies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91" name="Chevron 60">
            <a:extLst>
              <a:ext uri="{FF2B5EF4-FFF2-40B4-BE49-F238E27FC236}">
                <a16:creationId xmlns:a16="http://schemas.microsoft.com/office/drawing/2014/main" id="{86FD6CED-61A3-4764-938B-9AECBD00CC4D}"/>
              </a:ext>
            </a:extLst>
          </p:cNvPr>
          <p:cNvSpPr/>
          <p:nvPr/>
        </p:nvSpPr>
        <p:spPr bwMode="auto">
          <a:xfrm>
            <a:off x="3939114" y="4421234"/>
            <a:ext cx="3786293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SA2 6G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Study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(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ies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92" name="Chevron 60">
            <a:extLst>
              <a:ext uri="{FF2B5EF4-FFF2-40B4-BE49-F238E27FC236}">
                <a16:creationId xmlns:a16="http://schemas.microsoft.com/office/drawing/2014/main" id="{D52B8A0F-FAB8-4F66-AD29-C499107E857A}"/>
              </a:ext>
            </a:extLst>
          </p:cNvPr>
          <p:cNvSpPr/>
          <p:nvPr/>
        </p:nvSpPr>
        <p:spPr bwMode="auto">
          <a:xfrm>
            <a:off x="5812795" y="5612794"/>
            <a:ext cx="2709334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Stage 3 6G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Study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(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ies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93" name="Title 1">
            <a:extLst>
              <a:ext uri="{FF2B5EF4-FFF2-40B4-BE49-F238E27FC236}">
                <a16:creationId xmlns:a16="http://schemas.microsoft.com/office/drawing/2014/main" id="{8E1EBC32-BBE8-4FF6-818A-724680DB5440}"/>
              </a:ext>
            </a:extLst>
          </p:cNvPr>
          <p:cNvSpPr txBox="1">
            <a:spLocks/>
          </p:cNvSpPr>
          <p:nvPr/>
        </p:nvSpPr>
        <p:spPr bwMode="auto">
          <a:xfrm>
            <a:off x="6607806" y="3595961"/>
            <a:ext cx="2490109" cy="3886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0" tIns="45715" rIns="91430" bIns="45715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GB" sz="1800" b="1" kern="0" dirty="0">
                <a:latin typeface="Montserrat" panose="00000500000000000000" pitchFamily="50" charset="0"/>
                <a:ea typeface="ＭＳ Ｐゴシック" charset="0"/>
                <a:cs typeface="ＭＳ Ｐゴシック" charset="0"/>
              </a:rPr>
              <a:t>Rel-20 – FS_6G part</a:t>
            </a:r>
            <a:endParaRPr lang="en-US" sz="1600" b="1" kern="0" dirty="0">
              <a:latin typeface="Montserrat" panose="00000500000000000000" pitchFamily="50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5670A09-8A40-4797-9D48-AF1DAA666F50}"/>
              </a:ext>
            </a:extLst>
          </p:cNvPr>
          <p:cNvCxnSpPr>
            <a:cxnSpLocks/>
          </p:cNvCxnSpPr>
          <p:nvPr/>
        </p:nvCxnSpPr>
        <p:spPr bwMode="auto">
          <a:xfrm>
            <a:off x="2834108" y="1131138"/>
            <a:ext cx="2334358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5A40FFB0-E5EE-4956-A315-73C8B3895059}"/>
              </a:ext>
            </a:extLst>
          </p:cNvPr>
          <p:cNvSpPr txBox="1"/>
          <p:nvPr/>
        </p:nvSpPr>
        <p:spPr>
          <a:xfrm>
            <a:off x="3731680" y="1008901"/>
            <a:ext cx="486030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2025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6FF6F1C-94D5-4CEE-9654-487DBF83E837}"/>
              </a:ext>
            </a:extLst>
          </p:cNvPr>
          <p:cNvCxnSpPr>
            <a:cxnSpLocks/>
          </p:cNvCxnSpPr>
          <p:nvPr/>
        </p:nvCxnSpPr>
        <p:spPr bwMode="auto">
          <a:xfrm>
            <a:off x="5235251" y="1134530"/>
            <a:ext cx="2334358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63EE8FD4-4E97-41E4-8D31-E0AFE71B63CD}"/>
              </a:ext>
            </a:extLst>
          </p:cNvPr>
          <p:cNvSpPr txBox="1"/>
          <p:nvPr/>
        </p:nvSpPr>
        <p:spPr>
          <a:xfrm>
            <a:off x="6132823" y="1012293"/>
            <a:ext cx="492443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2026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4A8033E-0F6F-4F11-A170-D375D64CC774}"/>
              </a:ext>
            </a:extLst>
          </p:cNvPr>
          <p:cNvCxnSpPr>
            <a:cxnSpLocks/>
          </p:cNvCxnSpPr>
          <p:nvPr/>
        </p:nvCxnSpPr>
        <p:spPr bwMode="auto">
          <a:xfrm>
            <a:off x="7629620" y="1124374"/>
            <a:ext cx="1491093" cy="0"/>
          </a:xfrm>
          <a:prstGeom prst="line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67C72575-067A-42E1-80D3-D80386027E5F}"/>
              </a:ext>
            </a:extLst>
          </p:cNvPr>
          <p:cNvSpPr txBox="1"/>
          <p:nvPr/>
        </p:nvSpPr>
        <p:spPr>
          <a:xfrm>
            <a:off x="8195299" y="1015684"/>
            <a:ext cx="489236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Montserrat" panose="00000500000000000000" pitchFamily="50" charset="0"/>
              </a:rPr>
              <a:t>2027</a:t>
            </a:r>
          </a:p>
        </p:txBody>
      </p:sp>
      <p:sp>
        <p:nvSpPr>
          <p:cNvPr id="100" name="Thought Bubble: Cloud 99">
            <a:extLst>
              <a:ext uri="{FF2B5EF4-FFF2-40B4-BE49-F238E27FC236}">
                <a16:creationId xmlns:a16="http://schemas.microsoft.com/office/drawing/2014/main" id="{D53B40C9-C19A-4678-B413-A901A4EB9EC2}"/>
              </a:ext>
            </a:extLst>
          </p:cNvPr>
          <p:cNvSpPr/>
          <p:nvPr/>
        </p:nvSpPr>
        <p:spPr bwMode="auto">
          <a:xfrm>
            <a:off x="2826445" y="4794272"/>
            <a:ext cx="1197887" cy="438946"/>
          </a:xfrm>
          <a:prstGeom prst="cloudCallout">
            <a:avLst>
              <a:gd name="adj1" fmla="val -1577"/>
              <a:gd name="adj2" fmla="val 30526"/>
            </a:avLst>
          </a:prstGeom>
          <a:solidFill>
            <a:srgbClr val="C9C9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 sz="800" dirty="0"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01" name="Chevron 60">
            <a:extLst>
              <a:ext uri="{FF2B5EF4-FFF2-40B4-BE49-F238E27FC236}">
                <a16:creationId xmlns:a16="http://schemas.microsoft.com/office/drawing/2014/main" id="{01F9DA0E-18F9-4B53-8A0D-26385B6ABF75}"/>
              </a:ext>
            </a:extLst>
          </p:cNvPr>
          <p:cNvSpPr/>
          <p:nvPr/>
        </p:nvSpPr>
        <p:spPr bwMode="auto">
          <a:xfrm>
            <a:off x="3326550" y="4409131"/>
            <a:ext cx="748030" cy="281698"/>
          </a:xfrm>
          <a:custGeom>
            <a:avLst/>
            <a:gdLst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111125 w 1578187"/>
              <a:gd name="connsiteY5" fmla="*/ 111125 h 222250"/>
              <a:gd name="connsiteX6" fmla="*/ 0 w 1578187"/>
              <a:gd name="connsiteY6" fmla="*/ 0 h 222250"/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26818 w 1578187"/>
              <a:gd name="connsiteY5" fmla="*/ 98155 h 222250"/>
              <a:gd name="connsiteX6" fmla="*/ 0 w 1578187"/>
              <a:gd name="connsiteY6" fmla="*/ 0 h 222250"/>
              <a:gd name="connsiteX0" fmla="*/ 0 w 1506850"/>
              <a:gd name="connsiteY0" fmla="*/ 0 h 222250"/>
              <a:gd name="connsiteX1" fmla="*/ 1467062 w 1506850"/>
              <a:gd name="connsiteY1" fmla="*/ 0 h 222250"/>
              <a:gd name="connsiteX2" fmla="*/ 1506850 w 1506850"/>
              <a:gd name="connsiteY2" fmla="*/ 111125 h 222250"/>
              <a:gd name="connsiteX3" fmla="*/ 1467062 w 1506850"/>
              <a:gd name="connsiteY3" fmla="*/ 222250 h 222250"/>
              <a:gd name="connsiteX4" fmla="*/ 0 w 1506850"/>
              <a:gd name="connsiteY4" fmla="*/ 222250 h 222250"/>
              <a:gd name="connsiteX5" fmla="*/ 26818 w 1506850"/>
              <a:gd name="connsiteY5" fmla="*/ 98155 h 222250"/>
              <a:gd name="connsiteX6" fmla="*/ 0 w 1506850"/>
              <a:gd name="connsiteY6" fmla="*/ 0 h 222250"/>
              <a:gd name="connsiteX0" fmla="*/ 0 w 1609167"/>
              <a:gd name="connsiteY0" fmla="*/ 0 h 222250"/>
              <a:gd name="connsiteX1" fmla="*/ 1467062 w 1609167"/>
              <a:gd name="connsiteY1" fmla="*/ 0 h 222250"/>
              <a:gd name="connsiteX2" fmla="*/ 1609167 w 1609167"/>
              <a:gd name="connsiteY2" fmla="*/ 118533 h 222250"/>
              <a:gd name="connsiteX3" fmla="*/ 1467062 w 1609167"/>
              <a:gd name="connsiteY3" fmla="*/ 222250 h 222250"/>
              <a:gd name="connsiteX4" fmla="*/ 0 w 1609167"/>
              <a:gd name="connsiteY4" fmla="*/ 222250 h 222250"/>
              <a:gd name="connsiteX5" fmla="*/ 26818 w 1609167"/>
              <a:gd name="connsiteY5" fmla="*/ 98155 h 222250"/>
              <a:gd name="connsiteX6" fmla="*/ 0 w 1609167"/>
              <a:gd name="connsiteY6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9167" h="222250">
                <a:moveTo>
                  <a:pt x="0" y="0"/>
                </a:moveTo>
                <a:lnTo>
                  <a:pt x="1467062" y="0"/>
                </a:lnTo>
                <a:lnTo>
                  <a:pt x="1609167" y="118533"/>
                </a:lnTo>
                <a:lnTo>
                  <a:pt x="1467062" y="222250"/>
                </a:lnTo>
                <a:lnTo>
                  <a:pt x="0" y="222250"/>
                </a:lnTo>
                <a:lnTo>
                  <a:pt x="26818" y="9815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lin ang="10800000" scaled="1"/>
            <a:tileRect/>
          </a:gra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fr-FR" sz="7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SA2 &amp; RAN </a:t>
            </a:r>
            <a:r>
              <a:rPr lang="fr-FR" sz="7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WGs</a:t>
            </a:r>
            <a:r>
              <a:rPr lang="fr-FR" sz="7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 6G SID </a:t>
            </a:r>
            <a:r>
              <a:rPr lang="fr-FR" sz="7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</a:t>
            </a:r>
            <a:r>
              <a:rPr lang="fr-FR" sz="7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15437E3-FF66-4892-89B6-E649B4561F3A}"/>
              </a:ext>
            </a:extLst>
          </p:cNvPr>
          <p:cNvSpPr txBox="1"/>
          <p:nvPr/>
        </p:nvSpPr>
        <p:spPr>
          <a:xfrm>
            <a:off x="2812897" y="4829015"/>
            <a:ext cx="11988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SA3/4/6 SID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 and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compl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 TBD</a:t>
            </a:r>
          </a:p>
        </p:txBody>
      </p:sp>
      <p:sp>
        <p:nvSpPr>
          <p:cNvPr id="103" name="Chevron 58">
            <a:extLst>
              <a:ext uri="{FF2B5EF4-FFF2-40B4-BE49-F238E27FC236}">
                <a16:creationId xmlns:a16="http://schemas.microsoft.com/office/drawing/2014/main" id="{7D40FECF-8AAC-4665-9FCA-9F54191140DC}"/>
              </a:ext>
            </a:extLst>
          </p:cNvPr>
          <p:cNvSpPr/>
          <p:nvPr/>
        </p:nvSpPr>
        <p:spPr bwMode="auto">
          <a:xfrm>
            <a:off x="8057301" y="3088430"/>
            <a:ext cx="853440" cy="243841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7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5GA ASN.1 &amp; Open APIs </a:t>
            </a:r>
          </a:p>
        </p:txBody>
      </p:sp>
      <p:sp>
        <p:nvSpPr>
          <p:cNvPr id="104" name="Chevron 60">
            <a:extLst>
              <a:ext uri="{FF2B5EF4-FFF2-40B4-BE49-F238E27FC236}">
                <a16:creationId xmlns:a16="http://schemas.microsoft.com/office/drawing/2014/main" id="{E26A1CD4-2222-4DDE-858A-C3D5FB14F16D}"/>
              </a:ext>
            </a:extLst>
          </p:cNvPr>
          <p:cNvSpPr/>
          <p:nvPr/>
        </p:nvSpPr>
        <p:spPr bwMode="auto">
          <a:xfrm>
            <a:off x="4641001" y="5041789"/>
            <a:ext cx="4262970" cy="219549"/>
          </a:xfrm>
          <a:prstGeom prst="chevron">
            <a:avLst/>
          </a:prstGeom>
          <a:gradFill>
            <a:gsLst>
              <a:gs pos="12000">
                <a:schemeClr val="accent3">
                  <a:lumMod val="40000"/>
                  <a:lumOff val="60000"/>
                </a:schemeClr>
              </a:gs>
              <a:gs pos="60000">
                <a:srgbClr val="92D050"/>
              </a:gs>
              <a:gs pos="83000">
                <a:srgbClr val="92D050"/>
              </a:gs>
              <a:gs pos="100000">
                <a:srgbClr val="92D050"/>
              </a:gs>
            </a:gsLst>
            <a:lin ang="36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RAN2/3/4 6G 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Study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(</a:t>
            </a:r>
            <a:r>
              <a:rPr lang="fr-FR" sz="9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ies</a:t>
            </a: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105" name="Thought Bubble: Cloud 104">
            <a:extLst>
              <a:ext uri="{FF2B5EF4-FFF2-40B4-BE49-F238E27FC236}">
                <a16:creationId xmlns:a16="http://schemas.microsoft.com/office/drawing/2014/main" id="{8F440BEE-05F2-47D7-9FE0-8D72C453CAD4}"/>
              </a:ext>
            </a:extLst>
          </p:cNvPr>
          <p:cNvSpPr/>
          <p:nvPr/>
        </p:nvSpPr>
        <p:spPr bwMode="auto">
          <a:xfrm>
            <a:off x="3160180" y="1943739"/>
            <a:ext cx="903248" cy="250613"/>
          </a:xfrm>
          <a:prstGeom prst="cloudCallout">
            <a:avLst>
              <a:gd name="adj1" fmla="val -1577"/>
              <a:gd name="adj2" fmla="val 30526"/>
            </a:avLst>
          </a:prstGeom>
          <a:solidFill>
            <a:srgbClr val="C9C9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 sz="800" dirty="0"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66B2E89-976D-41FF-AE0D-9E1B3417A4CB}"/>
              </a:ext>
            </a:extLst>
          </p:cNvPr>
          <p:cNvSpPr txBox="1"/>
          <p:nvPr/>
        </p:nvSpPr>
        <p:spPr>
          <a:xfrm>
            <a:off x="3051807" y="1935776"/>
            <a:ext cx="10600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800" dirty="0">
                <a:solidFill>
                  <a:schemeClr val="dk1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St.2 SID </a:t>
            </a:r>
            <a:r>
              <a:rPr lang="fr-FR" sz="800" dirty="0" err="1">
                <a:solidFill>
                  <a:schemeClr val="dk1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</a:t>
            </a:r>
            <a:r>
              <a:rPr lang="fr-FR" sz="800" dirty="0">
                <a:solidFill>
                  <a:schemeClr val="dk1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 TBD</a:t>
            </a:r>
          </a:p>
        </p:txBody>
      </p:sp>
      <p:sp>
        <p:nvSpPr>
          <p:cNvPr id="107" name="Thought Bubble: Cloud 106">
            <a:extLst>
              <a:ext uri="{FF2B5EF4-FFF2-40B4-BE49-F238E27FC236}">
                <a16:creationId xmlns:a16="http://schemas.microsoft.com/office/drawing/2014/main" id="{569B7922-52BC-4450-A2D5-65426AE75E7F}"/>
              </a:ext>
            </a:extLst>
          </p:cNvPr>
          <p:cNvSpPr/>
          <p:nvPr/>
        </p:nvSpPr>
        <p:spPr bwMode="auto">
          <a:xfrm>
            <a:off x="5344580" y="3078269"/>
            <a:ext cx="903248" cy="250613"/>
          </a:xfrm>
          <a:prstGeom prst="cloudCallout">
            <a:avLst>
              <a:gd name="adj1" fmla="val -1577"/>
              <a:gd name="adj2" fmla="val 30526"/>
            </a:avLst>
          </a:prstGeom>
          <a:solidFill>
            <a:srgbClr val="C9C9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 sz="800" dirty="0"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03F8E98-DE59-400F-B3E7-3C8E814DF18A}"/>
              </a:ext>
            </a:extLst>
          </p:cNvPr>
          <p:cNvSpPr txBox="1"/>
          <p:nvPr/>
        </p:nvSpPr>
        <p:spPr>
          <a:xfrm>
            <a:off x="5236207" y="3070306"/>
            <a:ext cx="10600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800" dirty="0">
                <a:solidFill>
                  <a:schemeClr val="dk1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St.3 SID </a:t>
            </a:r>
            <a:r>
              <a:rPr lang="fr-FR" sz="800" dirty="0" err="1">
                <a:solidFill>
                  <a:schemeClr val="dk1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</a:t>
            </a:r>
            <a:r>
              <a:rPr lang="fr-FR" sz="800" dirty="0">
                <a:solidFill>
                  <a:schemeClr val="dk1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 TBD</a:t>
            </a:r>
          </a:p>
        </p:txBody>
      </p:sp>
      <p:sp>
        <p:nvSpPr>
          <p:cNvPr id="109" name="Title 1">
            <a:extLst>
              <a:ext uri="{FF2B5EF4-FFF2-40B4-BE49-F238E27FC236}">
                <a16:creationId xmlns:a16="http://schemas.microsoft.com/office/drawing/2014/main" id="{6F7D82F0-E0FD-4CE1-9B9A-0B269EE5BF75}"/>
              </a:ext>
            </a:extLst>
          </p:cNvPr>
          <p:cNvSpPr txBox="1">
            <a:spLocks/>
          </p:cNvSpPr>
          <p:nvPr/>
        </p:nvSpPr>
        <p:spPr bwMode="auto">
          <a:xfrm>
            <a:off x="886496" y="569570"/>
            <a:ext cx="7142018" cy="388686"/>
          </a:xfrm>
          <a:prstGeom prst="rect">
            <a:avLst/>
          </a:prstGeom>
          <a:noFill/>
          <a:ln>
            <a:noFill/>
          </a:ln>
        </p:spPr>
        <p:txBody>
          <a:bodyPr lIns="91430" tIns="45715" rIns="91430" bIns="45715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GB" sz="2400" kern="0" dirty="0">
                <a:latin typeface="Montserrat" panose="00000500000000000000" pitchFamily="50" charset="0"/>
                <a:ea typeface="ＭＳ Ｐゴシック" charset="0"/>
                <a:cs typeface="ＭＳ Ｐゴシック" charset="0"/>
              </a:rPr>
              <a:t>Release 20 timeline</a:t>
            </a:r>
            <a:endParaRPr lang="en-US" sz="2000" kern="0" dirty="0">
              <a:latin typeface="Montserrat" panose="00000500000000000000" pitchFamily="50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" name="Chevron 60">
            <a:extLst>
              <a:ext uri="{FF2B5EF4-FFF2-40B4-BE49-F238E27FC236}">
                <a16:creationId xmlns:a16="http://schemas.microsoft.com/office/drawing/2014/main" id="{E5719DD9-D6C8-4B1A-B09E-247DE6049E58}"/>
              </a:ext>
            </a:extLst>
          </p:cNvPr>
          <p:cNvSpPr/>
          <p:nvPr/>
        </p:nvSpPr>
        <p:spPr bwMode="auto">
          <a:xfrm>
            <a:off x="7655890" y="4421234"/>
            <a:ext cx="550705" cy="222250"/>
          </a:xfrm>
          <a:prstGeom prst="chevron">
            <a:avLst/>
          </a:prstGeom>
          <a:gradFill>
            <a:gsLst>
              <a:gs pos="1770">
                <a:schemeClr val="bg1"/>
              </a:gs>
              <a:gs pos="22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00000" scaled="0"/>
          </a:gra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or </a:t>
            </a:r>
          </a:p>
        </p:txBody>
      </p:sp>
      <p:sp>
        <p:nvSpPr>
          <p:cNvPr id="111" name="Thought Bubble: Cloud 110">
            <a:extLst>
              <a:ext uri="{FF2B5EF4-FFF2-40B4-BE49-F238E27FC236}">
                <a16:creationId xmlns:a16="http://schemas.microsoft.com/office/drawing/2014/main" id="{308F9275-5B3C-433F-82AA-64AD8C6E5952}"/>
              </a:ext>
            </a:extLst>
          </p:cNvPr>
          <p:cNvSpPr/>
          <p:nvPr/>
        </p:nvSpPr>
        <p:spPr bwMode="auto">
          <a:xfrm>
            <a:off x="8053454" y="5608152"/>
            <a:ext cx="903248" cy="250613"/>
          </a:xfrm>
          <a:prstGeom prst="cloudCallout">
            <a:avLst>
              <a:gd name="adj1" fmla="val -1577"/>
              <a:gd name="adj2" fmla="val 30526"/>
            </a:avLst>
          </a:prstGeom>
          <a:solidFill>
            <a:srgbClr val="88C5D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endParaRPr lang="fr-FR" sz="800" dirty="0">
              <a:latin typeface="Montserrat" panose="00000500000000000000" pitchFamily="50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ACF1926-2A48-4CC7-8141-82609A0D845A}"/>
              </a:ext>
            </a:extLst>
          </p:cNvPr>
          <p:cNvSpPr txBox="1"/>
          <p:nvPr/>
        </p:nvSpPr>
        <p:spPr>
          <a:xfrm>
            <a:off x="7965553" y="5634308"/>
            <a:ext cx="10600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800" dirty="0">
                <a:solidFill>
                  <a:schemeClr val="dk1"/>
                </a:solidFill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TBD</a:t>
            </a:r>
          </a:p>
        </p:txBody>
      </p:sp>
      <p:sp>
        <p:nvSpPr>
          <p:cNvPr id="113" name="TextBox 1">
            <a:extLst>
              <a:ext uri="{FF2B5EF4-FFF2-40B4-BE49-F238E27FC236}">
                <a16:creationId xmlns:a16="http://schemas.microsoft.com/office/drawing/2014/main" id="{D9004E89-454B-4BDC-A2C0-61FE3D141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2244" y="689014"/>
            <a:ext cx="1363663" cy="169862"/>
          </a:xfrm>
          <a:prstGeom prst="rect">
            <a:avLst/>
          </a:prstGeom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500" b="1" dirty="0">
                <a:latin typeface="Montserrat" panose="00000500000000000000" pitchFamily="50" charset="0"/>
              </a:rPr>
              <a:t>Note</a:t>
            </a:r>
            <a:r>
              <a:rPr lang="en-GB" altLang="en-US" sz="500" dirty="0">
                <a:latin typeface="Montserrat" panose="00000500000000000000" pitchFamily="50" charset="0"/>
              </a:rPr>
              <a:t>: All starting dates are indicative</a:t>
            </a:r>
          </a:p>
        </p:txBody>
      </p:sp>
      <p:sp>
        <p:nvSpPr>
          <p:cNvPr id="114" name="Star: 5 Points 113">
            <a:extLst>
              <a:ext uri="{FF2B5EF4-FFF2-40B4-BE49-F238E27FC236}">
                <a16:creationId xmlns:a16="http://schemas.microsoft.com/office/drawing/2014/main" id="{FF86E9FA-EC5E-4ED8-BCE0-71A1EE04D5D7}"/>
              </a:ext>
            </a:extLst>
          </p:cNvPr>
          <p:cNvSpPr/>
          <p:nvPr/>
        </p:nvSpPr>
        <p:spPr bwMode="auto">
          <a:xfrm>
            <a:off x="2656159" y="2527701"/>
            <a:ext cx="339301" cy="321838"/>
          </a:xfrm>
          <a:prstGeom prst="star5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5" name="TextBox 1">
            <a:extLst>
              <a:ext uri="{FF2B5EF4-FFF2-40B4-BE49-F238E27FC236}">
                <a16:creationId xmlns:a16="http://schemas.microsoft.com/office/drawing/2014/main" id="{502DA9E9-3997-4981-B954-C451EDEF3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6734" y="2864213"/>
            <a:ext cx="1164115" cy="20005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700" b="1" dirty="0">
                <a:latin typeface="Montserrat" panose="00000500000000000000" pitchFamily="50" charset="0"/>
              </a:rPr>
              <a:t>Workshop 5GA RAN</a:t>
            </a:r>
            <a:endParaRPr lang="en-GB" altLang="en-US" sz="700" dirty="0">
              <a:latin typeface="Montserrat" panose="00000500000000000000" pitchFamily="50" charset="0"/>
            </a:endParaRPr>
          </a:p>
        </p:txBody>
      </p:sp>
      <p:sp>
        <p:nvSpPr>
          <p:cNvPr id="116" name="Star: 5 Points 115">
            <a:extLst>
              <a:ext uri="{FF2B5EF4-FFF2-40B4-BE49-F238E27FC236}">
                <a16:creationId xmlns:a16="http://schemas.microsoft.com/office/drawing/2014/main" id="{ACA4339C-F319-47A9-8934-47E96720EBC7}"/>
              </a:ext>
            </a:extLst>
          </p:cNvPr>
          <p:cNvSpPr/>
          <p:nvPr/>
        </p:nvSpPr>
        <p:spPr bwMode="auto">
          <a:xfrm>
            <a:off x="2641743" y="2031371"/>
            <a:ext cx="339301" cy="321838"/>
          </a:xfrm>
          <a:prstGeom prst="star5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7" name="TextBox 1">
            <a:extLst>
              <a:ext uri="{FF2B5EF4-FFF2-40B4-BE49-F238E27FC236}">
                <a16:creationId xmlns:a16="http://schemas.microsoft.com/office/drawing/2014/main" id="{13A28A5D-CC39-4F34-83CB-9057D2B51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318" y="2367883"/>
            <a:ext cx="1164115" cy="200055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altLang="en-US" sz="700" b="1" dirty="0">
                <a:latin typeface="Montserrat" panose="00000500000000000000" pitchFamily="50" charset="0"/>
              </a:rPr>
              <a:t>Workshop 5GA SA</a:t>
            </a:r>
            <a:endParaRPr lang="en-GB" altLang="en-US" sz="700" dirty="0">
              <a:latin typeface="Montserrat" panose="00000500000000000000" pitchFamily="50" charset="0"/>
            </a:endParaRPr>
          </a:p>
        </p:txBody>
      </p:sp>
      <p:cxnSp>
        <p:nvCxnSpPr>
          <p:cNvPr id="118" name="Straight Connector 114">
            <a:extLst>
              <a:ext uri="{FF2B5EF4-FFF2-40B4-BE49-F238E27FC236}">
                <a16:creationId xmlns:a16="http://schemas.microsoft.com/office/drawing/2014/main" id="{729C07E3-DC59-4E66-B65C-2A4F97688F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63392" y="1452781"/>
            <a:ext cx="0" cy="4393128"/>
          </a:xfrm>
          <a:prstGeom prst="line">
            <a:avLst/>
          </a:prstGeom>
          <a:noFill/>
          <a:ln w="9525" algn="ctr">
            <a:solidFill>
              <a:schemeClr val="accent4">
                <a:lumMod val="40000"/>
                <a:lumOff val="60000"/>
              </a:schemeClr>
            </a:solidFill>
            <a:prstDash val="dash"/>
            <a:round/>
            <a:headEnd/>
            <a:tailEnd/>
          </a:ln>
        </p:spPr>
      </p:cxnSp>
      <p:sp>
        <p:nvSpPr>
          <p:cNvPr id="119" name="Chevron 60">
            <a:extLst>
              <a:ext uri="{FF2B5EF4-FFF2-40B4-BE49-F238E27FC236}">
                <a16:creationId xmlns:a16="http://schemas.microsoft.com/office/drawing/2014/main" id="{18DF2A5F-0D70-4EA6-9CDA-5B09424788DF}"/>
              </a:ext>
            </a:extLst>
          </p:cNvPr>
          <p:cNvSpPr/>
          <p:nvPr/>
        </p:nvSpPr>
        <p:spPr bwMode="auto">
          <a:xfrm>
            <a:off x="4054258" y="2872451"/>
            <a:ext cx="4213079" cy="165742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900" dirty="0">
                <a:solidFill>
                  <a:srgbClr val="FF0000"/>
                </a:solidFill>
                <a:latin typeface="+mn-lt"/>
                <a:ea typeface="ＭＳ Ｐゴシック" charset="-128"/>
                <a:cs typeface="Arial" pitchFamily="34" charset="0"/>
              </a:rPr>
              <a:t>Management Stage 2/Stage3 St.+</a:t>
            </a:r>
            <a:r>
              <a:rPr lang="fr-FR" sz="900" dirty="0" err="1">
                <a:solidFill>
                  <a:srgbClr val="FF0000"/>
                </a:solidFill>
                <a:latin typeface="+mn-lt"/>
                <a:ea typeface="ＭＳ Ｐゴシック" charset="-128"/>
                <a:cs typeface="Arial" pitchFamily="34" charset="0"/>
              </a:rPr>
              <a:t>Norm</a:t>
            </a:r>
            <a:r>
              <a:rPr lang="fr-FR" sz="900" dirty="0">
                <a:solidFill>
                  <a:srgbClr val="FF0000"/>
                </a:solidFill>
                <a:latin typeface="+mn-lt"/>
                <a:ea typeface="ＭＳ Ｐゴシック" charset="-128"/>
                <a:cs typeface="Arial" pitchFamily="34" charset="0"/>
              </a:rPr>
              <a:t> </a:t>
            </a:r>
            <a:r>
              <a:rPr lang="fr-FR" sz="900" dirty="0" err="1">
                <a:solidFill>
                  <a:srgbClr val="FF0000"/>
                </a:solidFill>
                <a:latin typeface="+mn-lt"/>
                <a:ea typeface="ＭＳ Ｐゴシック" charset="-128"/>
                <a:cs typeface="Arial" pitchFamily="34" charset="0"/>
              </a:rPr>
              <a:t>supporting</a:t>
            </a:r>
            <a:r>
              <a:rPr lang="fr-FR" sz="900" dirty="0">
                <a:solidFill>
                  <a:srgbClr val="FF0000"/>
                </a:solidFill>
                <a:latin typeface="+mn-lt"/>
                <a:ea typeface="ＭＳ Ｐゴシック" charset="-128"/>
                <a:cs typeface="Arial" pitchFamily="34" charset="0"/>
              </a:rPr>
              <a:t> SA&amp;RAN </a:t>
            </a:r>
            <a:r>
              <a:rPr lang="fr-FR" altLang="zh-CN" sz="9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(SA5) </a:t>
            </a:r>
            <a:endParaRPr lang="fr-FR" sz="900" dirty="0">
              <a:solidFill>
                <a:srgbClr val="FF0000"/>
              </a:solidFill>
              <a:latin typeface="+mn-lt"/>
              <a:ea typeface="ＭＳ Ｐゴシック" charset="-128"/>
              <a:cs typeface="Arial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E373594-8455-44DA-83BA-3C0CF652242C}"/>
              </a:ext>
            </a:extLst>
          </p:cNvPr>
          <p:cNvSpPr txBox="1"/>
          <p:nvPr/>
        </p:nvSpPr>
        <p:spPr>
          <a:xfrm>
            <a:off x="8593767" y="4338231"/>
            <a:ext cx="875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3GPP SA5</a:t>
            </a:r>
          </a:p>
          <a:p>
            <a:r>
              <a:rPr lang="en-US" altLang="zh-CN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plan</a:t>
            </a:r>
            <a:endParaRPr lang="zh-CN" altLang="en-US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CD04FFF-DDD6-46B4-9F19-7BD175C10DED}"/>
              </a:ext>
            </a:extLst>
          </p:cNvPr>
          <p:cNvCxnSpPr>
            <a:cxnSpLocks/>
            <a:stCxn id="119" idx="3"/>
            <a:endCxn id="121" idx="1"/>
          </p:cNvCxnSpPr>
          <p:nvPr/>
        </p:nvCxnSpPr>
        <p:spPr>
          <a:xfrm>
            <a:off x="8267337" y="2955322"/>
            <a:ext cx="326430" cy="1598353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B5785BBB-EE92-46EE-8127-9F9C08483145}"/>
              </a:ext>
            </a:extLst>
          </p:cNvPr>
          <p:cNvCxnSpPr>
            <a:cxnSpLocks/>
            <a:endCxn id="121" idx="1"/>
          </p:cNvCxnSpPr>
          <p:nvPr/>
        </p:nvCxnSpPr>
        <p:spPr>
          <a:xfrm flipV="1">
            <a:off x="8281932" y="4553675"/>
            <a:ext cx="311835" cy="837036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9FCB6B10-4552-435D-83AD-85B4E0BA0344}"/>
              </a:ext>
            </a:extLst>
          </p:cNvPr>
          <p:cNvSpPr txBox="1"/>
          <p:nvPr/>
        </p:nvSpPr>
        <p:spPr>
          <a:xfrm>
            <a:off x="9545314" y="1740767"/>
            <a:ext cx="249010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400" b="1" dirty="0">
                <a:latin typeface="+mn-lt"/>
              </a:rPr>
              <a:t>OAM/CH prime feature:</a:t>
            </a:r>
            <a:endParaRPr lang="zh-CN" altLang="zh-CN" sz="1400" dirty="0"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altLang="zh-CN" sz="1400" dirty="0">
                <a:latin typeface="+mn-lt"/>
              </a:rPr>
              <a:t>Start of Rel-20 study: Jun.2025 (SA#108/SA5#161)</a:t>
            </a:r>
            <a:endParaRPr lang="zh-CN" altLang="zh-CN" sz="1400" dirty="0"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+mn-lt"/>
              </a:rPr>
              <a:t>End of Rel-20 work: Mar.2027 (SA#115/SA5#172)</a:t>
            </a:r>
          </a:p>
          <a:p>
            <a:r>
              <a:rPr lang="en-GB" altLang="zh-CN" sz="1400" dirty="0">
                <a:latin typeface="+mn-lt"/>
              </a:rPr>
              <a:t> </a:t>
            </a:r>
            <a:endParaRPr lang="zh-CN" altLang="zh-CN" sz="1400" dirty="0">
              <a:latin typeface="+mn-lt"/>
            </a:endParaRPr>
          </a:p>
          <a:p>
            <a:r>
              <a:rPr lang="en-GB" altLang="zh-CN" sz="1400" b="1" dirty="0">
                <a:latin typeface="+mn-lt"/>
              </a:rPr>
              <a:t>OAM/CH support to network feature </a:t>
            </a:r>
            <a:r>
              <a:rPr lang="en-GB" altLang="zh-CN" sz="1400" dirty="0">
                <a:latin typeface="+mn-lt"/>
              </a:rPr>
              <a:t>(</a:t>
            </a:r>
            <a:r>
              <a:rPr lang="en-US" altLang="zh-CN" sz="1400" dirty="0">
                <a:latin typeface="+mn-lt"/>
              </a:rPr>
              <a:t>SA5 is ready to support network features pending the availability of inputs from other WGs. )</a:t>
            </a:r>
            <a:endParaRPr lang="zh-CN" altLang="zh-CN" sz="1400" dirty="0">
              <a:latin typeface="+mn-lt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altLang="zh-CN" sz="1400" dirty="0">
                <a:latin typeface="+mn-lt"/>
              </a:rPr>
              <a:t>Start of Rel-20 study: Jun.2025 (SA#108/SA5#161)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GB" altLang="zh-CN" sz="1400" dirty="0">
                <a:latin typeface="+mn-lt"/>
              </a:rPr>
              <a:t>End of Rel-20 study: Mar.2027 (SA#115/SA5#172)</a:t>
            </a:r>
            <a:endParaRPr lang="zh-CN" altLang="zh-CN" sz="1400" dirty="0">
              <a:latin typeface="+mn-lt"/>
            </a:endParaRPr>
          </a:p>
        </p:txBody>
      </p:sp>
      <p:sp>
        <p:nvSpPr>
          <p:cNvPr id="125" name="Chevron 60">
            <a:extLst>
              <a:ext uri="{FF2B5EF4-FFF2-40B4-BE49-F238E27FC236}">
                <a16:creationId xmlns:a16="http://schemas.microsoft.com/office/drawing/2014/main" id="{4C19788E-6B6E-4E19-924F-E2FCF545CB65}"/>
              </a:ext>
            </a:extLst>
          </p:cNvPr>
          <p:cNvSpPr/>
          <p:nvPr/>
        </p:nvSpPr>
        <p:spPr bwMode="auto">
          <a:xfrm>
            <a:off x="3361620" y="5306173"/>
            <a:ext cx="748030" cy="281698"/>
          </a:xfrm>
          <a:custGeom>
            <a:avLst/>
            <a:gdLst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111125 w 1578187"/>
              <a:gd name="connsiteY5" fmla="*/ 111125 h 222250"/>
              <a:gd name="connsiteX6" fmla="*/ 0 w 1578187"/>
              <a:gd name="connsiteY6" fmla="*/ 0 h 222250"/>
              <a:gd name="connsiteX0" fmla="*/ 0 w 1578187"/>
              <a:gd name="connsiteY0" fmla="*/ 0 h 222250"/>
              <a:gd name="connsiteX1" fmla="*/ 1467062 w 1578187"/>
              <a:gd name="connsiteY1" fmla="*/ 0 h 222250"/>
              <a:gd name="connsiteX2" fmla="*/ 1578187 w 1578187"/>
              <a:gd name="connsiteY2" fmla="*/ 111125 h 222250"/>
              <a:gd name="connsiteX3" fmla="*/ 1467062 w 1578187"/>
              <a:gd name="connsiteY3" fmla="*/ 222250 h 222250"/>
              <a:gd name="connsiteX4" fmla="*/ 0 w 1578187"/>
              <a:gd name="connsiteY4" fmla="*/ 222250 h 222250"/>
              <a:gd name="connsiteX5" fmla="*/ 26818 w 1578187"/>
              <a:gd name="connsiteY5" fmla="*/ 98155 h 222250"/>
              <a:gd name="connsiteX6" fmla="*/ 0 w 1578187"/>
              <a:gd name="connsiteY6" fmla="*/ 0 h 222250"/>
              <a:gd name="connsiteX0" fmla="*/ 0 w 1506850"/>
              <a:gd name="connsiteY0" fmla="*/ 0 h 222250"/>
              <a:gd name="connsiteX1" fmla="*/ 1467062 w 1506850"/>
              <a:gd name="connsiteY1" fmla="*/ 0 h 222250"/>
              <a:gd name="connsiteX2" fmla="*/ 1506850 w 1506850"/>
              <a:gd name="connsiteY2" fmla="*/ 111125 h 222250"/>
              <a:gd name="connsiteX3" fmla="*/ 1467062 w 1506850"/>
              <a:gd name="connsiteY3" fmla="*/ 222250 h 222250"/>
              <a:gd name="connsiteX4" fmla="*/ 0 w 1506850"/>
              <a:gd name="connsiteY4" fmla="*/ 222250 h 222250"/>
              <a:gd name="connsiteX5" fmla="*/ 26818 w 1506850"/>
              <a:gd name="connsiteY5" fmla="*/ 98155 h 222250"/>
              <a:gd name="connsiteX6" fmla="*/ 0 w 1506850"/>
              <a:gd name="connsiteY6" fmla="*/ 0 h 222250"/>
              <a:gd name="connsiteX0" fmla="*/ 0 w 1609167"/>
              <a:gd name="connsiteY0" fmla="*/ 0 h 222250"/>
              <a:gd name="connsiteX1" fmla="*/ 1467062 w 1609167"/>
              <a:gd name="connsiteY1" fmla="*/ 0 h 222250"/>
              <a:gd name="connsiteX2" fmla="*/ 1609167 w 1609167"/>
              <a:gd name="connsiteY2" fmla="*/ 118533 h 222250"/>
              <a:gd name="connsiteX3" fmla="*/ 1467062 w 1609167"/>
              <a:gd name="connsiteY3" fmla="*/ 222250 h 222250"/>
              <a:gd name="connsiteX4" fmla="*/ 0 w 1609167"/>
              <a:gd name="connsiteY4" fmla="*/ 222250 h 222250"/>
              <a:gd name="connsiteX5" fmla="*/ 26818 w 1609167"/>
              <a:gd name="connsiteY5" fmla="*/ 98155 h 222250"/>
              <a:gd name="connsiteX6" fmla="*/ 0 w 1609167"/>
              <a:gd name="connsiteY6" fmla="*/ 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9167" h="222250">
                <a:moveTo>
                  <a:pt x="0" y="0"/>
                </a:moveTo>
                <a:lnTo>
                  <a:pt x="1467062" y="0"/>
                </a:lnTo>
                <a:lnTo>
                  <a:pt x="1609167" y="118533"/>
                </a:lnTo>
                <a:lnTo>
                  <a:pt x="1467062" y="222250"/>
                </a:lnTo>
                <a:lnTo>
                  <a:pt x="0" y="222250"/>
                </a:lnTo>
                <a:lnTo>
                  <a:pt x="26818" y="98155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lin ang="10800000" scaled="1"/>
            <a:tileRect/>
          </a:gradFill>
          <a:ln>
            <a:solidFill>
              <a:schemeClr val="tx1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0" rIns="0"/>
          <a:lstStyle/>
          <a:p>
            <a:pPr algn="ctr">
              <a:defRPr/>
            </a:pPr>
            <a:r>
              <a:rPr lang="fr-FR" sz="7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SA5 6G SID </a:t>
            </a:r>
            <a:r>
              <a:rPr lang="fr-FR" sz="700" dirty="0" err="1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def</a:t>
            </a:r>
            <a:r>
              <a:rPr lang="fr-FR" sz="700" dirty="0">
                <a:latin typeface="Montserrat" panose="00000500000000000000" pitchFamily="50" charset="0"/>
                <a:ea typeface="ＭＳ Ｐゴシック" charset="-128"/>
                <a:cs typeface="Arial" pitchFamily="34" charset="0"/>
              </a:rPr>
              <a:t>.</a:t>
            </a:r>
          </a:p>
        </p:txBody>
      </p:sp>
      <p:sp>
        <p:nvSpPr>
          <p:cNvPr id="126" name="Chevron 60">
            <a:extLst>
              <a:ext uri="{FF2B5EF4-FFF2-40B4-BE49-F238E27FC236}">
                <a16:creationId xmlns:a16="http://schemas.microsoft.com/office/drawing/2014/main" id="{688F809E-F7B0-4683-AD5A-BB1F13B33339}"/>
              </a:ext>
            </a:extLst>
          </p:cNvPr>
          <p:cNvSpPr/>
          <p:nvPr/>
        </p:nvSpPr>
        <p:spPr bwMode="auto">
          <a:xfrm>
            <a:off x="4039528" y="5311563"/>
            <a:ext cx="4241322" cy="270918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/>
            <a:r>
              <a:rPr lang="fr-FR" sz="8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SA5 6G </a:t>
            </a:r>
            <a:r>
              <a:rPr lang="fr-FR" sz="800" dirty="0" err="1">
                <a:solidFill>
                  <a:srgbClr val="FF0000"/>
                </a:solidFill>
                <a:latin typeface="+mn-lt"/>
                <a:ea typeface="ＭＳ Ｐゴシック" charset="-128"/>
              </a:rPr>
              <a:t>Study</a:t>
            </a:r>
            <a:r>
              <a:rPr lang="fr-FR" sz="8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(</a:t>
            </a:r>
            <a:r>
              <a:rPr lang="fr-FR" sz="800" dirty="0" err="1">
                <a:solidFill>
                  <a:srgbClr val="FF0000"/>
                </a:solidFill>
                <a:latin typeface="+mn-lt"/>
                <a:ea typeface="ＭＳ Ｐゴシック" charset="-128"/>
              </a:rPr>
              <a:t>ies</a:t>
            </a:r>
            <a:r>
              <a:rPr lang="fr-FR" sz="800" dirty="0">
                <a:solidFill>
                  <a:srgbClr val="FF0000"/>
                </a:solidFill>
                <a:latin typeface="+mn-lt"/>
                <a:ea typeface="ＭＳ Ｐゴシック" charset="-128"/>
              </a:rPr>
              <a:t>)</a:t>
            </a:r>
          </a:p>
          <a:p>
            <a:pPr algn="ctr"/>
            <a:endParaRPr lang="fr-FR" sz="800" dirty="0">
              <a:solidFill>
                <a:srgbClr val="FF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7" name="Title 1">
            <a:extLst>
              <a:ext uri="{FF2B5EF4-FFF2-40B4-BE49-F238E27FC236}">
                <a16:creationId xmlns:a16="http://schemas.microsoft.com/office/drawing/2014/main" id="{CFA57679-78E2-4E52-BC31-57AB883C1798}"/>
              </a:ext>
            </a:extLst>
          </p:cNvPr>
          <p:cNvSpPr txBox="1">
            <a:spLocks/>
          </p:cNvSpPr>
          <p:nvPr/>
        </p:nvSpPr>
        <p:spPr bwMode="auto">
          <a:xfrm>
            <a:off x="6767622" y="1620175"/>
            <a:ext cx="2278234" cy="3886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1430" tIns="45715" rIns="91430" bIns="45715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GB" sz="1800" b="1" kern="0" dirty="0">
                <a:latin typeface="Montserrat" panose="00000500000000000000" pitchFamily="50" charset="0"/>
                <a:ea typeface="ＭＳ Ｐゴシック" charset="0"/>
                <a:cs typeface="ＭＳ Ｐゴシック" charset="0"/>
              </a:rPr>
              <a:t>Rel-20 - 5GA part</a:t>
            </a:r>
            <a:endParaRPr lang="en-US" sz="1600" b="1" kern="0" dirty="0">
              <a:latin typeface="Montserrat" panose="00000500000000000000" pitchFamily="50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8274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04DC7-1152-4A2E-8747-067AEB4B0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20562"/>
            <a:ext cx="11183938" cy="4464351"/>
          </a:xfrm>
        </p:spPr>
        <p:txBody>
          <a:bodyPr/>
          <a:lstStyle/>
          <a:p>
            <a:r>
              <a:rPr lang="en-US" altLang="zh-CN" dirty="0"/>
              <a:t>OAM starts at the same time as SA2, completion time follows 3GPP stage 3 completion date. </a:t>
            </a:r>
          </a:p>
          <a:p>
            <a:r>
              <a:rPr lang="en-US" altLang="zh-CN" dirty="0"/>
              <a:t>CH starts 6 month later than SA2 , completion time follows 3GPP stage 3 completion date. </a:t>
            </a:r>
          </a:p>
          <a:p>
            <a:r>
              <a:rPr lang="en-US" altLang="zh-CN" dirty="0"/>
              <a:t>Ratio of </a:t>
            </a:r>
            <a:r>
              <a:rPr lang="en-US" altLang="zh-CN" dirty="0" err="1"/>
              <a:t>maintenance+buffer</a:t>
            </a:r>
            <a:r>
              <a:rPr lang="en-US" altLang="zh-CN" dirty="0"/>
              <a:t> = 33%</a:t>
            </a:r>
          </a:p>
          <a:p>
            <a:endParaRPr lang="zh-CN" alt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2070E90-3AB6-4CC0-BD0A-C205E3C63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735" y="486247"/>
            <a:ext cx="10515600" cy="1130301"/>
          </a:xfrm>
        </p:spPr>
        <p:txBody>
          <a:bodyPr/>
          <a:lstStyle/>
          <a:p>
            <a:r>
              <a:rPr lang="en-GB" altLang="en-US" dirty="0"/>
              <a:t>Assumption for SA5 Rel-20 capacity summary </a:t>
            </a:r>
          </a:p>
        </p:txBody>
      </p:sp>
    </p:spTree>
    <p:extLst>
      <p:ext uri="{BB962C8B-B14F-4D97-AF65-F5344CB8AC3E}">
        <p14:creationId xmlns:p14="http://schemas.microsoft.com/office/powerpoint/2010/main" val="166000420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22EAC7-33FE-46C7-93AF-9B09E2C2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1" y="309964"/>
            <a:ext cx="8388350" cy="93472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altLang="de-DE" sz="4000" dirty="0"/>
              <a:t>SA5 calendar with OAM TU (one track)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EFDD739-EAD3-45DA-BDFC-A6C6D71CEC5A}"/>
              </a:ext>
            </a:extLst>
          </p:cNvPr>
          <p:cNvGraphicFramePr>
            <a:graphicFrameLocks noGrp="1"/>
          </p:cNvGraphicFramePr>
          <p:nvPr/>
        </p:nvGraphicFramePr>
        <p:xfrm>
          <a:off x="1421176" y="1465829"/>
          <a:ext cx="8388351" cy="4669989"/>
        </p:xfrm>
        <a:graphic>
          <a:graphicData uri="http://schemas.openxmlformats.org/drawingml/2006/table">
            <a:tbl>
              <a:tblPr firstRow="1" firstCol="1" bandRow="1"/>
              <a:tblGrid>
                <a:gridCol w="1009726">
                  <a:extLst>
                    <a:ext uri="{9D8B030D-6E8A-4147-A177-3AD203B41FA5}">
                      <a16:colId xmlns:a16="http://schemas.microsoft.com/office/drawing/2014/main" val="453583115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560376874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309222227"/>
                    </a:ext>
                  </a:extLst>
                </a:gridCol>
                <a:gridCol w="1458291">
                  <a:extLst>
                    <a:ext uri="{9D8B030D-6E8A-4147-A177-3AD203B41FA5}">
                      <a16:colId xmlns:a16="http://schemas.microsoft.com/office/drawing/2014/main" val="2041094273"/>
                    </a:ext>
                  </a:extLst>
                </a:gridCol>
                <a:gridCol w="1544856">
                  <a:extLst>
                    <a:ext uri="{9D8B030D-6E8A-4147-A177-3AD203B41FA5}">
                      <a16:colId xmlns:a16="http://schemas.microsoft.com/office/drawing/2014/main" val="1996662489"/>
                    </a:ext>
                  </a:extLst>
                </a:gridCol>
                <a:gridCol w="1458896">
                  <a:extLst>
                    <a:ext uri="{9D8B030D-6E8A-4147-A177-3AD203B41FA5}">
                      <a16:colId xmlns:a16="http://schemas.microsoft.com/office/drawing/2014/main" val="1593344267"/>
                    </a:ext>
                  </a:extLst>
                </a:gridCol>
              </a:tblGrid>
              <a:tr h="534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Friday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Closing plenary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14564"/>
                  </a:ext>
                </a:extLst>
              </a:tr>
              <a:tr h="5024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Q0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(If needed)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Breakout (opt.)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Breakout (opt.)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Breakout (opt.)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Start at 8:30am (may change depends on the host restriction)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313744"/>
                  </a:ext>
                </a:extLst>
              </a:tr>
              <a:tr h="5685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Q1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(9:00 - 10:30)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Plenary Session#1 (1TU)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[Single Stream]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854894"/>
                  </a:ext>
                </a:extLst>
              </a:tr>
              <a:tr h="244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10:30 - 11:00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Morning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93756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Q2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(11:00 - 12:30)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33211"/>
                  </a:ext>
                </a:extLst>
              </a:tr>
              <a:tr h="2043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12:30 - 14:00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Lunch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68007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Q3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(14:00 - 15:30)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675116"/>
                  </a:ext>
                </a:extLst>
              </a:tr>
              <a:tr h="2352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15:30 - 16:00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Afternoon Coffee 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87309"/>
                  </a:ext>
                </a:extLst>
              </a:tr>
              <a:tr h="4944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Q4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(16:00 - 17:30)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i="1" dirty="0"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Revision session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highlight>
                          <a:srgbClr val="C1E442"/>
                        </a:highligh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Closing plenary 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856872"/>
                  </a:ext>
                </a:extLst>
              </a:tr>
              <a:tr h="2405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17:30 - 17:40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Break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725036"/>
                  </a:ext>
                </a:extLst>
              </a:tr>
              <a:tr h="5537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Q5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(17:40 – 19:10)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Stream#1 (0.5 TU) 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Stop around 18:45</a:t>
                      </a:r>
                    </a:p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Social evening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Stream#1 (1TU)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i="1" dirty="0">
                          <a:effectLst/>
                          <a:highlight>
                            <a:srgbClr val="C1E442"/>
                          </a:highlight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Revision session</a:t>
                      </a: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378" marR="65378" marT="51455" marB="51455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5234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EE13C7-ECF6-4142-9722-E68BAA9493C3}"/>
              </a:ext>
            </a:extLst>
          </p:cNvPr>
          <p:cNvSpPr txBox="1"/>
          <p:nvPr/>
        </p:nvSpPr>
        <p:spPr>
          <a:xfrm>
            <a:off x="338915" y="1098490"/>
            <a:ext cx="966001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Assumption: Every day = 5 sessions (TUs),  total TU in 1 ordinary meeting (exclude closing plenary TUs) = 18.5 TUs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60691026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3231D1A-BE03-427C-AFB2-5359FB9D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7963850" cy="866775"/>
          </a:xfrm>
        </p:spPr>
        <p:txBody>
          <a:bodyPr/>
          <a:lstStyle/>
          <a:p>
            <a:r>
              <a:rPr lang="en-US" altLang="zh-CN" dirty="0"/>
              <a:t>Rel-20 </a:t>
            </a:r>
            <a:r>
              <a:rPr lang="en-US" dirty="0"/>
              <a:t>TU Budget for SA5 OAM</a:t>
            </a:r>
            <a:endParaRPr lang="en-S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3F7F51-3836-462D-969C-2EB225EF7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297940"/>
            <a:ext cx="9322112" cy="4830763"/>
          </a:xfrm>
        </p:spPr>
        <p:txBody>
          <a:bodyPr/>
          <a:lstStyle/>
          <a:p>
            <a:r>
              <a:rPr lang="en-US" sz="2000" dirty="0"/>
              <a:t>Assumptions for SA5 OAM : </a:t>
            </a:r>
          </a:p>
          <a:p>
            <a:pPr lvl="1"/>
            <a:r>
              <a:rPr lang="en-US" sz="1600" dirty="0"/>
              <a:t>6 ordinary meeting per year.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Rel-19 spans 21 months for SA5 (with early start of studies) = 10 meetings</a:t>
            </a:r>
          </a:p>
          <a:p>
            <a:pPr lvl="1"/>
            <a:r>
              <a:rPr lang="en-US" sz="1600" dirty="0"/>
              <a:t>1 Session = 1.5 hour time window </a:t>
            </a:r>
          </a:p>
          <a:p>
            <a:pPr lvl="1"/>
            <a:r>
              <a:rPr lang="en-US" sz="1600" dirty="0"/>
              <a:t>Max 5 sessions per meeting day</a:t>
            </a:r>
          </a:p>
          <a:p>
            <a:pPr lvl="1"/>
            <a:r>
              <a:rPr lang="en-US" sz="1600" dirty="0"/>
              <a:t>1 Stream = 1 TU (Time Unit)</a:t>
            </a:r>
          </a:p>
          <a:p>
            <a:pPr lvl="1"/>
            <a:r>
              <a:rPr lang="en-US" sz="1600" dirty="0"/>
              <a:t>1 TU is time (i.e., 1.5 hours) spent to discuss/handle technical contributions. </a:t>
            </a:r>
          </a:p>
          <a:p>
            <a:pPr lvl="1"/>
            <a:r>
              <a:rPr lang="en-US" sz="1600" dirty="0"/>
              <a:t>Revisions/Drafting/offline conference call are not counted for the TU estimates.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OAM revision sessions normally planned to be in Thursday </a:t>
            </a:r>
            <a:r>
              <a:rPr lang="en-US" altLang="zh-CN" sz="1600" dirty="0">
                <a:solidFill>
                  <a:srgbClr val="FF0000"/>
                </a:solidFill>
              </a:rPr>
              <a:t>Q4 and </a:t>
            </a:r>
            <a:r>
              <a:rPr lang="en-US" sz="1600" dirty="0">
                <a:solidFill>
                  <a:srgbClr val="FF0000"/>
                </a:solidFill>
              </a:rPr>
              <a:t>Q5 (initial </a:t>
            </a:r>
            <a:r>
              <a:rPr lang="en-US" sz="1600" dirty="0" err="1">
                <a:solidFill>
                  <a:srgbClr val="FF0000"/>
                </a:solidFill>
              </a:rPr>
              <a:t>assump</a:t>
            </a:r>
            <a:r>
              <a:rPr lang="en-US" sz="1600" dirty="0">
                <a:solidFill>
                  <a:srgbClr val="FF0000"/>
                </a:solidFill>
              </a:rPr>
              <a:t>.)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1 parallel (OAM) stream per session =&gt; 18.5 TUs per meeting (incl. 2 TUs as buffer) = 185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Assume Maintenance + Buffer = 33% =&gt; ~ 61 TU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Resulting total TUs avail. f. SI/WI: 10 meetings x 18.5 sessions = 185 TU minus 61 =&gt; 124 TU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With 20 SI/WI =&gt; Average 6 TU per SI/WI (0.6/meeting). </a:t>
            </a:r>
          </a:p>
        </p:txBody>
      </p:sp>
    </p:spTree>
    <p:extLst>
      <p:ext uri="{BB962C8B-B14F-4D97-AF65-F5344CB8AC3E}">
        <p14:creationId xmlns:p14="http://schemas.microsoft.com/office/powerpoint/2010/main" val="244784282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41A413-657A-4E45-88D7-A171B4D3F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69" y="182880"/>
            <a:ext cx="9561952" cy="1143000"/>
          </a:xfrm>
        </p:spPr>
        <p:txBody>
          <a:bodyPr/>
          <a:lstStyle/>
          <a:p>
            <a:r>
              <a:rPr lang="en-US" altLang="zh-CN" sz="3600" dirty="0"/>
              <a:t>SA5 Rel-20 OAM TU planning (Jun.2025~Mar.2027)</a:t>
            </a:r>
            <a:endParaRPr lang="zh-CN" altLang="en-US" sz="3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4CA6B1-8D23-4A11-9EA2-3664C7A26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038497"/>
              </p:ext>
            </p:extLst>
          </p:nvPr>
        </p:nvGraphicFramePr>
        <p:xfrm>
          <a:off x="195826" y="3527854"/>
          <a:ext cx="11638720" cy="253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003">
                  <a:extLst>
                    <a:ext uri="{9D8B030D-6E8A-4147-A177-3AD203B41FA5}">
                      <a16:colId xmlns:a16="http://schemas.microsoft.com/office/drawing/2014/main" val="428783908"/>
                    </a:ext>
                  </a:extLst>
                </a:gridCol>
                <a:gridCol w="2377059">
                  <a:extLst>
                    <a:ext uri="{9D8B030D-6E8A-4147-A177-3AD203B41FA5}">
                      <a16:colId xmlns:a16="http://schemas.microsoft.com/office/drawing/2014/main" val="228380027"/>
                    </a:ext>
                  </a:extLst>
                </a:gridCol>
                <a:gridCol w="2227886">
                  <a:extLst>
                    <a:ext uri="{9D8B030D-6E8A-4147-A177-3AD203B41FA5}">
                      <a16:colId xmlns:a16="http://schemas.microsoft.com/office/drawing/2014/main" val="856762402"/>
                    </a:ext>
                  </a:extLst>
                </a:gridCol>
                <a:gridCol w="2227886">
                  <a:extLst>
                    <a:ext uri="{9D8B030D-6E8A-4147-A177-3AD203B41FA5}">
                      <a16:colId xmlns:a16="http://schemas.microsoft.com/office/drawing/2014/main" val="2063139119"/>
                    </a:ext>
                  </a:extLst>
                </a:gridCol>
                <a:gridCol w="2227886">
                  <a:extLst>
                    <a:ext uri="{9D8B030D-6E8A-4147-A177-3AD203B41FA5}">
                      <a16:colId xmlns:a16="http://schemas.microsoft.com/office/drawing/2014/main" val="446372523"/>
                    </a:ext>
                  </a:extLst>
                </a:gridCol>
              </a:tblGrid>
              <a:tr h="408134"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Maintenance+R19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R20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R21 preparation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Buffer </a:t>
                      </a:r>
                    </a:p>
                    <a:p>
                      <a:r>
                        <a:rPr lang="en-US" altLang="zh-CN" sz="1200" dirty="0">
                          <a:latin typeface="+mn-lt"/>
                        </a:rPr>
                        <a:t>(revision session)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766534"/>
                  </a:ext>
                </a:extLst>
              </a:tr>
              <a:tr h="505362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Jun.2025~Sep.2025</a:t>
                      </a:r>
                    </a:p>
                    <a:p>
                      <a:r>
                        <a:rPr lang="en-US" altLang="zh-CN" sz="1200" b="1" dirty="0">
                          <a:latin typeface="+mn-lt"/>
                        </a:rPr>
                        <a:t>SA5#162 (1 meeting) (Last meeting for Rel-19)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1.5 TU (CR)+13 TU (Rel-19)=14.5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NA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971519"/>
                  </a:ext>
                </a:extLst>
              </a:tr>
              <a:tr h="58304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Oct. 2025~Jun.2025:</a:t>
                      </a:r>
                    </a:p>
                    <a:p>
                      <a:r>
                        <a:rPr lang="en-US" altLang="zh-CN" sz="1200" b="1" dirty="0">
                          <a:latin typeface="+mn-lt"/>
                        </a:rPr>
                        <a:t>SA5#163~#167 (5 meetings)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2.5 TU*5 meetings = 12.5 TU (CRs)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14 TU*5 meetings= 70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NA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TU*5=10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388727"/>
                  </a:ext>
                </a:extLst>
              </a:tr>
              <a:tr h="583048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Jul.2025~Mar.2025: </a:t>
                      </a:r>
                    </a:p>
                    <a:p>
                      <a:r>
                        <a:rPr lang="en-US" altLang="zh-CN" sz="1200" b="1" dirty="0">
                          <a:latin typeface="+mn-lt"/>
                        </a:rPr>
                        <a:t>SA5#168~#171 (4 meetings)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1.5 TU*4 meetings=</a:t>
                      </a:r>
                    </a:p>
                    <a:p>
                      <a:r>
                        <a:rPr lang="en-US" altLang="zh-CN" sz="1200" dirty="0">
                          <a:latin typeface="+mn-lt"/>
                        </a:rPr>
                        <a:t>6 TU (CRs)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13 TU*4 meetings= 52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TU*4 meetings = 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 TU*4=8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655121"/>
                  </a:ext>
                </a:extLst>
              </a:tr>
              <a:tr h="233219">
                <a:tc>
                  <a:txBody>
                    <a:bodyPr/>
                    <a:lstStyle/>
                    <a:p>
                      <a:r>
                        <a:rPr lang="en-US" altLang="zh-CN" sz="1200" b="1" dirty="0">
                          <a:latin typeface="+mn-lt"/>
                        </a:rPr>
                        <a:t>Total=185 TU</a:t>
                      </a:r>
                      <a:endParaRPr lang="zh-CN" altLang="en-US" sz="12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33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124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8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20 TU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16942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D06C11-6C65-4FEE-91E0-4D023D6B3F4D}"/>
              </a:ext>
            </a:extLst>
          </p:cNvPr>
          <p:cNvSpPr txBox="1"/>
          <p:nvPr/>
        </p:nvSpPr>
        <p:spPr>
          <a:xfrm>
            <a:off x="430635" y="1391154"/>
            <a:ext cx="10456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/>
              <a:t>Assumptions: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>
                <a:highlight>
                  <a:srgbClr val="FFFF00"/>
                </a:highlight>
              </a:rPr>
              <a:t>Including both OAM prime feature and management support to network features, OAM feature will start at same time as SA2.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/>
              <a:t>Every meeting day = 5 quarters (= 5 TUs)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1200" dirty="0"/>
              <a:t>Total TUs per meeting = 18.5 TUs</a:t>
            </a:r>
          </a:p>
          <a:p>
            <a:pPr marL="950913" lvl="1" indent="-342900">
              <a:buFont typeface="+mj-lt"/>
              <a:buAutoNum type="arabicPeriod"/>
            </a:pPr>
            <a:r>
              <a:rPr lang="fr-FR" altLang="zh-CN" sz="1200" dirty="0">
                <a:sym typeface="Wingdings 3" panose="05040102010807070707" pitchFamily="18" charset="2"/>
              </a:rPr>
              <a:t>B</a:t>
            </a:r>
            <a:r>
              <a:rPr lang="en-US" altLang="zh-CN" sz="1200" dirty="0" err="1">
                <a:sym typeface="Wingdings 3" panose="05040102010807070707" pitchFamily="18" charset="2"/>
              </a:rPr>
              <a:t>uffer</a:t>
            </a:r>
            <a:r>
              <a:rPr lang="en-US" altLang="zh-CN" sz="1200" dirty="0">
                <a:sym typeface="Wingdings 3" panose="05040102010807070707" pitchFamily="18" charset="2"/>
              </a:rPr>
              <a:t> = 2 TUs</a:t>
            </a:r>
          </a:p>
          <a:p>
            <a:pPr marL="950913" lvl="1" indent="-342900">
              <a:buFont typeface="+mj-lt"/>
              <a:buAutoNum type="arabicPeriod"/>
            </a:pPr>
            <a:r>
              <a:rPr lang="en-US" altLang="zh-CN" sz="1200" dirty="0"/>
              <a:t>OAM = 16.5 TUs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</a:rPr>
              <a:t>M</a:t>
            </a:r>
            <a:r>
              <a:rPr lang="en-US" altLang="zh-CN" sz="1200" dirty="0" err="1">
                <a:solidFill>
                  <a:prstClr val="black"/>
                </a:solidFill>
              </a:rPr>
              <a:t>aintenance</a:t>
            </a:r>
            <a:r>
              <a:rPr lang="en-US" altLang="zh-CN" sz="1200" dirty="0">
                <a:solidFill>
                  <a:prstClr val="black"/>
                </a:solidFill>
              </a:rPr>
              <a:t> CRs + remaining Rel-19 work (TU allocation will decrease over time 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)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R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el-21 preparation work </a:t>
            </a:r>
            <a:r>
              <a:rPr lang="en-US" altLang="zh-CN" sz="1200" dirty="0">
                <a:solidFill>
                  <a:prstClr val="black"/>
                </a:solidFill>
              </a:rPr>
              <a:t>(TU allocation will be zero at the beginning and will increase over time 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)</a:t>
            </a:r>
          </a:p>
          <a:p>
            <a:pPr marL="1560513" lvl="2" indent="-342900">
              <a:buFont typeface="+mj-lt"/>
              <a:buAutoNum type="arabicPeriod"/>
            </a:pPr>
            <a:r>
              <a:rPr lang="fr-FR" altLang="zh-CN" sz="1200" dirty="0">
                <a:sym typeface="Wingdings 3" panose="05040102010807070707" pitchFamily="18" charset="2"/>
              </a:rPr>
              <a:t>A</a:t>
            </a:r>
            <a:r>
              <a:rPr lang="en-US" altLang="zh-CN" sz="1200" dirty="0" err="1">
                <a:sym typeface="Wingdings 3" panose="05040102010807070707" pitchFamily="18" charset="2"/>
              </a:rPr>
              <a:t>ll</a:t>
            </a:r>
            <a:r>
              <a:rPr lang="en-US" altLang="zh-CN" sz="1200" dirty="0">
                <a:sym typeface="Wingdings 3" panose="05040102010807070707" pitchFamily="18" charset="2"/>
              </a:rPr>
              <a:t> remaining time is available for Rel-20 SIDs / WIDs</a:t>
            </a:r>
            <a:endParaRPr lang="en-US" altLang="zh-CN" sz="1200" dirty="0">
              <a:solidFill>
                <a:prstClr val="black"/>
              </a:solidFill>
              <a:sym typeface="Wingdings 3" panose="05040102010807070707" pitchFamily="18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T</a:t>
            </a:r>
            <a:r>
              <a:rPr lang="en-US" altLang="zh-CN" sz="1200" dirty="0" err="1">
                <a:solidFill>
                  <a:prstClr val="black"/>
                </a:solidFill>
                <a:sym typeface="Wingdings 3" panose="05040102010807070707" pitchFamily="18" charset="2"/>
              </a:rPr>
              <a:t>otal</a:t>
            </a:r>
            <a:r>
              <a:rPr lang="en-US" altLang="zh-CN" sz="1200" dirty="0">
                <a:solidFill>
                  <a:prstClr val="black"/>
                </a:solidFill>
                <a:sym typeface="Wingdings 3" panose="05040102010807070707" pitchFamily="18" charset="2"/>
              </a:rPr>
              <a:t> TUs allocated to Rel-20 SIDs / WIDs = 120 TUs, implying:</a:t>
            </a:r>
          </a:p>
        </p:txBody>
      </p:sp>
    </p:spTree>
    <p:extLst>
      <p:ext uri="{BB962C8B-B14F-4D97-AF65-F5344CB8AC3E}">
        <p14:creationId xmlns:p14="http://schemas.microsoft.com/office/powerpoint/2010/main" val="2144873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194085</TotalTime>
  <Words>2693</Words>
  <Application>Microsoft Office PowerPoint</Application>
  <PresentationFormat>Widescreen</PresentationFormat>
  <Paragraphs>428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Batang</vt:lpstr>
      <vt:lpstr>Montserrat</vt:lpstr>
      <vt:lpstr>MS PGothic</vt:lpstr>
      <vt:lpstr>MS PGothic</vt:lpstr>
      <vt:lpstr>宋体</vt:lpstr>
      <vt:lpstr>Arial</vt:lpstr>
      <vt:lpstr>Calibri</vt:lpstr>
      <vt:lpstr>Times New Roman</vt:lpstr>
      <vt:lpstr>Wingdings</vt:lpstr>
      <vt:lpstr>Wingdings 3</vt:lpstr>
      <vt:lpstr>Office Theme</vt:lpstr>
      <vt:lpstr>   Rel-20 SA5 Work Planning SA5#157, Hyderabad, India 14 - 18 October 2024 </vt:lpstr>
      <vt:lpstr>Contents</vt:lpstr>
      <vt:lpstr>PowerPoint Presentation</vt:lpstr>
      <vt:lpstr>Presentation request received</vt:lpstr>
      <vt:lpstr>PowerPoint Presentation</vt:lpstr>
      <vt:lpstr>Assumption for SA5 Rel-20 capacity summary </vt:lpstr>
      <vt:lpstr>SA5 calendar with OAM TU (one track) </vt:lpstr>
      <vt:lpstr>Rel-20 TU Budget for SA5 OAM</vt:lpstr>
      <vt:lpstr>SA5 Rel-20 OAM TU planning (Jun.2025~Mar.2027)</vt:lpstr>
      <vt:lpstr>SA5 calendar with CH TU (one track) </vt:lpstr>
      <vt:lpstr>TU Budget for SA5 CH</vt:lpstr>
      <vt:lpstr>SA5 Rel-20 CH TU planning (Nov.2025~Mar.2027)</vt:lpstr>
      <vt:lpstr>SA5 Rel-20 capacity summary 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d4</cp:lastModifiedBy>
  <cp:revision>4003</cp:revision>
  <dcterms:created xsi:type="dcterms:W3CDTF">2008-08-30T09:32:10Z</dcterms:created>
  <dcterms:modified xsi:type="dcterms:W3CDTF">2024-10-13T15:39:27Z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(3)HSaI//Rve5D69a2rR01qikLMg8fBi7fbuLeQwCi0aiGGsPyU3Mgg8aLGmQIgGGW6lZ1wBxjJ
EhWORLgYHfONLBrwUqoTgYi53+5skbuNzu1RbWWBoDJb80e/CnqkV80Uhi/gQkluzhJjn68j
wp0cAUzLXar7qmepWlAomGpL/JeoUsQpMTHbemuMvAvVmQbtX+7lO39quxCFl0FTg80GHKUN
ECpYBx/EaLUBOaBg1M</vt:lpwstr>
  </property>
  <property fmtid="{D5CDD505-2E9C-101B-9397-08002B2CF9AE}" pid="3" name="_2015_ms_pID_7253431">
    <vt:lpwstr>reXBAGrBtLORN2aPD1U8fk7kkNE5T5qooM8FCi8nqk2oGuV41nGhlk
SzzKy6PpoM0kaS9w8fznEWNEMGHe0aQbHReC+YkFx70WbT8RPRHIxNaePHGUI1f8SZCIqlOT
Kmy6rfQ+Lr3avZQ1c23Is0xYuR/9XyrYEBWMSLQTZ7CW+f4zoXn8xYkg4xbZOH4gYJBCmCtw
/mlakcnBnbBodogAFs+je1m2ue97hWcmPTq8</vt:lpwstr>
  </property>
  <property fmtid="{D5CDD505-2E9C-101B-9397-08002B2CF9AE}" pid="4" name="_2015_ms_pID_7253432">
    <vt:lpwstr>++FiV3WCZF+LOrc+o4XJwX8=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