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9" r:id="rId6"/>
    <p:sldMasterId id="2147483940" r:id="rId7"/>
  </p:sldMasterIdLst>
  <p:notesMasterIdLst>
    <p:notesMasterId r:id="rId15"/>
  </p:notesMasterIdLst>
  <p:handoutMasterIdLst>
    <p:handoutMasterId r:id="rId16"/>
  </p:handoutMasterIdLst>
  <p:sldIdLst>
    <p:sldId id="724" r:id="rId8"/>
    <p:sldId id="720" r:id="rId9"/>
    <p:sldId id="733" r:id="rId10"/>
    <p:sldId id="734" r:id="rId11"/>
    <p:sldId id="735" r:id="rId12"/>
    <p:sldId id="731" r:id="rId13"/>
    <p:sldId id="704" r:id="rId1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288C0F4-4243-45D3-7040-54858EF97EFF}" name="S, Srilakshmi (Nokia - IN/Bangalore)" initials="SS(-I" userId="S, Srilakshmi (Nokia - IN/Bangalore)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5C88D0"/>
    <a:srgbClr val="2A6EA8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684" autoAdjust="0"/>
  </p:normalViewPr>
  <p:slideViewPr>
    <p:cSldViewPr snapToGrid="0">
      <p:cViewPr varScale="1">
        <p:scale>
          <a:sx n="79" d="100"/>
          <a:sy n="79" d="100"/>
        </p:scale>
        <p:origin x="96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8/21/2024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8/21/2024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071FEB-FC32-B0DA-DCD1-CAA93FE43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BCA2-7D11-4E36-A943-764BC3039D11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CAB912-7CCE-7DEF-1B5E-2796CBAB6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2ADED-F2C2-1CE3-80B2-402A07BEA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158F-A95A-4FC1-BDE6-6AAD856AA3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2725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8B9C7-3641-0DDA-B1CD-78C166017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774E2-FB27-D26B-9536-2C1EAF564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DD384B-E6B0-B426-FCBE-D2A348E5C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D999E-0187-FB40-85E0-0011FC1CF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BCA2-7D11-4E36-A943-764BC3039D11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2C72DA-610F-6069-6C46-368FA7AD4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A212B-06FD-C8E3-3984-CCB09199C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158F-A95A-4FC1-BDE6-6AAD856AA3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121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0DEA2-8081-989B-3786-6A44A218B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A522B2-BEAC-0547-155A-9821ECEE23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E3608B-124D-90CE-427D-60090F266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E4700-1CB7-813C-50DB-4015507FB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BCA2-7D11-4E36-A943-764BC3039D11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A09CD-2265-4029-2A2C-4B8E14FF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BBC3A0-EF88-F790-9B83-B9BA54F7D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158F-A95A-4FC1-BDE6-6AAD856AA3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6866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90007-3C0C-F6C7-7F65-D2A8158DA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867B99-5C93-4DA4-195B-982A44C03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CE0C2-8749-E2F1-A913-16F243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BCA2-7D11-4E36-A943-764BC3039D11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B0A64-43BD-98D4-6FB5-B599CCCA3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98991-54B1-622E-1B63-2D24512D0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158F-A95A-4FC1-BDE6-6AAD856AA3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4080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728BEC-161C-DD7A-2C9E-1F62C95ED5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F82A93-2039-96BC-64E6-85AB20111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3AF24-016E-2BF5-7EF6-7F064516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BCA2-7D11-4E36-A943-764BC3039D11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97C6E6-FC32-0B8E-6882-7D648AFB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6D3E9-CCDF-65D8-74F9-D1E81175A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158F-A95A-4FC1-BDE6-6AAD856AA3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743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53C21-7183-4348-1228-7CA7D74EB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418016-D3AC-DC79-AFD0-BBB1BEABC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06B52-E51A-AD24-16D3-4C2512608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BCA2-7D11-4E36-A943-764BC3039D11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768E23-10F9-7FC0-BCEA-29FB825F2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77E69-90D1-8C24-8CEF-5F561598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158F-A95A-4FC1-BDE6-6AAD856AA3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870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0FD74-036B-5E83-0254-7837D25C5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008BD-FAE8-3CD5-557C-6C3759462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13292-D61B-DAB1-B032-D50DB2D64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BCA2-7D11-4E36-A943-764BC3039D11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E5A45-A01A-79EE-EACB-A5AC83B41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7F6CC-F169-EAF5-E3D8-715BC2DCA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158F-A95A-4FC1-BDE6-6AAD856AA3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29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5038B-02D8-1390-E97F-782A9D98E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59717C-B1B1-7BB3-A179-764EBE165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906AD-670F-7E7C-7EB3-C66FEAD5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BCA2-7D11-4E36-A943-764BC3039D11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1F341-0BD9-5E22-4834-D9DB19C13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D4CCC-C082-F531-97D1-1E58FF180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158F-A95A-4FC1-BDE6-6AAD856AA3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0682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5EEB6-F254-476D-3A2C-F7F1FBEEC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B22F4-DBA8-302B-F1FC-C4B98CA8FD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6390E8-A707-B4F3-0A62-060160623C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05078-51DA-05E6-2C0F-1F6D72ADE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BCA2-7D11-4E36-A943-764BC3039D11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7D37A-A84F-1CD6-DE21-C7508D97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77AA2-69E5-8619-1426-4762B8DAA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158F-A95A-4FC1-BDE6-6AAD856AA3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41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2AAA6-A81B-36F8-AF6E-19111CD03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43CE3-6009-4B80-B989-F6C04F07B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1EC848-21B7-12B2-68F4-B747DEDB3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7B83B1-0E99-6D6F-95DA-AA40C6F52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3576AB-E22C-A2C9-F013-F93E496F66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1222A5-9190-9579-EC7A-5062FDFB6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BCA2-7D11-4E36-A943-764BC3039D11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A2A979-6D62-CC2E-E5CB-3BB21247E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4F93E2-0116-3939-7027-1CFA80D3F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158F-A95A-4FC1-BDE6-6AAD856AA3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113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1CFAF-2823-FEB0-03FD-2D44A0B1C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72326A-4651-01FF-50F8-56AE25BB1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BCA2-7D11-4E36-A943-764BC3039D11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3B0C75-15CD-C6D9-64E9-3B0733379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3D4DB8-7260-D673-7C3A-90B3FA884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158F-A95A-4FC1-BDE6-6AAD856AA3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892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89787" y="6376872"/>
            <a:ext cx="5895476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70543" y="6422741"/>
            <a:ext cx="6851667" cy="28750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IN" altLang="zh-CN" sz="1100" b="1" dirty="0"/>
              <a:t>S5-243646 Discussion on way forward for 5GC NF Profile definition in TS 28.541</a:t>
            </a:r>
            <a:endParaRPr lang="en-GB" sz="1067" b="1" spc="220" baseline="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2024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F2402E-B8AF-50B0-A1FA-07060F08F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6F95A0-4015-116F-DD1E-8C05BDF27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D06F35-7E8A-AD44-3932-0A4F7126E5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42BCA2-7D11-4E36-A943-764BC3039D11}" type="datetimeFigureOut">
              <a:rPr lang="zh-CN" altLang="en-US" smtClean="0"/>
              <a:t>2024/8/21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1C210-1A9D-DD94-72F2-069DDCFEA9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8F7C1-7115-96B3-1DA9-B6AA9291B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40158F-A95A-4FC1-BDE6-6AAD856AA3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545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BF9CB-10EC-F86A-2AEB-6261A6365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9219" y="2173561"/>
            <a:ext cx="9602706" cy="1958491"/>
          </a:xfrm>
        </p:spPr>
        <p:txBody>
          <a:bodyPr/>
          <a:lstStyle/>
          <a:p>
            <a:pPr algn="l"/>
            <a:r>
              <a:rPr lang="en-GB" sz="6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en-GB" sz="6000" dirty="0"/>
            </a:br>
            <a:r>
              <a:rPr lang="en-IN" altLang="zh-CN" sz="4400" b="1" dirty="0"/>
              <a:t>Discussion on way forward for 5GC NF Profile definition in TS 28.541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D2F4-21A0-E756-AA98-C343F71F86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074" y="4604084"/>
            <a:ext cx="10920663" cy="987824"/>
          </a:xfrm>
        </p:spPr>
        <p:txBody>
          <a:bodyPr/>
          <a:lstStyle/>
          <a:p>
            <a:r>
              <a:rPr lang="en-US" altLang="en-US" sz="3200" dirty="0">
                <a:latin typeface="Arial" panose="020B0604020202020204" pitchFamily="34" charset="0"/>
              </a:rPr>
              <a:t>Nokia, Nokia Shanghai Bell, </a:t>
            </a:r>
            <a:r>
              <a:rPr lang="en-GB" altLang="zh-CN" sz="3200" dirty="0">
                <a:latin typeface="Arial" panose="020B0604020202020204" pitchFamily="34" charset="0"/>
              </a:rPr>
              <a:t>ZTE Corporation</a:t>
            </a:r>
            <a:endParaRPr lang="en-IN" sz="3200" dirty="0"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1F26DB-0967-CF03-C56F-7660FDD24601}"/>
              </a:ext>
            </a:extLst>
          </p:cNvPr>
          <p:cNvSpPr txBox="1"/>
          <p:nvPr/>
        </p:nvSpPr>
        <p:spPr>
          <a:xfrm>
            <a:off x="3047326" y="5756163"/>
            <a:ext cx="60973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zh-CN" sz="1400" dirty="0">
                <a:latin typeface="Arial" panose="020B0604020202020204" pitchFamily="34" charset="0"/>
              </a:rPr>
              <a:t>Revision of S5-243646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5746409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0A490-971A-5DD7-530E-625436CD5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Background and Observations</a:t>
            </a:r>
            <a:endParaRPr lang="en-IN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822BB659-D4AC-7108-F98C-96DFFFAD31BB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09600" y="1475875"/>
            <a:ext cx="10972800" cy="43915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/>
              <a:t>There are observed issues in current TS28.541 concerning NF Profile:</a:t>
            </a:r>
          </a:p>
          <a:p>
            <a:r>
              <a:rPr lang="en-US" sz="2000" dirty="0"/>
              <a:t>Issue 1: Since Rel16, in clause 5.4.1, </a:t>
            </a:r>
            <a:r>
              <a:rPr lang="en-GB" altLang="zh-CN" sz="1800" u="sng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type: &lt;&lt;dataType&gt;&gt;</a:t>
            </a:r>
            <a:r>
              <a:rPr lang="en-US" altLang="zh-CN" sz="1800" u="sng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is used as dataType to attribute </a:t>
            </a:r>
            <a:r>
              <a:rPr lang="en-GB" altLang="zh-CN" sz="1800" dirty="0">
                <a:effectLst/>
                <a:latin typeface="Courier New" panose="02070309020205020404" pitchFamily="49" charset="0"/>
                <a:ea typeface="宋体" panose="02010600030101010101" pitchFamily="2" charset="-122"/>
              </a:rPr>
              <a:t>nfProfileList</a:t>
            </a:r>
            <a:r>
              <a:rPr lang="en-US" altLang="zh-CN" sz="1800" dirty="0">
                <a:effectLst/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which is an attribute of IOC </a:t>
            </a:r>
            <a:r>
              <a:rPr lang="en-GB" altLang="zh-CN" sz="1800" dirty="0">
                <a:effectLst/>
                <a:latin typeface="Courier New" panose="02070309020205020404" pitchFamily="49" charset="0"/>
                <a:ea typeface="宋体" panose="02010600030101010101" pitchFamily="2" charset="-122"/>
                <a:cs typeface="Times New Roman" panose="02020603050405020304" pitchFamily="18" charset="0"/>
              </a:rPr>
              <a:t>NRFFunction. </a:t>
            </a:r>
            <a:r>
              <a:rPr lang="en-GB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 proper definition of this &lt;&lt;dataType&gt;&gt; (e.g. NFProfile) 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is missing.</a:t>
            </a:r>
          </a:p>
          <a:p>
            <a:endParaRPr lang="en-US" sz="1800" dirty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sz="1800" dirty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sz="1800" dirty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Arial" panose="020B060402020202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000" dirty="0"/>
              <a:t>Issue 2: OpenAPI and Yang SS have different implementation of </a:t>
            </a:r>
            <a:r>
              <a:rPr lang="en-GB" altLang="zh-CN" sz="2000" dirty="0">
                <a:latin typeface="Courier New" panose="02070309020205020404" pitchFamily="49" charset="0"/>
                <a:ea typeface="宋体" panose="02010600030101010101" pitchFamily="2" charset="-122"/>
              </a:rPr>
              <a:t>Nf</a:t>
            </a:r>
            <a:r>
              <a:rPr lang="en-GB" altLang="zh-CN" sz="2000" dirty="0">
                <a:effectLst/>
                <a:latin typeface="Courier New" panose="02070309020205020404" pitchFamily="49" charset="0"/>
                <a:ea typeface="宋体" panose="02010600030101010101" pitchFamily="2" charset="-122"/>
              </a:rPr>
              <a:t>Profile </a:t>
            </a:r>
            <a:r>
              <a:rPr lang="en-GB" altLang="zh-CN" sz="2100" dirty="0"/>
              <a:t>(stage 2 to be defined)</a:t>
            </a:r>
            <a:r>
              <a:rPr lang="en-GB" altLang="zh-CN" sz="2000" dirty="0">
                <a:effectLst/>
                <a:latin typeface="Courier New" panose="02070309020205020404" pitchFamily="49" charset="0"/>
                <a:ea typeface="宋体" panose="02010600030101010101" pitchFamily="2" charset="-122"/>
              </a:rPr>
              <a:t> </a:t>
            </a:r>
            <a:r>
              <a:rPr lang="en-GB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en-GB" altLang="zh-CN" sz="2000" dirty="0">
                <a:effectLst/>
                <a:latin typeface="Courier New" panose="02070309020205020404" pitchFamily="49" charset="0"/>
                <a:ea typeface="宋体" panose="02010600030101010101" pitchFamily="2" charset="-122"/>
              </a:rPr>
              <a:t> ManagedNFProfile &lt;&lt;dataType&gt;&gt;</a:t>
            </a:r>
          </a:p>
          <a:p>
            <a:pPr lvl="1"/>
            <a:r>
              <a:rPr lang="en-GB" altLang="zh-CN" sz="2000" dirty="0">
                <a:ea typeface="+mn-ea"/>
                <a:cs typeface="+mn-cs"/>
              </a:rPr>
              <a:t>Yang implementation is closer to definition to TS29.510, includes common attributes as well as NF specific data model like </a:t>
            </a:r>
            <a:r>
              <a:rPr lang="en-GB" altLang="zh-CN" sz="1500" dirty="0">
                <a:latin typeface="Courier New" panose="02070309020205020404" pitchFamily="49" charset="0"/>
                <a:ea typeface="宋体" panose="02010600030101010101" pitchFamily="2" charset="-122"/>
              </a:rPr>
              <a:t>UdfInfo, etc.</a:t>
            </a:r>
          </a:p>
          <a:p>
            <a:pPr lvl="1"/>
            <a:r>
              <a:rPr lang="en-GB" altLang="zh-CN" sz="2100" dirty="0">
                <a:ea typeface="+mn-ea"/>
                <a:cs typeface="+mn-cs"/>
              </a:rPr>
              <a:t>OpenAPI split the common attributes to </a:t>
            </a:r>
            <a:r>
              <a:rPr lang="en-GB" altLang="zh-CN" sz="1500" dirty="0">
                <a:latin typeface="Courier New" panose="02070309020205020404" pitchFamily="49" charset="0"/>
                <a:ea typeface="宋体" panose="02010600030101010101" pitchFamily="2" charset="-122"/>
              </a:rPr>
              <a:t>NFProfile</a:t>
            </a:r>
            <a:r>
              <a:rPr lang="en-GB" altLang="zh-CN" sz="16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and</a:t>
            </a:r>
            <a:r>
              <a:rPr lang="en-GB" altLang="zh-CN" sz="1500" dirty="0">
                <a:latin typeface="Courier New" panose="02070309020205020404" pitchFamily="49" charset="0"/>
                <a:ea typeface="宋体" panose="02010600030101010101" pitchFamily="2" charset="-122"/>
              </a:rPr>
              <a:t> </a:t>
            </a:r>
            <a:r>
              <a:rPr lang="en-GB" altLang="zh-CN" sz="1600" dirty="0">
                <a:effectLst/>
                <a:latin typeface="Courier New" panose="02070309020205020404" pitchFamily="49" charset="0"/>
                <a:ea typeface="宋体" panose="02010600030101010101" pitchFamily="2" charset="-122"/>
              </a:rPr>
              <a:t>ManagedNFProfile </a:t>
            </a:r>
            <a:r>
              <a:rPr lang="en-GB" altLang="zh-CN" sz="2100" dirty="0">
                <a:ea typeface="+mn-ea"/>
                <a:cs typeface="+mn-cs"/>
              </a:rPr>
              <a:t>with no NF specific data model, and NF specific data model is </a:t>
            </a:r>
            <a:r>
              <a:rPr lang="en-US" altLang="zh-CN" sz="2100" dirty="0">
                <a:ea typeface="+mn-ea"/>
                <a:cs typeface="+mn-cs"/>
              </a:rPr>
              <a:t>NF IOC.</a:t>
            </a:r>
          </a:p>
          <a:p>
            <a:r>
              <a:rPr lang="en-US" altLang="zh-CN" sz="2000" dirty="0"/>
              <a:t>Issue 3:  clause 5.3.54 </a:t>
            </a:r>
            <a:r>
              <a:rPr lang="en-US" altLang="zh-CN" sz="2000" dirty="0">
                <a:latin typeface="Courier New" panose="02070309020205020404" pitchFamily="49" charset="0"/>
                <a:ea typeface="宋体" panose="02010600030101010101" pitchFamily="2" charset="-122"/>
              </a:rPr>
              <a:t>ManagedNFProfile</a:t>
            </a:r>
            <a:r>
              <a:rPr lang="en-US" altLang="zh-CN" sz="2000" dirty="0"/>
              <a:t>, only a few attributes defined comparison to what defined in TS29.510.</a:t>
            </a:r>
          </a:p>
        </p:txBody>
      </p:sp>
      <p:pic>
        <p:nvPicPr>
          <p:cNvPr id="5" name="Picture 4" descr="A computer screen with black text&#10;&#10;Description automatically generated">
            <a:extLst>
              <a:ext uri="{FF2B5EF4-FFF2-40B4-BE49-F238E27FC236}">
                <a16:creationId xmlns:a16="http://schemas.microsoft.com/office/drawing/2014/main" id="{8DF0811F-7B82-097C-1214-EEBFA812F0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068" y="2495936"/>
            <a:ext cx="6267195" cy="990992"/>
          </a:xfrm>
          <a:prstGeom prst="rect">
            <a:avLst/>
          </a:prstGeom>
        </p:spPr>
      </p:pic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D8A1BFD-C159-BA3C-F8B3-15E58B0E50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024587"/>
              </p:ext>
            </p:extLst>
          </p:nvPr>
        </p:nvGraphicFramePr>
        <p:xfrm>
          <a:off x="10058400" y="2596938"/>
          <a:ext cx="91440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3" imgW="914505" imgH="788618" progId="Package">
                  <p:embed/>
                </p:oleObj>
              </mc:Choice>
              <mc:Fallback>
                <p:oleObj name="Packager Shell Object" showAsIcon="1" r:id="rId3" imgW="914505" imgH="788618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058400" y="2596938"/>
                        <a:ext cx="914400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893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68AFB-EFD1-1E38-B967-E7D067F50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Way forward Proposals: WFP1</a:t>
            </a:r>
            <a:endParaRPr lang="zh-CN" alt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3584430A-BDF7-4F06-A311-F686FBDCD41F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09600" y="1467854"/>
            <a:ext cx="10972800" cy="4730645"/>
          </a:xfrm>
        </p:spPr>
        <p:txBody>
          <a:bodyPr/>
          <a:lstStyle/>
          <a:p>
            <a:r>
              <a:rPr lang="en-US" altLang="zh-CN" sz="2400" dirty="0"/>
              <a:t>Principle: only minimum correction to Rel16,17,18, enhancements to align the NFProfile in TS29.510 is only to be done in Rel19</a:t>
            </a:r>
          </a:p>
          <a:p>
            <a:r>
              <a:rPr lang="en-US" altLang="zh-CN" sz="2400" dirty="0"/>
              <a:t>In Rel 16/17/18, minimum correction:</a:t>
            </a:r>
          </a:p>
          <a:p>
            <a:pPr lvl="1"/>
            <a:r>
              <a:rPr lang="en-US" altLang="zh-CN" sz="2000" dirty="0"/>
              <a:t>Stage 2: define a new &lt;&lt;dataType&gt;&gt;, e.g. </a:t>
            </a:r>
            <a:r>
              <a:rPr lang="en-GB" altLang="zh-CN" sz="2000" dirty="0">
                <a:latin typeface="Courier New" panose="02070309020205020404" pitchFamily="49" charset="0"/>
                <a:ea typeface="宋体" panose="02010600030101010101" pitchFamily="2" charset="-122"/>
              </a:rPr>
              <a:t>NFProfile</a:t>
            </a:r>
            <a:r>
              <a:rPr lang="en-GB" altLang="zh-CN" sz="20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includes all 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attributes implemented as that in</a:t>
            </a:r>
            <a:r>
              <a:rPr lang="en-GB" altLang="zh-CN" sz="2000" dirty="0">
                <a:latin typeface="Courier New" panose="02070309020205020404" pitchFamily="49" charset="0"/>
                <a:ea typeface="宋体" panose="02010600030101010101" pitchFamily="2" charset="-122"/>
              </a:rPr>
              <a:t> NFProfile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of TS28541_5GcNrm.yaml</a:t>
            </a:r>
          </a:p>
          <a:p>
            <a:pPr lvl="1"/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There is a nfServices (type: </a:t>
            </a:r>
            <a:r>
              <a:rPr lang="en-US" altLang="zh-CN" sz="2000" dirty="0">
                <a:latin typeface="Courier New" panose="02070309020205020404" pitchFamily="49" charset="0"/>
                <a:ea typeface="宋体" panose="02010600030101010101" pitchFamily="2" charset="-122"/>
              </a:rPr>
              <a:t>NFService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) in NFProfile, hence a new &lt;&lt;dataType&gt;&gt; </a:t>
            </a:r>
            <a:r>
              <a:rPr lang="en-US" altLang="zh-CN" sz="2000" dirty="0">
                <a:latin typeface="Courier New" panose="02070309020205020404" pitchFamily="49" charset="0"/>
                <a:ea typeface="宋体" panose="02010600030101010101" pitchFamily="2" charset="-122"/>
              </a:rPr>
              <a:t>NFService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is to be defined, with all attributes implemented as than in </a:t>
            </a:r>
            <a:r>
              <a:rPr lang="en-US" altLang="zh-CN" sz="2000" dirty="0">
                <a:latin typeface="Courier New" panose="02070309020205020404" pitchFamily="49" charset="0"/>
                <a:ea typeface="宋体" panose="02010600030101010101" pitchFamily="2" charset="-122"/>
              </a:rPr>
              <a:t>NFService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of TS28541_5GcNrm.yaml</a:t>
            </a:r>
          </a:p>
          <a:p>
            <a:pPr lvl="1"/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No change to stage 2 of </a:t>
            </a:r>
            <a:r>
              <a:rPr lang="en-US" altLang="zh-CN" sz="2000" dirty="0">
                <a:latin typeface="Courier New" panose="02070309020205020404" pitchFamily="49" charset="0"/>
                <a:ea typeface="宋体" panose="02010600030101010101" pitchFamily="2" charset="-122"/>
              </a:rPr>
              <a:t>ManagedNFProfile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&lt;&lt;dataType&gt;&gt;</a:t>
            </a:r>
            <a:endParaRPr lang="en-US" altLang="zh-CN" sz="2000" dirty="0"/>
          </a:p>
          <a:p>
            <a:r>
              <a:rPr lang="en-US" altLang="zh-CN" sz="2400" dirty="0"/>
              <a:t>Enhancement in Rel19:</a:t>
            </a:r>
          </a:p>
          <a:p>
            <a:pPr lvl="1"/>
            <a:r>
              <a:rPr lang="en-US" altLang="zh-CN" sz="1900" dirty="0"/>
              <a:t>Enhance </a:t>
            </a:r>
            <a:r>
              <a:rPr lang="en-GB" altLang="zh-CN" sz="2000" dirty="0">
                <a:latin typeface="Courier New" panose="02070309020205020404" pitchFamily="49" charset="0"/>
                <a:ea typeface="宋体" panose="02010600030101010101" pitchFamily="2" charset="-122"/>
              </a:rPr>
              <a:t>NFProfile </a:t>
            </a:r>
            <a:r>
              <a:rPr lang="en-GB" altLang="zh-CN" sz="1900" dirty="0"/>
              <a:t>and</a:t>
            </a:r>
            <a:r>
              <a:rPr lang="en-GB" altLang="zh-CN" sz="2000" dirty="0">
                <a:latin typeface="Courier New" panose="02070309020205020404" pitchFamily="49" charset="0"/>
                <a:ea typeface="宋体" panose="02010600030101010101" pitchFamily="2" charset="-122"/>
              </a:rPr>
              <a:t> </a:t>
            </a:r>
            <a:r>
              <a:rPr lang="en-US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NFService</a:t>
            </a:r>
            <a:r>
              <a:rPr lang="en-US" altLang="zh-CN" sz="1900" dirty="0"/>
              <a:t>, to align the attributes with that defined in TS29.510 (Note: what attribute to be aligned is case by case)</a:t>
            </a:r>
          </a:p>
          <a:p>
            <a:pPr lvl="1"/>
            <a:r>
              <a:rPr lang="en-US" altLang="zh-CN" sz="1800" dirty="0"/>
              <a:t>Enhance </a:t>
            </a:r>
            <a:r>
              <a:rPr lang="en-US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ManagedNFProfile </a:t>
            </a:r>
            <a:r>
              <a:rPr lang="en-US" altLang="zh-CN" sz="1900" dirty="0"/>
              <a:t>as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455DA-D7EE-A802-951E-717576B546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8E712-7E90-46AF-8873-540771249AD5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2746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68AFB-EFD1-1E38-B967-E7D067F50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Way forward Proposals: WFP2</a:t>
            </a:r>
            <a:endParaRPr lang="zh-CN" alt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3584430A-BDF7-4F06-A311-F686FBDCD41F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09600" y="1467854"/>
            <a:ext cx="10972800" cy="4315325"/>
          </a:xfrm>
        </p:spPr>
        <p:txBody>
          <a:bodyPr/>
          <a:lstStyle/>
          <a:p>
            <a:r>
              <a:rPr lang="en-US" altLang="zh-CN" sz="2400" dirty="0"/>
              <a:t>No change to Rel16,17,18</a:t>
            </a:r>
          </a:p>
          <a:p>
            <a:r>
              <a:rPr lang="en-US" altLang="zh-CN" sz="2400" dirty="0"/>
              <a:t>Enhancement in Rel19</a:t>
            </a:r>
          </a:p>
          <a:p>
            <a:pPr lvl="1"/>
            <a:r>
              <a:rPr lang="en-US" altLang="zh-CN" sz="1900" dirty="0"/>
              <a:t>Stage 2: define a &lt;&lt;dataType&gt;&gt;, e.g. </a:t>
            </a:r>
            <a:r>
              <a:rPr lang="en-GB" altLang="zh-CN" sz="1900" dirty="0">
                <a:latin typeface="Courier New" panose="02070309020205020404" pitchFamily="49" charset="0"/>
                <a:ea typeface="宋体" panose="02010600030101010101" pitchFamily="2" charset="-122"/>
              </a:rPr>
              <a:t>NFProfile</a:t>
            </a:r>
            <a:r>
              <a:rPr lang="en-GB" altLang="zh-CN" sz="19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includes all </a:t>
            </a:r>
            <a:r>
              <a:rPr lang="en-US" altLang="zh-CN" sz="19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attributes implemented as that in</a:t>
            </a:r>
            <a:r>
              <a:rPr lang="en-GB" altLang="zh-CN" sz="1900" dirty="0">
                <a:latin typeface="Courier New" panose="02070309020205020404" pitchFamily="49" charset="0"/>
                <a:ea typeface="宋体" panose="02010600030101010101" pitchFamily="2" charset="-122"/>
              </a:rPr>
              <a:t> NFProfile</a:t>
            </a:r>
            <a:r>
              <a:rPr lang="en-US" altLang="zh-CN" sz="19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TS28541_5GcNrm.yaml</a:t>
            </a:r>
          </a:p>
          <a:p>
            <a:pPr lvl="1"/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Stage 2: define a new &lt;&lt;dataType&gt;&gt; </a:t>
            </a:r>
            <a:r>
              <a:rPr lang="en-US" altLang="zh-CN" sz="1900" dirty="0">
                <a:latin typeface="Courier New" panose="02070309020205020404" pitchFamily="49" charset="0"/>
                <a:ea typeface="宋体" panose="02010600030101010101" pitchFamily="2" charset="-122"/>
              </a:rPr>
              <a:t>NFService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sz="19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to align the attributes with that defined in TS29.510</a:t>
            </a:r>
          </a:p>
          <a:p>
            <a:pPr lvl="1"/>
            <a:r>
              <a:rPr lang="en-US" altLang="zh-CN" sz="1900" dirty="0"/>
              <a:t>Enhance </a:t>
            </a:r>
            <a:r>
              <a:rPr lang="en-GB" altLang="zh-CN" sz="2000" dirty="0">
                <a:latin typeface="Courier New" panose="02070309020205020404" pitchFamily="49" charset="0"/>
                <a:ea typeface="宋体" panose="02010600030101010101" pitchFamily="2" charset="-122"/>
              </a:rPr>
              <a:t>NFProfile</a:t>
            </a:r>
            <a:r>
              <a:rPr lang="en-US" altLang="zh-CN" sz="1900" dirty="0"/>
              <a:t>, </a:t>
            </a:r>
            <a:r>
              <a:rPr lang="en-US" altLang="zh-CN" sz="19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to align the attributes with that defined in TS29.510</a:t>
            </a:r>
          </a:p>
          <a:p>
            <a:pPr lvl="1"/>
            <a:r>
              <a:rPr lang="en-US" altLang="zh-CN" sz="2000" dirty="0"/>
              <a:t>Enhance </a:t>
            </a:r>
            <a:r>
              <a:rPr lang="en-US" altLang="zh-CN" sz="2000" dirty="0">
                <a:latin typeface="Courier New" panose="02070309020205020404" pitchFamily="49" charset="0"/>
                <a:ea typeface="宋体" panose="02010600030101010101" pitchFamily="2" charset="-122"/>
              </a:rPr>
              <a:t>ManagedNFProfile </a:t>
            </a:r>
            <a:r>
              <a:rPr lang="en-US" altLang="zh-CN" sz="19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455DA-D7EE-A802-951E-717576B546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8E712-7E90-46AF-8873-540771249AD5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003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68AFB-EFD1-1E38-B967-E7D067F50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Way forward Proposals: WFP3</a:t>
            </a:r>
            <a:endParaRPr lang="zh-CN" alt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3584430A-BDF7-4F06-A311-F686FBDCD41F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09600" y="1276607"/>
            <a:ext cx="10972800" cy="4832295"/>
          </a:xfrm>
        </p:spPr>
        <p:txBody>
          <a:bodyPr/>
          <a:lstStyle/>
          <a:p>
            <a:r>
              <a:rPr lang="en-US" altLang="zh-CN" sz="2400" dirty="0"/>
              <a:t>Principle: only minimum correction to Rel16,17,18, enhancement to align the NFProfile in TS29.510 is only to be done in Rel19, and consolidate NFProfile definition.</a:t>
            </a:r>
          </a:p>
          <a:p>
            <a:r>
              <a:rPr lang="en-US" altLang="zh-CN" sz="2400" dirty="0"/>
              <a:t>In Rel 16/17/18, minimum correction:</a:t>
            </a:r>
          </a:p>
          <a:p>
            <a:pPr lvl="1"/>
            <a:r>
              <a:rPr lang="en-US" altLang="zh-CN" sz="1800" dirty="0"/>
              <a:t>Stage 2: define a &lt;&lt;dataType&gt;&gt;, e.g. </a:t>
            </a:r>
            <a:r>
              <a:rPr lang="en-GB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NFProfile</a:t>
            </a:r>
            <a:r>
              <a:rPr lang="en-GB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includes all 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attributes implemented as that in</a:t>
            </a:r>
            <a:r>
              <a:rPr lang="en-GB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 NFProfile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of TS28541_5GcNrm.yaml</a:t>
            </a:r>
          </a:p>
          <a:p>
            <a:pPr lvl="1"/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There is a nfServices (type: NFService) in NFProfile, hence a new &lt;&lt;dataType&gt;&gt; </a:t>
            </a:r>
            <a:r>
              <a:rPr lang="en-US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NFService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is to be defined, with all attributes implemented as that in </a:t>
            </a:r>
            <a:r>
              <a:rPr lang="en-US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NFService 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of  TS28541_5GcNrm.yaml</a:t>
            </a:r>
          </a:p>
          <a:p>
            <a:pPr lvl="1"/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No change to stage 2 of </a:t>
            </a:r>
            <a:r>
              <a:rPr lang="en-US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ManagedNFProfile</a:t>
            </a:r>
            <a:r>
              <a:rPr lang="en-US" altLang="zh-CN" sz="1800" dirty="0">
                <a:latin typeface="Arial" panose="020B060402020202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 &lt;&lt;dataType&gt;&gt;</a:t>
            </a:r>
            <a:endParaRPr lang="en-US" altLang="zh-CN" sz="1800" dirty="0"/>
          </a:p>
          <a:p>
            <a:r>
              <a:rPr lang="en-US" altLang="zh-CN" sz="2400" dirty="0"/>
              <a:t>Enhancement of Rel19:</a:t>
            </a:r>
          </a:p>
          <a:p>
            <a:pPr lvl="1"/>
            <a:r>
              <a:rPr lang="en-US" altLang="zh-CN" sz="1900" dirty="0"/>
              <a:t>Enhance </a:t>
            </a:r>
            <a:r>
              <a:rPr lang="en-GB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NFProfile and </a:t>
            </a:r>
            <a:r>
              <a:rPr lang="en-US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NFService</a:t>
            </a:r>
            <a:r>
              <a:rPr lang="en-US" altLang="zh-CN" sz="1900" dirty="0"/>
              <a:t>, to align the attributes with that defined in TS29.510</a:t>
            </a:r>
          </a:p>
          <a:p>
            <a:pPr lvl="1"/>
            <a:r>
              <a:rPr lang="en-US" altLang="zh-CN" sz="1900" dirty="0"/>
              <a:t>Remove </a:t>
            </a:r>
            <a:r>
              <a:rPr lang="en-US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ManagedNFProfile</a:t>
            </a:r>
            <a:r>
              <a:rPr lang="en-GB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 </a:t>
            </a:r>
            <a:r>
              <a:rPr lang="en-GB" altLang="zh-CN" sz="1900" dirty="0"/>
              <a:t>and add non-overlapping attributes to </a:t>
            </a:r>
            <a:r>
              <a:rPr lang="en-GB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NFProfile</a:t>
            </a:r>
            <a:endParaRPr lang="en-US" altLang="zh-CN" sz="1800" dirty="0">
              <a:latin typeface="Courier New" panose="02070309020205020404" pitchFamily="49" charset="0"/>
              <a:ea typeface="宋体" panose="02010600030101010101" pitchFamily="2" charset="-122"/>
            </a:endParaRPr>
          </a:p>
          <a:p>
            <a:pPr lvl="1"/>
            <a:r>
              <a:rPr lang="en-US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NRFFunction</a:t>
            </a:r>
            <a:r>
              <a:rPr lang="en-US" altLang="zh-CN" sz="1900" dirty="0"/>
              <a:t> includes the attribute with type </a:t>
            </a:r>
            <a:r>
              <a:rPr lang="en-US" altLang="zh-CN" sz="1800" dirty="0">
                <a:latin typeface="Courier New" panose="02070309020205020404" pitchFamily="49" charset="0"/>
                <a:ea typeface="宋体" panose="02010600030101010101" pitchFamily="2" charset="-122"/>
              </a:rPr>
              <a:t>NFProfile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9455DA-D7EE-A802-951E-717576B546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8E712-7E90-46AF-8873-540771249AD5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056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18362-EEB6-ECA3-A794-BDB39C814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Endorsement</a:t>
            </a:r>
            <a:endParaRPr lang="en-IN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047D12F-6682-C4C0-8284-972EB2B2ECD9}"/>
              </a:ext>
            </a:extLst>
          </p:cNvPr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r>
              <a:rPr lang="en-US" dirty="0"/>
              <a:t>Select option #1 as way forward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41129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021" y="3296097"/>
            <a:ext cx="8221835" cy="519616"/>
          </a:xfrm>
        </p:spPr>
        <p:txBody>
          <a:bodyPr/>
          <a:lstStyle/>
          <a:p>
            <a:r>
              <a:rPr lang="en-US" sz="44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A05E76B664164F9F76E63E6D6BE6ED" ma:contentTypeVersion="14" ma:contentTypeDescription="Create a new document." ma:contentTypeScope="" ma:versionID="882b459393d83318830776dc07584d50">
  <xsd:schema xmlns:xsd="http://www.w3.org/2001/XMLSchema" xmlns:xs="http://www.w3.org/2001/XMLSchema" xmlns:p="http://schemas.microsoft.com/office/2006/metadata/properties" xmlns:ns2="71c5aaf6-e6ce-465b-b873-5148d2a4c105" xmlns:ns3="3f2ce089-3858-4176-9a21-a30f9204848e" xmlns:ns4="7275bb01-7583-478d-bc14-e839a2dd5989" targetNamespace="http://schemas.microsoft.com/office/2006/metadata/properties" ma:root="true" ma:fieldsID="388c76d6462bcfb910328fd9de561d3b" ns2:_="" ns3:_="" ns4:_="">
    <xsd:import namespace="71c5aaf6-e6ce-465b-b873-5148d2a4c105"/>
    <xsd:import namespace="3f2ce089-3858-4176-9a21-a30f9204848e"/>
    <xsd:import namespace="7275bb01-7583-478d-bc14-e839a2dd598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Comm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2ce089-3858-4176-9a21-a30f920484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Comments" ma:index="25" nillable="true" ma:displayName="Navaneethan Comments" ma:default="OK" ma:format="Dropdown" ma:internalName="Comment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5bb01-7583-478d-bc14-e839a2dd5989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0ac3f90-bf3b-4c63-910d-f3e01299c9db}" ma:internalName="TaxCatchAll" ma:showField="CatchAllData" ma:web="7275bb01-7583-478d-bc14-e839a2dd59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SharedContentType xmlns="Microsoft.SharePoint.Taxonomy.ContentTypeSync" SourceId="34c87397-5fc1-491e-85e7-d6110dbe9cbd" ContentTypeId="0x0101" PreviousValue="false" LastSyncTimeStamp="2018-03-09T14:36:50.893Z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Comments xmlns="3f2ce089-3858-4176-9a21-a30f9204848e">OK</Comments>
    <TaxCatchAll xmlns="7275bb01-7583-478d-bc14-e839a2dd5989" xsi:nil="true"/>
    <lcf76f155ced4ddcb4097134ff3c332f xmlns="3f2ce089-3858-4176-9a21-a30f9204848e">
      <Terms xmlns="http://schemas.microsoft.com/office/infopath/2007/PartnerControls"/>
    </lcf76f155ced4ddcb4097134ff3c332f>
    <_dlc_DocId xmlns="71c5aaf6-e6ce-465b-b873-5148d2a4c105">RBI5PAMIO524-1616901215-25151</_dlc_DocId>
    <_dlc_DocIdUrl xmlns="71c5aaf6-e6ce-465b-b873-5148d2a4c105">
      <Url>https://nokia.sharepoint.com/sites/gxp/_layouts/15/DocIdRedir.aspx?ID=RBI5PAMIO524-1616901215-25151</Url>
      <Description>RBI5PAMIO524-1616901215-25151</Description>
    </_dlc_DocIdUrl>
  </documentManagement>
</p:properties>
</file>

<file path=customXml/itemProps1.xml><?xml version="1.0" encoding="utf-8"?>
<ds:datastoreItem xmlns:ds="http://schemas.openxmlformats.org/officeDocument/2006/customXml" ds:itemID="{36CD2AC6-34CE-4A91-8639-CF533DD70258}">
  <ds:schemaRefs>
    <ds:schemaRef ds:uri="3f2ce089-3858-4176-9a21-a30f9204848e"/>
    <ds:schemaRef ds:uri="71c5aaf6-e6ce-465b-b873-5148d2a4c105"/>
    <ds:schemaRef ds:uri="7275bb01-7583-478d-bc14-e839a2dd598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6745A7-2B9A-4291-B676-7A5F4197E19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08525D8-1DB2-4C85-BD5A-39D3152A4D8B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3f2ce089-3858-4176-9a21-a30f9204848e"/>
    <ds:schemaRef ds:uri="71c5aaf6-e6ce-465b-b873-5148d2a4c105"/>
    <ds:schemaRef ds:uri="7275bb01-7583-478d-bc14-e839a2dd598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5069</TotalTime>
  <Words>553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等线</vt:lpstr>
      <vt:lpstr>等线 Light</vt:lpstr>
      <vt:lpstr>Arial</vt:lpstr>
      <vt:lpstr>Calibri</vt:lpstr>
      <vt:lpstr>Courier New</vt:lpstr>
      <vt:lpstr>Times New Roman</vt:lpstr>
      <vt:lpstr>Office Theme</vt:lpstr>
      <vt:lpstr>Custom Design</vt:lpstr>
      <vt:lpstr>Packager Shell Object</vt:lpstr>
      <vt:lpstr>  Discussion on way forward for 5GC NF Profile definition in TS 28.541</vt:lpstr>
      <vt:lpstr>Background and Observations</vt:lpstr>
      <vt:lpstr>Way forward Proposals: WFP1</vt:lpstr>
      <vt:lpstr>Way forward Proposals: WFP2</vt:lpstr>
      <vt:lpstr>Way forward Proposals: WFP3</vt:lpstr>
      <vt:lpstr>Proposal for Endorsement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SS</cp:lastModifiedBy>
  <cp:revision>32</cp:revision>
  <dcterms:created xsi:type="dcterms:W3CDTF">2019-03-13T01:38:36Z</dcterms:created>
  <dcterms:modified xsi:type="dcterms:W3CDTF">2024-08-21T16:16:28Z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0x01010055A05E76B664164F9F76E63E6D6BE6ED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  <property fmtid="{D5CDD505-2E9C-101B-9397-08002B2CF9AE}" pid="10" name="MediaServiceImageTags">
    <vt:lpwstr/>
  </property>
  <property fmtid="{D5CDD505-2E9C-101B-9397-08002B2CF9AE}" pid="11" name="_dlc_DocIdItemGuid">
    <vt:lpwstr>82aca874-ecd7-41c9-999f-8f21c7dd155f</vt:lpwstr>
  </property>
</Properties>
</file>