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8"/>
  </p:notesMasterIdLst>
  <p:handoutMasterIdLst>
    <p:handoutMasterId r:id="rId9"/>
  </p:handoutMasterIdLst>
  <p:sldIdLst>
    <p:sldId id="303" r:id="rId2"/>
    <p:sldId id="937" r:id="rId3"/>
    <p:sldId id="940" r:id="rId4"/>
    <p:sldId id="938" r:id="rId5"/>
    <p:sldId id="941" r:id="rId6"/>
    <p:sldId id="939" r:id="rId7"/>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2AF2F"/>
    <a:srgbClr val="0000FF"/>
    <a:srgbClr val="FF3300"/>
    <a:srgbClr val="C1E442"/>
    <a:srgbClr val="6600FF"/>
    <a:srgbClr val="FFFFCC"/>
    <a:srgbClr val="C6D254"/>
    <a:srgbClr val="000000"/>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6" autoAdjust="0"/>
    <p:restoredTop sz="97931" autoAdjust="0"/>
  </p:normalViewPr>
  <p:slideViewPr>
    <p:cSldViewPr snapToGrid="0">
      <p:cViewPr varScale="1">
        <p:scale>
          <a:sx n="93" d="100"/>
          <a:sy n="93" d="100"/>
        </p:scale>
        <p:origin x="82" y="4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8/22/2024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8/22/2024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113" y="6502232"/>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S5-244582, SA5#156,19 - 23 </a:t>
            </a:r>
            <a:r>
              <a:rPr lang="en-US" altLang="zh-CN" sz="1100" b="1" spc="300" dirty="0">
                <a:ea typeface="+mn-ea"/>
                <a:cs typeface="Arial" panose="020B0604020202020204" pitchFamily="34" charset="0"/>
              </a:rPr>
              <a:t>August</a:t>
            </a:r>
            <a:r>
              <a:rPr lang="en-GB" sz="1100" b="1" spc="300" dirty="0">
                <a:ea typeface="+mn-ea"/>
                <a:cs typeface="Arial" panose="020B0604020202020204" pitchFamily="34" charset="0"/>
              </a:rPr>
              <a:t> 2024</a:t>
            </a: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5"/>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6"/>
        </a:buBlip>
        <a:defRPr sz="3200">
          <a:solidFill>
            <a:schemeClr val="tx1"/>
          </a:solidFill>
          <a:latin typeface="+mn-lt"/>
        </a:defRPr>
      </a:lvl2pPr>
      <a:lvl3pPr marL="1522413" indent="-303213" algn="l" rtl="0" eaLnBrk="0" fontAlgn="base" hangingPunct="0">
        <a:spcBef>
          <a:spcPct val="20000"/>
        </a:spcBef>
        <a:spcAft>
          <a:spcPct val="0"/>
        </a:spcAft>
        <a:buBlip>
          <a:blip r:embed="rId7"/>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fr-FR" altLang="zh-CN" sz="4800" b="1" dirty="0"/>
              <a:t>Discussion on SA5 CH SWG</a:t>
            </a:r>
            <a:br>
              <a:rPr lang="en-GB" sz="4800" b="1" i="1" dirty="0"/>
            </a:br>
            <a:r>
              <a:rPr lang="en-GB" altLang="zh-CN" sz="2400" dirty="0">
                <a:latin typeface="Arial" pitchFamily="34" charset="0"/>
              </a:rPr>
              <a:t>SA5#</a:t>
            </a:r>
            <a:r>
              <a:rPr lang="fr-FR" altLang="zh-CN" sz="2400" dirty="0">
                <a:latin typeface="Arial" pitchFamily="34" charset="0"/>
              </a:rPr>
              <a:t>1</a:t>
            </a:r>
            <a:r>
              <a:rPr lang="en-US" altLang="zh-CN" sz="2400" dirty="0">
                <a:latin typeface="Arial" pitchFamily="34" charset="0"/>
              </a:rPr>
              <a:t>56</a:t>
            </a:r>
            <a:r>
              <a:rPr lang="fr-FR" altLang="zh-CN" sz="2400" dirty="0">
                <a:latin typeface="Arial" pitchFamily="34" charset="0"/>
              </a:rPr>
              <a:t>, 19 – 23</a:t>
            </a:r>
            <a:r>
              <a:rPr lang="en-US" altLang="zh-CN" sz="2400" dirty="0">
                <a:latin typeface="Arial" pitchFamily="34" charset="0"/>
              </a:rPr>
              <a:t> August, 2024</a:t>
            </a:r>
            <a:br>
              <a:rPr lang="fr-FR" sz="2400" dirty="0">
                <a:latin typeface="Arial" pitchFamily="34" charset="0"/>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r>
              <a:rPr lang="en-US" altLang="en-US" sz="2400" dirty="0">
                <a:latin typeface="Arial" charset="0"/>
              </a:rPr>
              <a:t>Zou Lan, 3GPP </a:t>
            </a:r>
            <a:r>
              <a:rPr lang="en-GB" altLang="zh-CN" sz="2400" dirty="0">
                <a:latin typeface="Arial" charset="0"/>
              </a:rPr>
              <a:t>SA5 Chair, </a:t>
            </a:r>
            <a:r>
              <a:rPr lang="en-US" altLang="zh-CN" sz="2400" dirty="0">
                <a:latin typeface="Arial" charset="0"/>
              </a:rPr>
              <a:t>HUAWEI</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02FD-AC55-4E33-8486-DDFB4E325DAA}"/>
              </a:ext>
            </a:extLst>
          </p:cNvPr>
          <p:cNvSpPr>
            <a:spLocks noGrp="1"/>
          </p:cNvSpPr>
          <p:nvPr>
            <p:ph type="title"/>
          </p:nvPr>
        </p:nvSpPr>
        <p:spPr/>
        <p:txBody>
          <a:bodyPr/>
          <a:lstStyle/>
          <a:p>
            <a:r>
              <a:rPr lang="en-US" altLang="zh-CN" dirty="0"/>
              <a:t>SA5 action on SWG</a:t>
            </a:r>
            <a:endParaRPr lang="zh-CN" altLang="en-US" dirty="0"/>
          </a:p>
        </p:txBody>
      </p:sp>
      <p:sp>
        <p:nvSpPr>
          <p:cNvPr id="3" name="Content Placeholder 2">
            <a:extLst>
              <a:ext uri="{FF2B5EF4-FFF2-40B4-BE49-F238E27FC236}">
                <a16:creationId xmlns:a16="http://schemas.microsoft.com/office/drawing/2014/main" id="{9587A72E-7889-4E30-879E-9C4CCD3F171A}"/>
              </a:ext>
            </a:extLst>
          </p:cNvPr>
          <p:cNvSpPr>
            <a:spLocks noGrp="1"/>
          </p:cNvSpPr>
          <p:nvPr>
            <p:ph idx="1"/>
          </p:nvPr>
        </p:nvSpPr>
        <p:spPr/>
        <p:txBody>
          <a:bodyPr/>
          <a:lstStyle/>
          <a:p>
            <a:r>
              <a:rPr lang="en-US" altLang="zh-CN" sz="2000" b="1" dirty="0"/>
              <a:t>Background: </a:t>
            </a:r>
            <a:r>
              <a:rPr lang="en-US" altLang="zh-CN" sz="2000" dirty="0"/>
              <a:t>SA#104 assigned SA5 an action (Please see SP-240955 for details)</a:t>
            </a:r>
            <a:endParaRPr lang="en-GB" altLang="zh-CN" sz="2000" dirty="0"/>
          </a:p>
          <a:p>
            <a:pPr marL="568325" indent="-568325"/>
            <a:r>
              <a:rPr lang="en-US" altLang="zh-CN" sz="2000" b="1" dirty="0"/>
              <a:t>Action</a:t>
            </a:r>
            <a:r>
              <a:rPr lang="en-US" altLang="zh-CN" sz="2000" dirty="0"/>
              <a:t>: SA3, SA4, and SA5 WG should assess whether their current SWG should continue in its current form, or whether the work should be performed in the WG using relevant  breakout session(s). </a:t>
            </a:r>
          </a:p>
          <a:p>
            <a:pPr marL="914400" lvl="1" indent="-346075"/>
            <a:r>
              <a:rPr lang="en-US" altLang="zh-CN" sz="2000" dirty="0"/>
              <a:t>The WG agreed proposal should be submitted to TSG#105 for approval.</a:t>
            </a:r>
          </a:p>
          <a:p>
            <a:r>
              <a:rPr lang="en-US" altLang="zh-CN" sz="2000" b="1" dirty="0"/>
              <a:t>For discussion: </a:t>
            </a:r>
          </a:p>
          <a:p>
            <a:pPr lvl="1"/>
            <a:r>
              <a:rPr lang="en-US" altLang="zh-CN" sz="1800" dirty="0"/>
              <a:t>SA5 has Charging SWG </a:t>
            </a:r>
          </a:p>
          <a:p>
            <a:pPr lvl="1"/>
            <a:r>
              <a:rPr lang="en-US" altLang="zh-CN" sz="1800" dirty="0"/>
              <a:t>SA5 Agreement on assessment:</a:t>
            </a:r>
            <a:endParaRPr lang="zh-CN" altLang="en-US" sz="1800" dirty="0"/>
          </a:p>
        </p:txBody>
      </p:sp>
    </p:spTree>
    <p:extLst>
      <p:ext uri="{BB962C8B-B14F-4D97-AF65-F5344CB8AC3E}">
        <p14:creationId xmlns:p14="http://schemas.microsoft.com/office/powerpoint/2010/main" val="380586335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A6974-5718-4CBE-BB86-8C4E229D0C8C}"/>
              </a:ext>
            </a:extLst>
          </p:cNvPr>
          <p:cNvSpPr>
            <a:spLocks noGrp="1"/>
          </p:cNvSpPr>
          <p:nvPr>
            <p:ph idx="1"/>
          </p:nvPr>
        </p:nvSpPr>
        <p:spPr>
          <a:xfrm>
            <a:off x="504031" y="1468566"/>
            <a:ext cx="11183938" cy="5160834"/>
          </a:xfrm>
        </p:spPr>
        <p:txBody>
          <a:bodyPr/>
          <a:lstStyle/>
          <a:p>
            <a:r>
              <a:rPr lang="en-US" altLang="zh-CN" sz="2000" dirty="0">
                <a:highlight>
                  <a:srgbClr val="00FF00"/>
                </a:highlight>
              </a:rPr>
              <a:t>Potential Issue-1: Opportunity to improve the CH discussion efficiency (e.g. number of </a:t>
            </a:r>
            <a:r>
              <a:rPr lang="en-US" altLang="zh-CN" sz="2000" dirty="0" err="1">
                <a:highlight>
                  <a:srgbClr val="00FF00"/>
                </a:highlight>
              </a:rPr>
              <a:t>tdocs</a:t>
            </a:r>
            <a:r>
              <a:rPr lang="en-US" altLang="zh-CN" sz="2000" dirty="0">
                <a:highlight>
                  <a:srgbClr val="00FF00"/>
                </a:highlight>
              </a:rPr>
              <a:t> treated per TU etc.)</a:t>
            </a:r>
          </a:p>
          <a:p>
            <a:pPr lvl="1"/>
            <a:r>
              <a:rPr lang="en-US" altLang="zh-CN" sz="1800" dirty="0">
                <a:highlight>
                  <a:srgbClr val="00FF00"/>
                </a:highlight>
              </a:rPr>
              <a:t>Action-1a: Increase the CH discussion speed (e.g. number of </a:t>
            </a:r>
            <a:r>
              <a:rPr lang="en-US" altLang="zh-CN" sz="1800" dirty="0" err="1">
                <a:highlight>
                  <a:srgbClr val="00FF00"/>
                </a:highlight>
              </a:rPr>
              <a:t>tdocs</a:t>
            </a:r>
            <a:r>
              <a:rPr lang="en-US" altLang="zh-CN" sz="1800" dirty="0">
                <a:highlight>
                  <a:srgbClr val="00FF00"/>
                </a:highlight>
              </a:rPr>
              <a:t> treated per TU etc.)</a:t>
            </a:r>
          </a:p>
          <a:p>
            <a:pPr lvl="1"/>
            <a:r>
              <a:rPr lang="en-US" altLang="zh-CN" sz="1800" dirty="0">
                <a:highlight>
                  <a:srgbClr val="00FF00"/>
                </a:highlight>
              </a:rPr>
              <a:t>Action-1b: Provide more opportunity for delegates to follow the related discussion in other related WGs and keep better connection.</a:t>
            </a:r>
          </a:p>
          <a:p>
            <a:r>
              <a:rPr lang="en-US" altLang="zh-CN" sz="2000" dirty="0">
                <a:highlight>
                  <a:srgbClr val="00FF00"/>
                </a:highlight>
              </a:rPr>
              <a:t>Potential Issue-2: Synchronization of the release of</a:t>
            </a:r>
            <a:r>
              <a:rPr lang="zh-CN" altLang="en-US" sz="2000" dirty="0">
                <a:highlight>
                  <a:srgbClr val="00FF00"/>
                </a:highlight>
              </a:rPr>
              <a:t> </a:t>
            </a:r>
            <a:r>
              <a:rPr lang="en-US" altLang="zh-CN" sz="2000" dirty="0">
                <a:highlight>
                  <a:srgbClr val="00FF00"/>
                </a:highlight>
              </a:rPr>
              <a:t>CH</a:t>
            </a:r>
            <a:r>
              <a:rPr lang="zh-CN" altLang="en-US" sz="2000" dirty="0">
                <a:highlight>
                  <a:srgbClr val="00FF00"/>
                </a:highlight>
              </a:rPr>
              <a:t> </a:t>
            </a:r>
            <a:r>
              <a:rPr lang="en-US" altLang="zh-CN" sz="2000" dirty="0">
                <a:highlight>
                  <a:srgbClr val="00FF00"/>
                </a:highlight>
              </a:rPr>
              <a:t>features</a:t>
            </a:r>
            <a:r>
              <a:rPr lang="zh-CN" altLang="en-US" sz="2000" dirty="0">
                <a:highlight>
                  <a:srgbClr val="00FF00"/>
                </a:highlight>
              </a:rPr>
              <a:t> </a:t>
            </a:r>
            <a:r>
              <a:rPr lang="en-US" altLang="zh-CN" sz="2000" dirty="0">
                <a:highlight>
                  <a:srgbClr val="00FF00"/>
                </a:highlight>
              </a:rPr>
              <a:t>with related features led by other WGs</a:t>
            </a:r>
          </a:p>
          <a:p>
            <a:pPr lvl="1"/>
            <a:r>
              <a:rPr lang="en-US" altLang="zh-CN" sz="1800" dirty="0">
                <a:highlight>
                  <a:srgbClr val="00FF00"/>
                </a:highlight>
              </a:rPr>
              <a:t>Action-2: Work on SA5 work planning feature mapping table as first step to identify the potential gaps.</a:t>
            </a:r>
          </a:p>
          <a:p>
            <a:r>
              <a:rPr lang="en-US" altLang="zh-CN" sz="2000" dirty="0">
                <a:highlight>
                  <a:srgbClr val="00FF00"/>
                </a:highlight>
              </a:rPr>
              <a:t>Potential Issue-3: Synchronize the time plan of OAM and CH to allow better utilization of SA5 resources (such as meeting room, delegates time etc.), strictly run the meeting according to the announced time plan</a:t>
            </a:r>
          </a:p>
          <a:p>
            <a:pPr lvl="1"/>
            <a:r>
              <a:rPr lang="en-US" altLang="zh-CN" sz="1800" dirty="0">
                <a:highlight>
                  <a:srgbClr val="00FF00"/>
                </a:highlight>
              </a:rPr>
              <a:t>Action-3: Consolidated OAM and CH time plan to be provided.  </a:t>
            </a:r>
          </a:p>
          <a:p>
            <a:r>
              <a:rPr lang="en-US" altLang="zh-CN" sz="2000" dirty="0">
                <a:highlight>
                  <a:srgbClr val="00FF00"/>
                </a:highlight>
              </a:rPr>
              <a:t>Potential Issue-4: Insufficient visibility of CH work plan</a:t>
            </a:r>
          </a:p>
          <a:p>
            <a:pPr lvl="1"/>
            <a:r>
              <a:rPr lang="en-US" altLang="zh-CN" sz="1800" dirty="0">
                <a:highlight>
                  <a:srgbClr val="00FF00"/>
                </a:highlight>
              </a:rPr>
              <a:t>Action-4: Improve visibility of CH work plan.</a:t>
            </a:r>
            <a:endParaRPr lang="zh-CN" altLang="en-US" sz="1800" dirty="0">
              <a:highlight>
                <a:srgbClr val="00FF00"/>
              </a:highlight>
            </a:endParaRPr>
          </a:p>
        </p:txBody>
      </p:sp>
      <p:sp>
        <p:nvSpPr>
          <p:cNvPr id="4" name="Title 1">
            <a:extLst>
              <a:ext uri="{FF2B5EF4-FFF2-40B4-BE49-F238E27FC236}">
                <a16:creationId xmlns:a16="http://schemas.microsoft.com/office/drawing/2014/main" id="{9112FF5B-D5A7-4E89-86CE-E5937BAEA0F4}"/>
              </a:ext>
            </a:extLst>
          </p:cNvPr>
          <p:cNvSpPr>
            <a:spLocks noGrp="1"/>
          </p:cNvSpPr>
          <p:nvPr>
            <p:ph type="title"/>
          </p:nvPr>
        </p:nvSpPr>
        <p:spPr>
          <a:xfrm>
            <a:off x="652463" y="228600"/>
            <a:ext cx="9102725" cy="1143000"/>
          </a:xfrm>
        </p:spPr>
        <p:txBody>
          <a:bodyPr/>
          <a:lstStyle/>
          <a:p>
            <a:pPr lvl="0"/>
            <a:r>
              <a:rPr lang="en-US" altLang="zh-CN" dirty="0"/>
              <a:t>Collection of the potential issues and actions</a:t>
            </a:r>
            <a:endParaRPr lang="zh-CN" altLang="zh-CN" dirty="0"/>
          </a:p>
        </p:txBody>
      </p:sp>
    </p:spTree>
    <p:extLst>
      <p:ext uri="{BB962C8B-B14F-4D97-AF65-F5344CB8AC3E}">
        <p14:creationId xmlns:p14="http://schemas.microsoft.com/office/powerpoint/2010/main" val="180806195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sz="4000" dirty="0"/>
              <a:t>How CH would work as parallel breakout session</a:t>
            </a:r>
            <a:endParaRPr lang="zh-CN" altLang="en-US" sz="4000" dirty="0"/>
          </a:p>
        </p:txBody>
      </p:sp>
      <p:sp>
        <p:nvSpPr>
          <p:cNvPr id="5" name="Content Placeholder 2">
            <a:extLst>
              <a:ext uri="{FF2B5EF4-FFF2-40B4-BE49-F238E27FC236}">
                <a16:creationId xmlns:a16="http://schemas.microsoft.com/office/drawing/2014/main" id="{A30B6EDD-F01C-411E-98DC-FFD90C976003}"/>
              </a:ext>
            </a:extLst>
          </p:cNvPr>
          <p:cNvSpPr>
            <a:spLocks noGrp="1"/>
          </p:cNvSpPr>
          <p:nvPr>
            <p:ph idx="1"/>
          </p:nvPr>
        </p:nvSpPr>
        <p:spPr>
          <a:xfrm>
            <a:off x="581797" y="1454150"/>
            <a:ext cx="11183938" cy="4830763"/>
          </a:xfrm>
        </p:spPr>
        <p:txBody>
          <a:bodyPr/>
          <a:lstStyle/>
          <a:p>
            <a:r>
              <a:rPr lang="en-US" altLang="zh-CN" sz="2000" dirty="0"/>
              <a:t>Without SWGs, SA5 would still need:</a:t>
            </a:r>
          </a:p>
          <a:p>
            <a:pPr lvl="1"/>
            <a:r>
              <a:rPr lang="en-US" altLang="zh-CN" sz="1600" dirty="0"/>
              <a:t>WG ‘plenary’ sessions (opening, closing) for WG level decisions</a:t>
            </a:r>
          </a:p>
          <a:p>
            <a:pPr lvl="1"/>
            <a:r>
              <a:rPr lang="en-US" altLang="zh-CN" sz="1600" dirty="0"/>
              <a:t>Parallel breakout sessions during ordinary meetings for CH</a:t>
            </a:r>
          </a:p>
          <a:p>
            <a:pPr lvl="1"/>
            <a:r>
              <a:rPr lang="en-US" altLang="zh-CN" sz="1600" dirty="0"/>
              <a:t>Rapporteur calls to progress work between ordinary meetings</a:t>
            </a:r>
          </a:p>
          <a:p>
            <a:r>
              <a:rPr lang="en-US" altLang="zh-CN" sz="2000" dirty="0"/>
              <a:t>SA5 Chair chairs the WG ‘plenary’ sessions. SA5 Chair and vice-Chairs share the chairing work for other sessions. Rapporteurs may be appointed by Chair to chair breakout sessions if needed. </a:t>
            </a:r>
          </a:p>
          <a:p>
            <a:r>
              <a:rPr lang="en-US" altLang="zh-CN" sz="2000" dirty="0"/>
              <a:t>A consolidated meeting time plan is maintained for all the SA5 sessions. Time plan for parallel sessions aims to accommodate delegates participation in their sessions of interest.</a:t>
            </a:r>
          </a:p>
          <a:p>
            <a:r>
              <a:rPr lang="en-US" altLang="zh-CN" sz="2000" dirty="0"/>
              <a:t>A consolidated agenda includes all the SA5 topics. </a:t>
            </a:r>
          </a:p>
          <a:p>
            <a:r>
              <a:rPr lang="en-US" altLang="zh-CN" sz="2000" dirty="0"/>
              <a:t>A consolidated working procedure applies to the whole WG. </a:t>
            </a:r>
          </a:p>
          <a:p>
            <a:r>
              <a:rPr lang="en-US" altLang="zh-CN" sz="2000" dirty="0"/>
              <a:t>The SA5 WG Plenary decides the final </a:t>
            </a:r>
            <a:r>
              <a:rPr lang="en-US" altLang="zh-CN" sz="2000" dirty="0" err="1"/>
              <a:t>Tdoc</a:t>
            </a:r>
            <a:r>
              <a:rPr lang="en-US" altLang="zh-CN" sz="2000" dirty="0"/>
              <a:t> disposition. The disposition of </a:t>
            </a:r>
            <a:r>
              <a:rPr lang="en-US" altLang="zh-CN" sz="2000" dirty="0" err="1"/>
              <a:t>Tdocs</a:t>
            </a:r>
            <a:r>
              <a:rPr lang="en-US" altLang="zh-CN" sz="2000" dirty="0"/>
              <a:t> would be proposed by the parallel breakout session and confirmed or modified by the SA5 WG closing plenary.</a:t>
            </a:r>
          </a:p>
          <a:p>
            <a:r>
              <a:rPr lang="en-US" altLang="zh-CN" sz="2000" dirty="0"/>
              <a:t>The use of CH email list will be continued to address technical topics for the convenience of SA5 delegates. </a:t>
            </a:r>
          </a:p>
        </p:txBody>
      </p:sp>
    </p:spTree>
    <p:extLst>
      <p:ext uri="{BB962C8B-B14F-4D97-AF65-F5344CB8AC3E}">
        <p14:creationId xmlns:p14="http://schemas.microsoft.com/office/powerpoint/2010/main" val="267718744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sz="4000" dirty="0"/>
              <a:t>How CH would work as SWG</a:t>
            </a:r>
            <a:endParaRPr lang="zh-CN" altLang="en-US" sz="4000" dirty="0"/>
          </a:p>
        </p:txBody>
      </p:sp>
      <p:sp>
        <p:nvSpPr>
          <p:cNvPr id="6" name="Content Placeholder 2">
            <a:extLst>
              <a:ext uri="{FF2B5EF4-FFF2-40B4-BE49-F238E27FC236}">
                <a16:creationId xmlns:a16="http://schemas.microsoft.com/office/drawing/2014/main" id="{A9F5AB39-6D2F-4B06-B680-5328F2BDABA8}"/>
              </a:ext>
            </a:extLst>
          </p:cNvPr>
          <p:cNvSpPr>
            <a:spLocks noGrp="1"/>
          </p:cNvSpPr>
          <p:nvPr>
            <p:ph idx="1"/>
          </p:nvPr>
        </p:nvSpPr>
        <p:spPr>
          <a:xfrm>
            <a:off x="581797" y="1454150"/>
            <a:ext cx="11183938" cy="4830763"/>
          </a:xfrm>
        </p:spPr>
        <p:txBody>
          <a:bodyPr/>
          <a:lstStyle/>
          <a:p>
            <a:r>
              <a:rPr lang="en-US" altLang="zh-CN" sz="2000" dirty="0">
                <a:highlight>
                  <a:srgbClr val="00FFFF"/>
                </a:highlight>
              </a:rPr>
              <a:t>SA5 </a:t>
            </a:r>
            <a:r>
              <a:rPr lang="en-US" altLang="zh-CN" sz="2000" dirty="0" err="1">
                <a:highlight>
                  <a:srgbClr val="00FFFF"/>
                </a:highlight>
              </a:rPr>
              <a:t>ToR</a:t>
            </a:r>
            <a:r>
              <a:rPr lang="en-US" altLang="zh-CN" sz="2000" dirty="0">
                <a:highlight>
                  <a:srgbClr val="00FFFF"/>
                </a:highlight>
              </a:rPr>
              <a:t> needs to be updated to clearly state Charging SWG and responsibilities</a:t>
            </a:r>
          </a:p>
          <a:p>
            <a:r>
              <a:rPr lang="en-US" altLang="zh-CN" sz="2000" dirty="0">
                <a:highlight>
                  <a:srgbClr val="00FFFF"/>
                </a:highlight>
              </a:rPr>
              <a:t>Anti-trust/IPR</a:t>
            </a:r>
            <a:r>
              <a:rPr lang="zh-CN" altLang="en-US" sz="2000" dirty="0">
                <a:highlight>
                  <a:srgbClr val="00FFFF"/>
                </a:highlight>
              </a:rPr>
              <a:t> </a:t>
            </a:r>
            <a:r>
              <a:rPr lang="en-US" altLang="zh-CN" sz="2000" dirty="0">
                <a:highlight>
                  <a:srgbClr val="00FFFF"/>
                </a:highlight>
              </a:rPr>
              <a:t>reminder</a:t>
            </a:r>
            <a:r>
              <a:rPr lang="zh-CN" altLang="en-US" sz="2000" dirty="0">
                <a:highlight>
                  <a:srgbClr val="00FFFF"/>
                </a:highlight>
              </a:rPr>
              <a:t> </a:t>
            </a:r>
            <a:r>
              <a:rPr lang="en-US" altLang="zh-CN" sz="2000" dirty="0">
                <a:highlight>
                  <a:srgbClr val="00FFFF"/>
                </a:highlight>
              </a:rPr>
              <a:t>at</a:t>
            </a:r>
            <a:r>
              <a:rPr lang="zh-CN" altLang="en-US" sz="2000" dirty="0">
                <a:highlight>
                  <a:srgbClr val="00FFFF"/>
                </a:highlight>
              </a:rPr>
              <a:t> </a:t>
            </a:r>
            <a:r>
              <a:rPr lang="en-US" altLang="zh-CN" sz="2000" dirty="0">
                <a:highlight>
                  <a:srgbClr val="00FFFF"/>
                </a:highlight>
              </a:rPr>
              <a:t>start of each Charging SWG meeting</a:t>
            </a:r>
          </a:p>
          <a:p>
            <a:r>
              <a:rPr lang="en-US" altLang="zh-CN" sz="2000" dirty="0"/>
              <a:t>SWG leadership is appointed by SA5 WG</a:t>
            </a:r>
          </a:p>
          <a:p>
            <a:r>
              <a:rPr lang="en-US" altLang="zh-CN" sz="2000" dirty="0"/>
              <a:t>Meeting location and meeting dates can be same or different from WG</a:t>
            </a:r>
          </a:p>
          <a:p>
            <a:r>
              <a:rPr lang="en-US" altLang="zh-CN" sz="2000" dirty="0"/>
              <a:t>Separate agenda, meeting time plan and meeting resources</a:t>
            </a:r>
          </a:p>
          <a:p>
            <a:r>
              <a:rPr lang="en-US" altLang="zh-CN" sz="2000" dirty="0"/>
              <a:t>TD disposition at SWG level, confirmed or modified in WG</a:t>
            </a:r>
          </a:p>
          <a:p>
            <a:r>
              <a:rPr lang="en-US" altLang="zh-CN" sz="2000" dirty="0"/>
              <a:t>Report to WG including information on contributions and attendees list</a:t>
            </a:r>
          </a:p>
          <a:p>
            <a:r>
              <a:rPr lang="en-US" altLang="zh-CN" sz="2000" dirty="0">
                <a:highlight>
                  <a:srgbClr val="00FFFF"/>
                </a:highlight>
              </a:rPr>
              <a:t>Report to TSG (report to TSG can be combined into SA5 WG report)</a:t>
            </a:r>
          </a:p>
          <a:p>
            <a:endParaRPr lang="en-US" altLang="zh-CN" sz="2000" dirty="0"/>
          </a:p>
          <a:p>
            <a:endParaRPr lang="en-US" altLang="zh-CN" sz="2000" dirty="0"/>
          </a:p>
        </p:txBody>
      </p:sp>
    </p:spTree>
    <p:extLst>
      <p:ext uri="{BB962C8B-B14F-4D97-AF65-F5344CB8AC3E}">
        <p14:creationId xmlns:p14="http://schemas.microsoft.com/office/powerpoint/2010/main" val="164897589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033A-32E3-4F3C-8E46-7E4FE064E406}"/>
              </a:ext>
            </a:extLst>
          </p:cNvPr>
          <p:cNvSpPr>
            <a:spLocks noGrp="1"/>
          </p:cNvSpPr>
          <p:nvPr>
            <p:ph type="title"/>
          </p:nvPr>
        </p:nvSpPr>
        <p:spPr/>
        <p:txBody>
          <a:bodyPr/>
          <a:lstStyle/>
          <a:p>
            <a:r>
              <a:rPr lang="en-US" altLang="zh-CN" dirty="0"/>
              <a:t>Assessment of SWG or Breakout</a:t>
            </a:r>
            <a:endParaRPr lang="zh-CN" altLang="en-US" dirty="0"/>
          </a:p>
        </p:txBody>
      </p:sp>
      <p:sp>
        <p:nvSpPr>
          <p:cNvPr id="4" name="Content Placeholder 2">
            <a:extLst>
              <a:ext uri="{FF2B5EF4-FFF2-40B4-BE49-F238E27FC236}">
                <a16:creationId xmlns:a16="http://schemas.microsoft.com/office/drawing/2014/main" id="{93059427-9C1E-4D23-BB97-42F0099C04CC}"/>
              </a:ext>
            </a:extLst>
          </p:cNvPr>
          <p:cNvSpPr>
            <a:spLocks noGrp="1"/>
          </p:cNvSpPr>
          <p:nvPr>
            <p:ph idx="1"/>
          </p:nvPr>
        </p:nvSpPr>
        <p:spPr>
          <a:xfrm>
            <a:off x="626161" y="1281156"/>
            <a:ext cx="11183938" cy="4830763"/>
          </a:xfrm>
        </p:spPr>
        <p:txBody>
          <a:bodyPr/>
          <a:lstStyle/>
          <a:p>
            <a:endParaRPr lang="en-US" altLang="zh-CN" sz="1600" dirty="0"/>
          </a:p>
        </p:txBody>
      </p:sp>
    </p:spTree>
    <p:extLst>
      <p:ext uri="{BB962C8B-B14F-4D97-AF65-F5344CB8AC3E}">
        <p14:creationId xmlns:p14="http://schemas.microsoft.com/office/powerpoint/2010/main" val="58531345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183432</TotalTime>
  <Words>570</Words>
  <Application>Microsoft Office PowerPoint</Application>
  <PresentationFormat>Widescreen</PresentationFormat>
  <Paragraphs>41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宋体</vt:lpstr>
      <vt:lpstr>Arial</vt:lpstr>
      <vt:lpstr>Calibri</vt:lpstr>
      <vt:lpstr>Times New Roman</vt:lpstr>
      <vt:lpstr>Office Theme</vt:lpstr>
      <vt:lpstr>   Discussion on SA5 CH SWG SA5#156, 19 – 23 August, 2024 </vt:lpstr>
      <vt:lpstr>SA5 action on SWG</vt:lpstr>
      <vt:lpstr>Collection of the potential issues and actions</vt:lpstr>
      <vt:lpstr>How CH would work as parallel breakout session</vt:lpstr>
      <vt:lpstr>How CH would work as SWG</vt:lpstr>
      <vt:lpstr>Assessment of SWG or Breakout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0822</cp:lastModifiedBy>
  <cp:revision>3920</cp:revision>
  <dcterms:created xsi:type="dcterms:W3CDTF">2008-08-30T09:32:10Z</dcterms:created>
  <dcterms:modified xsi:type="dcterms:W3CDTF">2024-08-22T13:31:42Z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(3)HSaI//Rve5D69a2rR01qikLMg8fBi7fbuLeQwCi0aiGGsPyU3Mgg8aLGmQIgGGW6lZ1wBxjJ
EhWORLgYHfONLBrwUqoTgYi53+5skbuNzu1RbWWBoDJb80e/CnqkV80Uhi/gQkluzhJjn68j
wp0cAUzLXar7qmepWlAomGpL/JeoUsQpMTHbemuMvAvVmQbtX+7lO39quxCFl0FTg80GHKUN
ECpYBx/EaLUBOaBg1M</vt:lpwstr>
  </property>
  <property fmtid="{D5CDD505-2E9C-101B-9397-08002B2CF9AE}" pid="3" name="_2015_ms_pID_7253431">
    <vt:lpwstr>reXBAGrBtLORN2aPD1U8fk7kkNE5T5qooM8FCi8nqk2oGuV41nGhlk
SzzKy6PpoM0kaS9w8fznEWNEMGHe0aQbHReC+YkFx70WbT8RPRHIxNaePHGUI1f8SZCIqlOT
Kmy6rfQ+Lr3avZQ1c23Is0xYuR/9XyrYEBWMSLQTZ7CW+f4zoXn8xYkg4xbZOH4gYJBCmCtw
/mlakcnBnbBodogAFs+je1m2ue97hWcmPTq8</vt:lpwstr>
  </property>
  <property fmtid="{D5CDD505-2E9C-101B-9397-08002B2CF9AE}" pid="4" name="_2015_ms_pID_7253432">
    <vt:lpwstr>++FiV3WCZF+LOrc+o4XJwX8=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