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notesMasterIdLst>
    <p:notesMasterId r:id="rId8"/>
  </p:notesMasterIdLst>
  <p:handoutMasterIdLst>
    <p:handoutMasterId r:id="rId9"/>
  </p:handoutMasterIdLst>
  <p:sldIdLst>
    <p:sldId id="303" r:id="rId2"/>
    <p:sldId id="937" r:id="rId3"/>
    <p:sldId id="940" r:id="rId4"/>
    <p:sldId id="938" r:id="rId5"/>
    <p:sldId id="941" r:id="rId6"/>
    <p:sldId id="939" r:id="rId7"/>
  </p:sldIdLst>
  <p:sldSz cx="12192000" cy="6858000"/>
  <p:notesSz cx="6797675" cy="9928225"/>
  <p:defaultTextStyle>
    <a:defPPr>
      <a:defRPr lang="en-GB"/>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1pPr>
    <a:lvl2pPr marL="608013" indent="-1508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2pPr>
    <a:lvl3pPr marL="1217613" indent="-3032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3pPr>
    <a:lvl4pPr marL="1827213" indent="-4556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4pPr>
    <a:lvl5pPr marL="2436813" indent="-6080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FF3300"/>
    <a:srgbClr val="72AF2F"/>
    <a:srgbClr val="C1E442"/>
    <a:srgbClr val="6600FF"/>
    <a:srgbClr val="FFFFCC"/>
    <a:srgbClr val="C6D254"/>
    <a:srgbClr val="000000"/>
    <a:srgbClr val="5C88D0"/>
    <a:srgbClr val="2A6E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06" autoAdjust="0"/>
    <p:restoredTop sz="97931" autoAdjust="0"/>
  </p:normalViewPr>
  <p:slideViewPr>
    <p:cSldViewPr snapToGrid="0">
      <p:cViewPr varScale="1">
        <p:scale>
          <a:sx n="93" d="100"/>
          <a:sy n="93" d="100"/>
        </p:scale>
        <p:origin x="82" y="40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p:scale>
          <a:sx n="200" d="100"/>
          <a:sy n="200" d="100"/>
        </p:scale>
        <p:origin x="278" y="-383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AA78BAD3-FC21-4679-B770-3EA085F20603}" type="datetime1">
              <a:rPr lang="en-US"/>
              <a:pPr>
                <a:defRPr/>
              </a:pPr>
              <a:t>8/19/2024</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17FF792-3EB9-44FA-9386-5606498586BD}" type="slidenum">
              <a:rPr lang="en-GB" altLang="en-US"/>
              <a:pPr>
                <a:defRPr/>
              </a:pPr>
              <a:t>‹#›</a:t>
            </a:fld>
            <a:endParaRPr lang="en-GB" altLang="en-US"/>
          </a:p>
        </p:txBody>
      </p:sp>
    </p:spTree>
    <p:extLst>
      <p:ext uri="{BB962C8B-B14F-4D97-AF65-F5344CB8AC3E}">
        <p14:creationId xmlns:p14="http://schemas.microsoft.com/office/powerpoint/2010/main" val="21316529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BE730920-F8FB-4BAB-A0E2-B112E44812FA}" type="datetime1">
              <a:rPr lang="en-US"/>
              <a:pPr>
                <a:defRPr/>
              </a:pPr>
              <a:t>8/19/2024</a:t>
            </a:fld>
            <a:endParaRPr lang="en-US" dirty="0"/>
          </a:p>
        </p:txBody>
      </p:sp>
      <p:sp>
        <p:nvSpPr>
          <p:cNvPr id="4100" name="Rectangle 4"/>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27BB3565-DE1F-45E8-8B92-B6CEF3A5A934}" type="slidenum">
              <a:rPr lang="en-GB" altLang="en-US"/>
              <a:pPr>
                <a:defRPr/>
              </a:pPr>
              <a:t>‹#›</a:t>
            </a:fld>
            <a:endParaRPr lang="en-GB" altLang="en-US"/>
          </a:p>
        </p:txBody>
      </p:sp>
    </p:spTree>
    <p:extLst>
      <p:ext uri="{BB962C8B-B14F-4D97-AF65-F5344CB8AC3E}">
        <p14:creationId xmlns:p14="http://schemas.microsoft.com/office/powerpoint/2010/main" val="18178305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Times New Roman" pitchFamily="18" charset="0"/>
        <a:ea typeface="+mn-ea"/>
        <a:cs typeface="+mn-cs"/>
      </a:defRPr>
    </a:lvl1pPr>
    <a:lvl2pPr marL="608013" algn="l" rtl="0" eaLnBrk="0" fontAlgn="base" hangingPunct="0">
      <a:spcBef>
        <a:spcPct val="30000"/>
      </a:spcBef>
      <a:spcAft>
        <a:spcPct val="0"/>
      </a:spcAft>
      <a:defRPr sz="1600" kern="1200">
        <a:solidFill>
          <a:schemeClr val="tx1"/>
        </a:solidFill>
        <a:latin typeface="Times New Roman" pitchFamily="18" charset="0"/>
        <a:ea typeface="+mn-ea"/>
        <a:cs typeface="+mn-cs"/>
      </a:defRPr>
    </a:lvl2pPr>
    <a:lvl3pPr marL="1217613" algn="l" rtl="0" eaLnBrk="0" fontAlgn="base" hangingPunct="0">
      <a:spcBef>
        <a:spcPct val="30000"/>
      </a:spcBef>
      <a:spcAft>
        <a:spcPct val="0"/>
      </a:spcAft>
      <a:defRPr sz="1600" kern="1200">
        <a:solidFill>
          <a:schemeClr val="tx1"/>
        </a:solidFill>
        <a:latin typeface="Times New Roman" pitchFamily="18" charset="0"/>
        <a:ea typeface="+mn-ea"/>
        <a:cs typeface="+mn-cs"/>
      </a:defRPr>
    </a:lvl3pPr>
    <a:lvl4pPr marL="1827213" algn="l" rtl="0" eaLnBrk="0" fontAlgn="base" hangingPunct="0">
      <a:spcBef>
        <a:spcPct val="30000"/>
      </a:spcBef>
      <a:spcAft>
        <a:spcPct val="0"/>
      </a:spcAft>
      <a:defRPr sz="1600" kern="1200">
        <a:solidFill>
          <a:schemeClr val="tx1"/>
        </a:solidFill>
        <a:latin typeface="Times New Roman" pitchFamily="18" charset="0"/>
        <a:ea typeface="+mn-ea"/>
        <a:cs typeface="+mn-cs"/>
      </a:defRPr>
    </a:lvl4pPr>
    <a:lvl5pPr marL="2436813" algn="l" rtl="0" eaLnBrk="0" fontAlgn="base" hangingPunct="0">
      <a:spcBef>
        <a:spcPct val="30000"/>
      </a:spcBef>
      <a:spcAft>
        <a:spcPct val="0"/>
      </a:spcAft>
      <a:defRPr sz="1600" kern="1200">
        <a:solidFill>
          <a:schemeClr val="tx1"/>
        </a:solidFill>
        <a:latin typeface="Times New Roman" pitchFamily="18"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1</a:t>
            </a:fld>
            <a:endParaRPr lang="en-GB" altLang="en-US" sz="1200"/>
          </a:p>
        </p:txBody>
      </p:sp>
      <p:sp>
        <p:nvSpPr>
          <p:cNvPr id="7171" name="Rectangle 2"/>
          <p:cNvSpPr>
            <a:spLocks noGrp="1" noRot="1" noChangeAspect="1" noChangeArrowheads="1" noTextEdit="1"/>
          </p:cNvSpPr>
          <p:nvPr>
            <p:ph type="sldImg"/>
          </p:nvPr>
        </p:nvSpPr>
        <p:spPr>
          <a:xfrm>
            <a:off x="88900" y="742950"/>
            <a:ext cx="6621463"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5452323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930231849"/>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585" indent="-609585">
              <a:buFontTx/>
              <a:buBlip>
                <a:blip r:embed="rId2"/>
              </a:buBlip>
              <a:defRPr/>
            </a:lvl1p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Tree>
    <p:extLst>
      <p:ext uri="{BB962C8B-B14F-4D97-AF65-F5344CB8AC3E}">
        <p14:creationId xmlns:p14="http://schemas.microsoft.com/office/powerpoint/2010/main" val="1623381228"/>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11113" y="6364288"/>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3"/>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11113" y="6502232"/>
            <a:ext cx="7950201" cy="234950"/>
          </a:xfrm>
          <a:prstGeom prst="rect">
            <a:avLst/>
          </a:prstGeom>
          <a:noFill/>
        </p:spPr>
        <p:txBody>
          <a:bodyPr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sz="133" spc="400" dirty="0">
                <a:solidFill>
                  <a:schemeClr val="bg1"/>
                </a:solidFill>
              </a:rPr>
              <a:t> </a:t>
            </a:r>
            <a:r>
              <a:rPr lang="en-GB" sz="1100" b="1" spc="300" dirty="0">
                <a:ea typeface="+mn-ea"/>
                <a:cs typeface="Arial" panose="020B0604020202020204" pitchFamily="34" charset="0"/>
              </a:rPr>
              <a:t>S5-244582, SA5#156,19 - 23 </a:t>
            </a:r>
            <a:r>
              <a:rPr lang="en-US" altLang="zh-CN" sz="1100" b="1" spc="300" dirty="0">
                <a:ea typeface="+mn-ea"/>
                <a:cs typeface="Arial" panose="020B0604020202020204" pitchFamily="34" charset="0"/>
              </a:rPr>
              <a:t>August</a:t>
            </a:r>
            <a:r>
              <a:rPr lang="en-GB" sz="1100" b="1" spc="300" dirty="0">
                <a:ea typeface="+mn-ea"/>
                <a:cs typeface="Arial" panose="020B0604020202020204" pitchFamily="34" charset="0"/>
              </a:rPr>
              <a:t> 2024</a:t>
            </a:r>
          </a:p>
          <a:p>
            <a:pPr>
              <a:defRPr/>
            </a:pPr>
            <a:endParaRPr lang="en-GB" sz="1067" b="1" spc="400" dirty="0">
              <a:solidFill>
                <a:schemeClr val="bg1"/>
              </a:solidFill>
            </a:endParaRPr>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3">
                <a:solidFill>
                  <a:schemeClr val="bg1"/>
                </a:solidFill>
              </a:rPr>
              <a:t>© 3GPP 2012</a:t>
            </a:r>
            <a:endParaRPr lang="en-GB" altLang="en-US" sz="1333"/>
          </a:p>
        </p:txBody>
      </p:sp>
      <p:pic>
        <p:nvPicPr>
          <p:cNvPr id="1031" name="Picture 10" descr="3GPP_TM_RD.jp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7" dirty="0"/>
              <a:t>© 3GPP 2024</a:t>
            </a:r>
          </a:p>
        </p:txBody>
      </p:sp>
      <p:sp>
        <p:nvSpPr>
          <p:cNvPr id="12" name="Oval 11"/>
          <p:cNvSpPr/>
          <p:nvPr userDrawn="1"/>
        </p:nvSpPr>
        <p:spPr bwMode="auto">
          <a:xfrm>
            <a:off x="11079163" y="6364288"/>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3" b="1" smtClean="0"/>
              <a:pPr algn="ctr">
                <a:defRPr/>
              </a:pPr>
              <a:t>‹#›</a:t>
            </a:fld>
            <a:endParaRPr lang="en-GB" altLang="en-US" sz="1333" b="1"/>
          </a:p>
          <a:p>
            <a:pPr>
              <a:defRPr/>
            </a:pPr>
            <a:endParaRPr lang="en-GB" altLang="en-US" sz="1333"/>
          </a:p>
        </p:txBody>
      </p:sp>
    </p:spTree>
  </p:cSld>
  <p:clrMap bg1="lt1" tx1="dk1" bg2="lt2" tx2="dk2" accent1="accent1" accent2="accent2" accent3="accent3" accent4="accent4" accent5="accent5" accent6="accent6" hlink="hlink" folHlink="folHlink"/>
  <p:sldLayoutIdLst>
    <p:sldLayoutId id="2147483938" r:id="rId1"/>
    <p:sldLayoutId id="2147483936" r:id="rId2"/>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p:titleStyle>
    <p:bodyStyle>
      <a:lvl1pPr marL="608013" indent="-608013" algn="l" rtl="0" eaLnBrk="0" fontAlgn="base" hangingPunct="0">
        <a:spcBef>
          <a:spcPct val="20000"/>
        </a:spcBef>
        <a:spcAft>
          <a:spcPct val="0"/>
        </a:spcAft>
        <a:buBlip>
          <a:blip r:embed="rId5"/>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6"/>
        </a:buBlip>
        <a:defRPr sz="3200">
          <a:solidFill>
            <a:schemeClr val="tx1"/>
          </a:solidFill>
          <a:latin typeface="+mn-lt"/>
        </a:defRPr>
      </a:lvl2pPr>
      <a:lvl3pPr marL="1522413" indent="-303213" algn="l" rtl="0" eaLnBrk="0" fontAlgn="base" hangingPunct="0">
        <a:spcBef>
          <a:spcPct val="20000"/>
        </a:spcBef>
        <a:spcAft>
          <a:spcPct val="0"/>
        </a:spcAft>
        <a:buBlip>
          <a:blip r:embed="rId7"/>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2054990" y="2501576"/>
            <a:ext cx="8621712" cy="1468438"/>
          </a:xfrm>
        </p:spPr>
        <p:txBody>
          <a:bodyPr>
            <a:noAutofit/>
          </a:bodyPr>
          <a:lstStyle/>
          <a:p>
            <a:pPr>
              <a:defRPr/>
            </a:pPr>
            <a:r>
              <a:rPr lang="en-GB" sz="4800" b="1" i="1" dirty="0">
                <a:effectLst>
                  <a:outerShdw blurRad="38100" dist="38100" dir="2700000" algn="tl">
                    <a:srgbClr val="C0C0C0"/>
                  </a:outerShdw>
                </a:effectLst>
              </a:rPr>
              <a:t>  </a:t>
            </a:r>
            <a:br>
              <a:rPr lang="en-GB" sz="4800" dirty="0"/>
            </a:br>
            <a:r>
              <a:rPr lang="fr-FR" altLang="zh-CN" sz="4800" b="1" dirty="0"/>
              <a:t>Discussion on SA5 CH SWG</a:t>
            </a:r>
            <a:br>
              <a:rPr lang="en-GB" sz="4800" b="1" i="1" dirty="0"/>
            </a:br>
            <a:r>
              <a:rPr lang="en-GB" altLang="zh-CN" sz="2400" dirty="0">
                <a:latin typeface="Arial" pitchFamily="34" charset="0"/>
              </a:rPr>
              <a:t>SA5#</a:t>
            </a:r>
            <a:r>
              <a:rPr lang="fr-FR" altLang="zh-CN" sz="2400" dirty="0">
                <a:latin typeface="Arial" pitchFamily="34" charset="0"/>
              </a:rPr>
              <a:t>1</a:t>
            </a:r>
            <a:r>
              <a:rPr lang="en-US" altLang="zh-CN" sz="2400" dirty="0">
                <a:latin typeface="Arial" pitchFamily="34" charset="0"/>
              </a:rPr>
              <a:t>56</a:t>
            </a:r>
            <a:r>
              <a:rPr lang="fr-FR" altLang="zh-CN" sz="2400" dirty="0">
                <a:latin typeface="Arial" pitchFamily="34" charset="0"/>
              </a:rPr>
              <a:t>, 19 – 23</a:t>
            </a:r>
            <a:r>
              <a:rPr lang="en-US" altLang="zh-CN" sz="2400" dirty="0">
                <a:latin typeface="Arial" pitchFamily="34" charset="0"/>
              </a:rPr>
              <a:t> August, 2024</a:t>
            </a:r>
            <a:br>
              <a:rPr lang="fr-FR" sz="2400" dirty="0">
                <a:latin typeface="Arial" pitchFamily="34" charset="0"/>
              </a:rPr>
            </a:br>
            <a:endParaRPr lang="en-GB" sz="4800" dirty="0">
              <a:effectLst>
                <a:outerShdw blurRad="38100" dist="38100" dir="2700000" algn="tl">
                  <a:srgbClr val="C0C0C0"/>
                </a:outerShdw>
              </a:effectLst>
            </a:endParaRPr>
          </a:p>
        </p:txBody>
      </p:sp>
      <p:sp>
        <p:nvSpPr>
          <p:cNvPr id="6147" name="Subtitle 6"/>
          <p:cNvSpPr>
            <a:spLocks noGrp="1"/>
          </p:cNvSpPr>
          <p:nvPr>
            <p:ph type="subTitle" idx="1"/>
          </p:nvPr>
        </p:nvSpPr>
        <p:spPr>
          <a:xfrm>
            <a:off x="2098646" y="4339138"/>
            <a:ext cx="8534400" cy="1752600"/>
          </a:xfrm>
        </p:spPr>
        <p:txBody>
          <a:bodyPr/>
          <a:lstStyle/>
          <a:p>
            <a:pPr>
              <a:lnSpc>
                <a:spcPct val="80000"/>
              </a:lnSpc>
            </a:pPr>
            <a:br>
              <a:rPr lang="en-US" altLang="en-US" sz="2667" dirty="0"/>
            </a:br>
            <a:r>
              <a:rPr lang="en-US" altLang="en-US" sz="2400" dirty="0">
                <a:latin typeface="Arial" charset="0"/>
              </a:rPr>
              <a:t>Zou Lan, 3GPP </a:t>
            </a:r>
            <a:r>
              <a:rPr lang="en-GB" altLang="zh-CN" sz="2400" dirty="0">
                <a:latin typeface="Arial" charset="0"/>
              </a:rPr>
              <a:t>SA5 Chair, </a:t>
            </a:r>
            <a:r>
              <a:rPr lang="en-US" altLang="zh-CN" sz="2400" dirty="0">
                <a:latin typeface="Arial" charset="0"/>
              </a:rPr>
              <a:t>HUAWEI</a:t>
            </a: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602FD-AC55-4E33-8486-DDFB4E325DAA}"/>
              </a:ext>
            </a:extLst>
          </p:cNvPr>
          <p:cNvSpPr>
            <a:spLocks noGrp="1"/>
          </p:cNvSpPr>
          <p:nvPr>
            <p:ph type="title"/>
          </p:nvPr>
        </p:nvSpPr>
        <p:spPr/>
        <p:txBody>
          <a:bodyPr/>
          <a:lstStyle/>
          <a:p>
            <a:r>
              <a:rPr lang="en-US" altLang="zh-CN" dirty="0"/>
              <a:t>SA5 action on SWG</a:t>
            </a:r>
            <a:endParaRPr lang="zh-CN" altLang="en-US" dirty="0"/>
          </a:p>
        </p:txBody>
      </p:sp>
      <p:sp>
        <p:nvSpPr>
          <p:cNvPr id="3" name="Content Placeholder 2">
            <a:extLst>
              <a:ext uri="{FF2B5EF4-FFF2-40B4-BE49-F238E27FC236}">
                <a16:creationId xmlns:a16="http://schemas.microsoft.com/office/drawing/2014/main" id="{9587A72E-7889-4E30-879E-9C4CCD3F171A}"/>
              </a:ext>
            </a:extLst>
          </p:cNvPr>
          <p:cNvSpPr>
            <a:spLocks noGrp="1"/>
          </p:cNvSpPr>
          <p:nvPr>
            <p:ph idx="1"/>
          </p:nvPr>
        </p:nvSpPr>
        <p:spPr/>
        <p:txBody>
          <a:bodyPr/>
          <a:lstStyle/>
          <a:p>
            <a:r>
              <a:rPr lang="en-US" altLang="zh-CN" sz="2000" b="1" dirty="0"/>
              <a:t>Background: </a:t>
            </a:r>
            <a:r>
              <a:rPr lang="en-US" altLang="zh-CN" sz="2000" dirty="0"/>
              <a:t>SA#104 assigned SA5 an action (Please see SP-240955 for details)</a:t>
            </a:r>
            <a:endParaRPr lang="en-GB" altLang="zh-CN" sz="2000" dirty="0"/>
          </a:p>
          <a:p>
            <a:pPr marL="568325" indent="-568325"/>
            <a:r>
              <a:rPr lang="en-US" altLang="zh-CN" sz="2000" b="1" dirty="0"/>
              <a:t>Action</a:t>
            </a:r>
            <a:r>
              <a:rPr lang="en-US" altLang="zh-CN" sz="2000" dirty="0"/>
              <a:t>: SA3, SA4, and SA5 WG should assess whether their current SWG should continue in its current form, or whether the work should be performed in the WG using relevant  breakout session(s). </a:t>
            </a:r>
          </a:p>
          <a:p>
            <a:pPr marL="914400" lvl="1" indent="-346075"/>
            <a:r>
              <a:rPr lang="en-US" altLang="zh-CN" sz="2000" dirty="0"/>
              <a:t>The WG agreed proposal should be submitted to TSG#105 for approval.</a:t>
            </a:r>
          </a:p>
          <a:p>
            <a:r>
              <a:rPr lang="en-US" altLang="zh-CN" sz="2000" b="1" dirty="0"/>
              <a:t>For discussion: </a:t>
            </a:r>
          </a:p>
          <a:p>
            <a:pPr lvl="1"/>
            <a:r>
              <a:rPr lang="en-US" altLang="zh-CN" sz="1800" dirty="0"/>
              <a:t>SA5 has Charging SWG </a:t>
            </a:r>
          </a:p>
          <a:p>
            <a:pPr lvl="1"/>
            <a:r>
              <a:rPr lang="en-US" altLang="zh-CN" sz="1800" dirty="0"/>
              <a:t>SA5 Agreement on assessment:</a:t>
            </a:r>
            <a:endParaRPr lang="zh-CN" altLang="en-US" sz="1800" dirty="0"/>
          </a:p>
        </p:txBody>
      </p:sp>
    </p:spTree>
    <p:extLst>
      <p:ext uri="{BB962C8B-B14F-4D97-AF65-F5344CB8AC3E}">
        <p14:creationId xmlns:p14="http://schemas.microsoft.com/office/powerpoint/2010/main" val="3805863355"/>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BA6974-5718-4CBE-BB86-8C4E229D0C8C}"/>
              </a:ext>
            </a:extLst>
          </p:cNvPr>
          <p:cNvSpPr>
            <a:spLocks noGrp="1"/>
          </p:cNvSpPr>
          <p:nvPr>
            <p:ph idx="1"/>
          </p:nvPr>
        </p:nvSpPr>
        <p:spPr/>
        <p:txBody>
          <a:bodyPr/>
          <a:lstStyle/>
          <a:p>
            <a:r>
              <a:rPr lang="en-US" altLang="zh-CN" sz="3200" dirty="0"/>
              <a:t>Improve the CH discussion efficiency (e.g. number of </a:t>
            </a:r>
            <a:r>
              <a:rPr lang="en-US" altLang="zh-CN" sz="3200" dirty="0" err="1"/>
              <a:t>tdocs</a:t>
            </a:r>
            <a:r>
              <a:rPr lang="en-US" altLang="zh-CN" sz="3200" dirty="0"/>
              <a:t> treated per TU </a:t>
            </a:r>
            <a:r>
              <a:rPr lang="en-US" altLang="zh-CN" sz="3200"/>
              <a:t>etc.)</a:t>
            </a:r>
            <a:endParaRPr lang="en-US" altLang="zh-CN" sz="3200" dirty="0"/>
          </a:p>
          <a:p>
            <a:r>
              <a:rPr lang="en-US" altLang="zh-CN" sz="3200" dirty="0"/>
              <a:t>Synchronization of the release of</a:t>
            </a:r>
            <a:r>
              <a:rPr lang="zh-CN" altLang="en-US" sz="3200" dirty="0"/>
              <a:t> </a:t>
            </a:r>
            <a:r>
              <a:rPr lang="en-US" altLang="zh-CN" sz="3200" dirty="0"/>
              <a:t>CH</a:t>
            </a:r>
            <a:r>
              <a:rPr lang="zh-CN" altLang="en-US" sz="3200" dirty="0"/>
              <a:t> </a:t>
            </a:r>
            <a:r>
              <a:rPr lang="en-US" altLang="zh-CN" sz="3200" dirty="0"/>
              <a:t>features</a:t>
            </a:r>
            <a:r>
              <a:rPr lang="zh-CN" altLang="en-US" sz="3200" dirty="0"/>
              <a:t> </a:t>
            </a:r>
            <a:r>
              <a:rPr lang="en-US" altLang="zh-CN" sz="3200" dirty="0"/>
              <a:t>with related features led by other WGs</a:t>
            </a:r>
          </a:p>
          <a:p>
            <a:r>
              <a:rPr lang="en-US" altLang="zh-CN" sz="3200" dirty="0"/>
              <a:t>Synchronize the time plan of OAM and CH to allow better utilization of SA5 resources (such as meeting room, delegates time etc.), strictly run the meeting according to the announced time plan</a:t>
            </a:r>
            <a:endParaRPr lang="zh-CN" altLang="en-US" sz="3200" dirty="0"/>
          </a:p>
        </p:txBody>
      </p:sp>
      <p:sp>
        <p:nvSpPr>
          <p:cNvPr id="4" name="Title 1">
            <a:extLst>
              <a:ext uri="{FF2B5EF4-FFF2-40B4-BE49-F238E27FC236}">
                <a16:creationId xmlns:a16="http://schemas.microsoft.com/office/drawing/2014/main" id="{9112FF5B-D5A7-4E89-86CE-E5937BAEA0F4}"/>
              </a:ext>
            </a:extLst>
          </p:cNvPr>
          <p:cNvSpPr>
            <a:spLocks noGrp="1"/>
          </p:cNvSpPr>
          <p:nvPr>
            <p:ph type="title"/>
          </p:nvPr>
        </p:nvSpPr>
        <p:spPr>
          <a:xfrm>
            <a:off x="652463" y="228600"/>
            <a:ext cx="9102725" cy="1143000"/>
          </a:xfrm>
        </p:spPr>
        <p:txBody>
          <a:bodyPr/>
          <a:lstStyle/>
          <a:p>
            <a:pPr lvl="0"/>
            <a:r>
              <a:rPr lang="en-US" altLang="zh-CN" dirty="0"/>
              <a:t>Collection of the potential issues</a:t>
            </a:r>
            <a:endParaRPr lang="zh-CN" altLang="zh-CN" dirty="0"/>
          </a:p>
        </p:txBody>
      </p:sp>
    </p:spTree>
    <p:extLst>
      <p:ext uri="{BB962C8B-B14F-4D97-AF65-F5344CB8AC3E}">
        <p14:creationId xmlns:p14="http://schemas.microsoft.com/office/powerpoint/2010/main" val="1808061956"/>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1033A-32E3-4F3C-8E46-7E4FE064E406}"/>
              </a:ext>
            </a:extLst>
          </p:cNvPr>
          <p:cNvSpPr>
            <a:spLocks noGrp="1"/>
          </p:cNvSpPr>
          <p:nvPr>
            <p:ph type="title"/>
          </p:nvPr>
        </p:nvSpPr>
        <p:spPr/>
        <p:txBody>
          <a:bodyPr/>
          <a:lstStyle/>
          <a:p>
            <a:r>
              <a:rPr lang="en-US" altLang="zh-CN" sz="4000" dirty="0"/>
              <a:t>How CH SWG would work as breakout session</a:t>
            </a:r>
            <a:endParaRPr lang="zh-CN" altLang="en-US" sz="4000" dirty="0"/>
          </a:p>
        </p:txBody>
      </p:sp>
      <p:sp>
        <p:nvSpPr>
          <p:cNvPr id="5" name="Content Placeholder 2">
            <a:extLst>
              <a:ext uri="{FF2B5EF4-FFF2-40B4-BE49-F238E27FC236}">
                <a16:creationId xmlns:a16="http://schemas.microsoft.com/office/drawing/2014/main" id="{A30B6EDD-F01C-411E-98DC-FFD90C976003}"/>
              </a:ext>
            </a:extLst>
          </p:cNvPr>
          <p:cNvSpPr>
            <a:spLocks noGrp="1"/>
          </p:cNvSpPr>
          <p:nvPr>
            <p:ph idx="1"/>
          </p:nvPr>
        </p:nvSpPr>
        <p:spPr>
          <a:xfrm>
            <a:off x="581797" y="1454150"/>
            <a:ext cx="11183938" cy="4830763"/>
          </a:xfrm>
        </p:spPr>
        <p:txBody>
          <a:bodyPr/>
          <a:lstStyle/>
          <a:p>
            <a:r>
              <a:rPr lang="en-US" altLang="zh-CN" sz="2000" dirty="0"/>
              <a:t>Without SWGs, SA5 would still need:</a:t>
            </a:r>
          </a:p>
          <a:p>
            <a:pPr lvl="1"/>
            <a:r>
              <a:rPr lang="en-US" altLang="zh-CN" sz="1600" dirty="0"/>
              <a:t>WG ‘plenary’ sessions (opening, closing) for WG level decisions</a:t>
            </a:r>
          </a:p>
          <a:p>
            <a:pPr lvl="1"/>
            <a:r>
              <a:rPr lang="en-US" altLang="zh-CN" sz="1600" dirty="0"/>
              <a:t>Parallel breakout sessions during ordinary meetings for CH</a:t>
            </a:r>
          </a:p>
          <a:p>
            <a:pPr lvl="1"/>
            <a:r>
              <a:rPr lang="en-US" altLang="zh-CN" sz="1600" dirty="0"/>
              <a:t>Rapporteur calls to progress work between ordinary meetings</a:t>
            </a:r>
          </a:p>
          <a:p>
            <a:r>
              <a:rPr lang="en-US" altLang="zh-CN" sz="2000" dirty="0"/>
              <a:t>SA5 Chair chairs the WG ‘plenary’ sessions. SA5 Chair and vice-Chairs share the chairing work for other sessions. Rapporteurs may be appointed by Chair to chair breakout sessions if needed. </a:t>
            </a:r>
          </a:p>
          <a:p>
            <a:r>
              <a:rPr lang="en-US" altLang="zh-CN" sz="2000" dirty="0"/>
              <a:t>A consolidated meeting time plan is maintained for all the sessions. Time plan for parallel sessions aims to accommodate delegates participation in their sessions of interest.</a:t>
            </a:r>
          </a:p>
          <a:p>
            <a:r>
              <a:rPr lang="en-US" altLang="zh-CN" sz="2000" dirty="0"/>
              <a:t>A consolidated agenda includes all the SA5 topics. </a:t>
            </a:r>
          </a:p>
          <a:p>
            <a:r>
              <a:rPr lang="en-US" altLang="zh-CN" sz="2000" dirty="0"/>
              <a:t>A consolidated working procedure applies to the whole WG. </a:t>
            </a:r>
          </a:p>
          <a:p>
            <a:r>
              <a:rPr lang="en-US" altLang="zh-CN" sz="2000" dirty="0"/>
              <a:t>The SA5 WG Plenary decides the final </a:t>
            </a:r>
            <a:r>
              <a:rPr lang="en-US" altLang="zh-CN" sz="2000" dirty="0" err="1"/>
              <a:t>Tdoc</a:t>
            </a:r>
            <a:r>
              <a:rPr lang="en-US" altLang="zh-CN" sz="2000" dirty="0"/>
              <a:t> disposition. The disposition of </a:t>
            </a:r>
            <a:r>
              <a:rPr lang="en-US" altLang="zh-CN" sz="2000" dirty="0" err="1"/>
              <a:t>Tdocs</a:t>
            </a:r>
            <a:r>
              <a:rPr lang="en-US" altLang="zh-CN" sz="2000" dirty="0"/>
              <a:t> would be proposed by the breakout session and confirmed or modified by the SA5 WG closing plenary.</a:t>
            </a:r>
          </a:p>
          <a:p>
            <a:r>
              <a:rPr lang="en-US" altLang="zh-CN" sz="2000" dirty="0"/>
              <a:t>The use of CH email list will be continued to address technical topics for the convenience of SA5 delegates. </a:t>
            </a:r>
          </a:p>
        </p:txBody>
      </p:sp>
    </p:spTree>
    <p:extLst>
      <p:ext uri="{BB962C8B-B14F-4D97-AF65-F5344CB8AC3E}">
        <p14:creationId xmlns:p14="http://schemas.microsoft.com/office/powerpoint/2010/main" val="2677187440"/>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1033A-32E3-4F3C-8E46-7E4FE064E406}"/>
              </a:ext>
            </a:extLst>
          </p:cNvPr>
          <p:cNvSpPr>
            <a:spLocks noGrp="1"/>
          </p:cNvSpPr>
          <p:nvPr>
            <p:ph type="title"/>
          </p:nvPr>
        </p:nvSpPr>
        <p:spPr/>
        <p:txBody>
          <a:bodyPr/>
          <a:lstStyle/>
          <a:p>
            <a:r>
              <a:rPr lang="en-US" altLang="zh-CN" sz="4000" dirty="0"/>
              <a:t>Formalizing CH as SWG</a:t>
            </a:r>
            <a:endParaRPr lang="zh-CN" altLang="en-US" sz="4000" dirty="0"/>
          </a:p>
        </p:txBody>
      </p:sp>
      <p:sp>
        <p:nvSpPr>
          <p:cNvPr id="5" name="Content Placeholder 2">
            <a:extLst>
              <a:ext uri="{FF2B5EF4-FFF2-40B4-BE49-F238E27FC236}">
                <a16:creationId xmlns:a16="http://schemas.microsoft.com/office/drawing/2014/main" id="{A30B6EDD-F01C-411E-98DC-FFD90C976003}"/>
              </a:ext>
            </a:extLst>
          </p:cNvPr>
          <p:cNvSpPr>
            <a:spLocks noGrp="1"/>
          </p:cNvSpPr>
          <p:nvPr>
            <p:ph idx="1"/>
          </p:nvPr>
        </p:nvSpPr>
        <p:spPr>
          <a:xfrm>
            <a:off x="581797" y="1454150"/>
            <a:ext cx="11183938" cy="4830763"/>
          </a:xfrm>
        </p:spPr>
        <p:txBody>
          <a:bodyPr/>
          <a:lstStyle/>
          <a:p>
            <a:r>
              <a:rPr lang="en-US" altLang="zh-CN" sz="1800" dirty="0"/>
              <a:t>SA5 </a:t>
            </a:r>
            <a:r>
              <a:rPr lang="en-US" altLang="zh-CN" sz="1800" dirty="0" err="1"/>
              <a:t>ToR</a:t>
            </a:r>
            <a:r>
              <a:rPr lang="en-US" altLang="zh-CN" sz="1800" dirty="0"/>
              <a:t> needs to be updated with clear scope for CH SWG</a:t>
            </a:r>
          </a:p>
          <a:p>
            <a:r>
              <a:rPr lang="en-US" altLang="zh-CN" sz="1800" dirty="0"/>
              <a:t>SWG leadership is appointed by SA5 WG (process to be confirmed)</a:t>
            </a:r>
          </a:p>
          <a:p>
            <a:r>
              <a:rPr lang="en-US" altLang="zh-CN" sz="1800" dirty="0"/>
              <a:t>Meeting location and meeting dates can be same or different from WG</a:t>
            </a:r>
          </a:p>
          <a:p>
            <a:r>
              <a:rPr lang="en-US" altLang="zh-CN" sz="1800" dirty="0"/>
              <a:t>Separate agenda, meeting time plan and meeting resources</a:t>
            </a:r>
          </a:p>
          <a:p>
            <a:r>
              <a:rPr lang="en-US" altLang="zh-CN" sz="1800" dirty="0"/>
              <a:t>TD disposition at SWG level, confirmed or modified in WG</a:t>
            </a:r>
          </a:p>
          <a:p>
            <a:endParaRPr lang="en-US" altLang="zh-CN" sz="1800" dirty="0"/>
          </a:p>
          <a:p>
            <a:endParaRPr lang="en-US" altLang="zh-CN" sz="1800" dirty="0"/>
          </a:p>
        </p:txBody>
      </p:sp>
    </p:spTree>
    <p:extLst>
      <p:ext uri="{BB962C8B-B14F-4D97-AF65-F5344CB8AC3E}">
        <p14:creationId xmlns:p14="http://schemas.microsoft.com/office/powerpoint/2010/main" val="1648975897"/>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1033A-32E3-4F3C-8E46-7E4FE064E406}"/>
              </a:ext>
            </a:extLst>
          </p:cNvPr>
          <p:cNvSpPr>
            <a:spLocks noGrp="1"/>
          </p:cNvSpPr>
          <p:nvPr>
            <p:ph type="title"/>
          </p:nvPr>
        </p:nvSpPr>
        <p:spPr/>
        <p:txBody>
          <a:bodyPr/>
          <a:lstStyle/>
          <a:p>
            <a:r>
              <a:rPr lang="en-US" altLang="zh-CN" dirty="0"/>
              <a:t>Assessment of SWG or Breakout</a:t>
            </a:r>
            <a:endParaRPr lang="zh-CN" altLang="en-US" dirty="0"/>
          </a:p>
        </p:txBody>
      </p:sp>
      <p:sp>
        <p:nvSpPr>
          <p:cNvPr id="4" name="Content Placeholder 2">
            <a:extLst>
              <a:ext uri="{FF2B5EF4-FFF2-40B4-BE49-F238E27FC236}">
                <a16:creationId xmlns:a16="http://schemas.microsoft.com/office/drawing/2014/main" id="{93059427-9C1E-4D23-BB97-42F0099C04CC}"/>
              </a:ext>
            </a:extLst>
          </p:cNvPr>
          <p:cNvSpPr>
            <a:spLocks noGrp="1"/>
          </p:cNvSpPr>
          <p:nvPr>
            <p:ph idx="1"/>
          </p:nvPr>
        </p:nvSpPr>
        <p:spPr>
          <a:xfrm>
            <a:off x="626161" y="1281156"/>
            <a:ext cx="11183938" cy="4830763"/>
          </a:xfrm>
        </p:spPr>
        <p:txBody>
          <a:bodyPr/>
          <a:lstStyle/>
          <a:p>
            <a:r>
              <a:rPr lang="en-US" altLang="zh-CN" sz="2000" dirty="0"/>
              <a:t>Formalizing CH as SWG</a:t>
            </a:r>
          </a:p>
          <a:p>
            <a:pPr lvl="1"/>
            <a:r>
              <a:rPr lang="en-US" altLang="zh-CN" sz="1600" dirty="0"/>
              <a:t>Benefit:</a:t>
            </a:r>
          </a:p>
          <a:p>
            <a:pPr lvl="1"/>
            <a:r>
              <a:rPr lang="en-US" altLang="zh-CN" sz="1600" dirty="0"/>
              <a:t>Cost:</a:t>
            </a:r>
          </a:p>
          <a:p>
            <a:r>
              <a:rPr lang="en-US" altLang="zh-CN" sz="2000" dirty="0"/>
              <a:t>Moving CH SWG to breakout session(s). </a:t>
            </a:r>
          </a:p>
          <a:p>
            <a:pPr lvl="1"/>
            <a:r>
              <a:rPr lang="en-US" altLang="zh-CN" sz="1600" dirty="0"/>
              <a:t>Benefit:</a:t>
            </a:r>
          </a:p>
          <a:p>
            <a:pPr lvl="1"/>
            <a:r>
              <a:rPr lang="en-US" altLang="zh-CN" sz="1600" dirty="0"/>
              <a:t>Cost:</a:t>
            </a:r>
          </a:p>
        </p:txBody>
      </p:sp>
    </p:spTree>
    <p:extLst>
      <p:ext uri="{BB962C8B-B14F-4D97-AF65-F5344CB8AC3E}">
        <p14:creationId xmlns:p14="http://schemas.microsoft.com/office/powerpoint/2010/main" val="585313454"/>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183075</TotalTime>
  <Words>453</Words>
  <Application>Microsoft Office PowerPoint</Application>
  <PresentationFormat>Widescreen</PresentationFormat>
  <Paragraphs>38</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宋体</vt:lpstr>
      <vt:lpstr>Arial</vt:lpstr>
      <vt:lpstr>Calibri</vt:lpstr>
      <vt:lpstr>Times New Roman</vt:lpstr>
      <vt:lpstr>Office Theme</vt:lpstr>
      <vt:lpstr>   Discussion on SA5 CH SWG SA5#156, 19 – 23 August, 2024 </vt:lpstr>
      <vt:lpstr>SA5 action on SWG</vt:lpstr>
      <vt:lpstr>Collection of the potential issues</vt:lpstr>
      <vt:lpstr>How CH SWG would work as breakout session</vt:lpstr>
      <vt:lpstr>Formalizing CH as SWG</vt:lpstr>
      <vt:lpstr>Assessment of SWG or Breakout</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Zou Lan</dc:creator>
  <dc:description>© 2009  All rights reserved</dc:description>
  <cp:lastModifiedBy>0819</cp:lastModifiedBy>
  <cp:revision>3894</cp:revision>
  <dcterms:created xsi:type="dcterms:W3CDTF">2008-08-30T09:32:10Z</dcterms:created>
  <dcterms:modified xsi:type="dcterms:W3CDTF">2024-08-19T20:56:51Z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(3)HSaI//Rve5D69a2rR01qikLMg8fBi7fbuLeQwCi0aiGGsPyU3Mgg8aLGmQIgGGW6lZ1wBxjJ
EhWORLgYHfONLBrwUqoTgYi53+5skbuNzu1RbWWBoDJb80e/CnqkV80Uhi/gQkluzhJjn68j
wp0cAUzLXar7qmepWlAomGpL/JeoUsQpMTHbemuMvAvVmQbtX+7lO39quxCFl0FTg80GHKUN
ECpYBx/EaLUBOaBg1M</vt:lpwstr>
  </property>
  <property fmtid="{D5CDD505-2E9C-101B-9397-08002B2CF9AE}" pid="3" name="_2015_ms_pID_7253431">
    <vt:lpwstr>reXBAGrBtLORN2aPD1U8fk7kkNE5T5qooM8FCi8nqk2oGuV41nGhlk
SzzKy6PpoM0kaS9w8fznEWNEMGHe0aQbHReC+YkFx70WbT8RPRHIxNaePHGUI1f8SZCIqlOT
Kmy6rfQ+Lr3avZQ1c23Is0xYuR/9XyrYEBWMSLQTZ7CW+f4zoXn8xYkg4xbZOH4gYJBCmCtw
/mlakcnBnbBodogAFs+je1m2ue97hWcmPTq8</vt:lpwstr>
  </property>
  <property fmtid="{D5CDD505-2E9C-101B-9397-08002B2CF9AE}" pid="4" name="_2015_ms_pID_7253432">
    <vt:lpwstr>++FiV3WCZF+LOrc+o4XJwX8=</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1698067796</vt:lpwstr>
  </property>
</Properties>
</file>