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6"/>
  </p:notesMasterIdLst>
  <p:handoutMasterIdLst>
    <p:handoutMasterId r:id="rId7"/>
  </p:handoutMasterIdLst>
  <p:sldIdLst>
    <p:sldId id="303" r:id="rId2"/>
    <p:sldId id="969" r:id="rId3"/>
    <p:sldId id="971" r:id="rId4"/>
    <p:sldId id="928" r:id="rId5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1E442"/>
    <a:srgbClr val="0000FF"/>
    <a:srgbClr val="6600FF"/>
    <a:srgbClr val="FF3300"/>
    <a:srgbClr val="72AF2F"/>
    <a:srgbClr val="FFFFCC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83" autoAdjust="0"/>
    <p:restoredTop sz="97931" autoAdjust="0"/>
  </p:normalViewPr>
  <p:slideViewPr>
    <p:cSldViewPr snapToGrid="0">
      <p:cViewPr varScale="1">
        <p:scale>
          <a:sx n="106" d="100"/>
          <a:sy n="106" d="100"/>
        </p:scale>
        <p:origin x="33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278" y="-38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8/22/2024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8/22/2024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S5-244105, SA5#156, 19 Aug – 23 Aug 2024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102" y="2792978"/>
            <a:ext cx="9440324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SA5 R19 Charging Topics Mapping</a:t>
            </a:r>
            <a:br>
              <a:rPr lang="en-GB" sz="4800" b="1" i="1" dirty="0"/>
            </a:b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667" dirty="0"/>
              <a:t>Chen Shan </a:t>
            </a:r>
            <a:br>
              <a:rPr lang="en-GB" altLang="zh-CN" sz="2400" dirty="0">
                <a:latin typeface="Arial" charset="0"/>
              </a:rPr>
            </a:br>
            <a:r>
              <a:rPr lang="en-GB" altLang="zh-CN" sz="2400" dirty="0">
                <a:latin typeface="Arial" charset="0"/>
              </a:rPr>
              <a:t>Huawei 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FE3210-FE0A-4E70-82A7-2B95B81F3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041373"/>
              </p:ext>
            </p:extLst>
          </p:nvPr>
        </p:nvGraphicFramePr>
        <p:xfrm>
          <a:off x="467850" y="687572"/>
          <a:ext cx="4539022" cy="629897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25156">
                  <a:extLst>
                    <a:ext uri="{9D8B030D-6E8A-4147-A177-3AD203B41FA5}">
                      <a16:colId xmlns:a16="http://schemas.microsoft.com/office/drawing/2014/main" val="4071695017"/>
                    </a:ext>
                  </a:extLst>
                </a:gridCol>
                <a:gridCol w="1486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7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68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Acronym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covered by SA5 </a:t>
                      </a:r>
                      <a:r>
                        <a:rPr lang="en-US" altLang="zh-CN" sz="1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CH</a:t>
                      </a:r>
                      <a:r>
                        <a:rPr lang="en-US" altLang="zh-CN" sz="1000" b="1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altLang="zh-CN" sz="1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yet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751681"/>
                  </a:ext>
                </a:extLst>
              </a:tr>
              <a:tr h="2185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5GSAT_Ph3_ARCH</a:t>
                      </a:r>
                      <a:endParaRPr lang="zh-CN" alt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FS_5GSAT_Ph3_CH</a:t>
                      </a: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68084"/>
                  </a:ext>
                </a:extLst>
              </a:tr>
              <a:tr h="16711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NG_RTC_Ph2</a:t>
                      </a:r>
                      <a:endParaRPr lang="zh-CN" alt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FS_NG_RTC_Ph2_CH</a:t>
                      </a: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063352"/>
                  </a:ext>
                </a:extLst>
              </a:tr>
              <a:tr h="24786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XRMPh2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</a:t>
                      </a:r>
                    </a:p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(TBD)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452884"/>
                  </a:ext>
                </a:extLst>
              </a:tr>
              <a:tr h="3550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MPS4msg</a:t>
                      </a:r>
                      <a:endParaRPr lang="zh-CN" alt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</a:t>
                      </a:r>
                    </a:p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(TBD)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236420"/>
                  </a:ext>
                </a:extLst>
              </a:tr>
              <a:tr h="2482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VMR_Ph2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</a:t>
                      </a:r>
                    </a:p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(TBD)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544183"/>
                  </a:ext>
                </a:extLst>
              </a:tr>
              <a:tr h="3550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5G_ProSe_Ph3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5G_ProSe_Ph3_CH (submitted to SA5#156)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</a:t>
                      </a:r>
                    </a:p>
                    <a:p>
                      <a:pPr algn="ctr"/>
                      <a:r>
                        <a:rPr lang="en-US" altLang="zh-CN" sz="1000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(TBD)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299235"/>
                  </a:ext>
                </a:extLst>
              </a:tr>
              <a:tr h="3550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UIA_ARC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</a:t>
                      </a:r>
                    </a:p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(TBD)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19020"/>
                  </a:ext>
                </a:extLst>
              </a:tr>
              <a:tr h="3550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eEDGE_5GC_Ph3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</a:t>
                      </a:r>
                    </a:p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(TBD)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276434"/>
                  </a:ext>
                </a:extLst>
              </a:tr>
              <a:tr h="2185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UAS_Ph3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FS_UAS_CH</a:t>
                      </a: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FS_UAS_CH targets UAS_Ph2</a:t>
                      </a:r>
                      <a:endParaRPr lang="zh-CN" altLang="en-US" sz="1000" dirty="0"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701964"/>
                  </a:ext>
                </a:extLst>
              </a:tr>
              <a:tr h="21433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UPEAS_Ph2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</a:t>
                      </a:r>
                    </a:p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(TBD)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460159"/>
                  </a:ext>
                </a:extLst>
              </a:tr>
              <a:tr h="2185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5G_Femto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618250"/>
                  </a:ext>
                </a:extLst>
              </a:tr>
              <a:tr h="2185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MASSS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zh-CN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59770"/>
                  </a:ext>
                </a:extLst>
              </a:tr>
              <a:tr h="37479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AIML_CN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</a:t>
                      </a:r>
                    </a:p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(TBD)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387041"/>
                  </a:ext>
                </a:extLst>
              </a:tr>
              <a:tr h="27432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TEI19_NetShare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NetShare_CH</a:t>
                      </a: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343161"/>
                  </a:ext>
                </a:extLst>
              </a:tr>
              <a:tr h="27569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TEI19_HSBO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</a:t>
                      </a:r>
                    </a:p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(TBD)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229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FS_AmbientIoT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</a:t>
                      </a:r>
                    </a:p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(TBD)</a:t>
                      </a:r>
                      <a:endParaRPr lang="zh-CN" altLang="en-US" sz="1000" dirty="0"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552970"/>
                  </a:ext>
                </a:extLst>
              </a:tr>
              <a:tr h="15796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FS_EnergySys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EnergySys_CH</a:t>
                      </a: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382115"/>
                  </a:ext>
                </a:extLst>
              </a:tr>
            </a:tbl>
          </a:graphicData>
        </a:graphic>
      </p:graphicFrame>
      <p:sp>
        <p:nvSpPr>
          <p:cNvPr id="5" name="Title 3">
            <a:extLst>
              <a:ext uri="{FF2B5EF4-FFF2-40B4-BE49-F238E27FC236}">
                <a16:creationId xmlns:a16="http://schemas.microsoft.com/office/drawing/2014/main" id="{8E59FD49-0A0F-4C1E-AB20-37B07ABF8DA5}"/>
              </a:ext>
            </a:extLst>
          </p:cNvPr>
          <p:cNvSpPr txBox="1">
            <a:spLocks/>
          </p:cNvSpPr>
          <p:nvPr/>
        </p:nvSpPr>
        <p:spPr bwMode="auto">
          <a:xfrm>
            <a:off x="487679" y="87498"/>
            <a:ext cx="10843568" cy="60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lvl="0" algn="l"/>
            <a:r>
              <a:rPr kumimoji="0" lang="en-IE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Summary of SA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5 Rel-19 charging support to SA2 features</a:t>
            </a:r>
            <a:endParaRPr kumimoji="0" lang="en-IE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608321" y="2159422"/>
            <a:ext cx="6096000" cy="3854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>
                <a:latin typeface="Calibri" panose="020F0502020204030204" pitchFamily="34" charset="0"/>
                <a:cs typeface="Calibri" panose="020F0502020204030204" pitchFamily="34" charset="0"/>
              </a:rPr>
              <a:t>CH  Summary </a:t>
            </a:r>
          </a:p>
          <a:p>
            <a:r>
              <a:rPr lang="en-US" altLang="zh-CN" sz="1200" b="1" dirty="0">
                <a:latin typeface="Calibri" panose="020F0502020204030204" pitchFamily="34" charset="0"/>
                <a:cs typeface="Calibri" panose="020F0502020204030204" pitchFamily="34" charset="0"/>
              </a:rPr>
              <a:t>SA2: </a:t>
            </a:r>
          </a:p>
          <a:p>
            <a:pPr marL="228600" indent="-228600">
              <a:buFont typeface="+mj-lt"/>
              <a:buAutoNum type="arabicPeriod"/>
            </a:pPr>
            <a:endParaRPr lang="en-US" altLang="zh-CN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The following features, charging support </a:t>
            </a:r>
            <a:r>
              <a:rPr lang="en-US" altLang="zh-CN" sz="105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candidate to </a:t>
            </a: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be provided in corresponding SA5 Rel-19 work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5G_ProSe_Ph3</a:t>
            </a:r>
          </a:p>
          <a:p>
            <a:pPr marL="228600" indent="-228600">
              <a:buFont typeface="+mj-lt"/>
              <a:buAutoNum type="arabicPeriod"/>
            </a:pPr>
            <a:endParaRPr lang="en-US" altLang="zh-CN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The following features are indicated with “</a:t>
            </a:r>
            <a:r>
              <a:rPr lang="en-GB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Potential charging and OAM impact to be covered by SA5 or  Charging aspects, will be addressed by SA5” in the corresponding SA2 WID description:.</a:t>
            </a:r>
            <a:endParaRPr lang="en-US" altLang="zh-CN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XRMPh2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MPS4msg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VMR_Ph2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UIA_ARC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eEDGE_5GC_Ph3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UPEAS_Ph2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AIML_CN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TEI19_HSBO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FS_AmbientIoT</a:t>
            </a:r>
            <a:endParaRPr lang="en-US" altLang="zh-CN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altLang="zh-CN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The following features, charging support not fully covered by SA5 Rel-19. 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UAS_Ph3: </a:t>
            </a:r>
            <a:r>
              <a:rPr lang="en-US" altLang="zh-CN" sz="105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FS_UAS_CH</a:t>
            </a:r>
            <a:r>
              <a:rPr lang="zh-CN" altLang="en-US" sz="1050" dirty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GB" altLang="zh-CN" sz="1050" dirty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covers</a:t>
            </a:r>
            <a:r>
              <a:rPr lang="zh-CN" altLang="en-US" sz="1050" dirty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GB" altLang="zh-CN" sz="1050" dirty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UAS_Ph2</a:t>
            </a:r>
            <a:endParaRPr lang="en-US" altLang="zh-CN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FS_EnergySys</a:t>
            </a: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zh-CN" sz="1050" b="0" i="0" u="none" strike="noStrike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EnergySys_CH</a:t>
            </a:r>
            <a:r>
              <a:rPr lang="zh-CN" altLang="en-US" sz="1050" dirty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GB" altLang="zh-CN" sz="1050" dirty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has a limited scope</a:t>
            </a:r>
            <a:endParaRPr lang="en-US" altLang="zh-CN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ctr"/>
            <a:endParaRPr lang="en-US" altLang="zh-CN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altLang="zh-CN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4">
            <a:extLst>
              <a:ext uri="{FF2B5EF4-FFF2-40B4-BE49-F238E27FC236}">
                <a16:creationId xmlns:a16="http://schemas.microsoft.com/office/drawing/2014/main" id="{3FCC4CD2-CCDE-49B1-A769-406641C0534C}"/>
              </a:ext>
            </a:extLst>
          </p:cNvPr>
          <p:cNvSpPr txBox="1"/>
          <p:nvPr/>
        </p:nvSpPr>
        <p:spPr>
          <a:xfrm rot="21008097">
            <a:off x="7173965" y="5813471"/>
            <a:ext cx="4541521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1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Rapporteurs are requested to check and provide inputs to this slides. </a:t>
            </a:r>
            <a:endParaRPr lang="zh-CN" altLang="en-US" dirty="0">
              <a:solidFill>
                <a:srgbClr val="FF0000"/>
              </a:solidFill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44722300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D12598-EE5C-4E64-9449-7760A7CC2C7D}"/>
              </a:ext>
            </a:extLst>
          </p:cNvPr>
          <p:cNvSpPr txBox="1">
            <a:spLocks/>
          </p:cNvSpPr>
          <p:nvPr/>
        </p:nvSpPr>
        <p:spPr bwMode="auto">
          <a:xfrm>
            <a:off x="533728" y="219077"/>
            <a:ext cx="10519708" cy="60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lvl="0" algn="l">
              <a:defRPr/>
            </a:pPr>
            <a:r>
              <a:rPr lang="en-IE" altLang="zh-CN" sz="3600" kern="0" dirty="0"/>
              <a:t>SA</a:t>
            </a:r>
            <a:r>
              <a:rPr lang="en-US" altLang="zh-CN" sz="3600" kern="0" dirty="0"/>
              <a:t>5 Rel-19 charging </a:t>
            </a:r>
            <a:r>
              <a:rPr lang="en-IE" altLang="zh-CN" sz="3600" kern="0" dirty="0"/>
              <a:t>topics relation to other WGs</a:t>
            </a:r>
            <a:endParaRPr kumimoji="0" lang="en-IE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1DBA55-2E3B-4114-897D-5211B93D33F4}"/>
              </a:ext>
            </a:extLst>
          </p:cNvPr>
          <p:cNvSpPr txBox="1"/>
          <p:nvPr/>
        </p:nvSpPr>
        <p:spPr>
          <a:xfrm rot="21008097">
            <a:off x="7332172" y="5741570"/>
            <a:ext cx="4541521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1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Rapporteurs are requested to check and provide inputs to this slides. </a:t>
            </a:r>
            <a:endParaRPr lang="zh-CN" altLang="en-US" dirty="0">
              <a:solidFill>
                <a:srgbClr val="FF0000"/>
              </a:solidFill>
              <a:highlight>
                <a:srgbClr val="00FFFF"/>
              </a:highlight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1AD8E72-B5B7-4570-ACFF-352FD49F4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765905"/>
              </p:ext>
            </p:extLst>
          </p:nvPr>
        </p:nvGraphicFramePr>
        <p:xfrm>
          <a:off x="746808" y="995818"/>
          <a:ext cx="10745822" cy="4358640"/>
        </p:xfrm>
        <a:graphic>
          <a:graphicData uri="http://schemas.openxmlformats.org/drawingml/2006/table">
            <a:tbl>
              <a:tblPr firstRow="1" bandRow="1"/>
              <a:tblGrid>
                <a:gridCol w="906652">
                  <a:extLst>
                    <a:ext uri="{9D8B030D-6E8A-4147-A177-3AD203B41FA5}">
                      <a16:colId xmlns:a16="http://schemas.microsoft.com/office/drawing/2014/main" val="1266671088"/>
                    </a:ext>
                  </a:extLst>
                </a:gridCol>
                <a:gridCol w="1326870">
                  <a:extLst>
                    <a:ext uri="{9D8B030D-6E8A-4147-A177-3AD203B41FA5}">
                      <a16:colId xmlns:a16="http://schemas.microsoft.com/office/drawing/2014/main" val="2242797767"/>
                    </a:ext>
                  </a:extLst>
                </a:gridCol>
                <a:gridCol w="1296935">
                  <a:extLst>
                    <a:ext uri="{9D8B030D-6E8A-4147-A177-3AD203B41FA5}">
                      <a16:colId xmlns:a16="http://schemas.microsoft.com/office/drawing/2014/main" val="1306722892"/>
                    </a:ext>
                  </a:extLst>
                </a:gridCol>
                <a:gridCol w="1532741">
                  <a:extLst>
                    <a:ext uri="{9D8B030D-6E8A-4147-A177-3AD203B41FA5}">
                      <a16:colId xmlns:a16="http://schemas.microsoft.com/office/drawing/2014/main" val="3174082855"/>
                    </a:ext>
                  </a:extLst>
                </a:gridCol>
                <a:gridCol w="1256060">
                  <a:extLst>
                    <a:ext uri="{9D8B030D-6E8A-4147-A177-3AD203B41FA5}">
                      <a16:colId xmlns:a16="http://schemas.microsoft.com/office/drawing/2014/main" val="2572188835"/>
                    </a:ext>
                  </a:extLst>
                </a:gridCol>
                <a:gridCol w="9602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9906">
                  <a:extLst>
                    <a:ext uri="{9D8B030D-6E8A-4147-A177-3AD203B41FA5}">
                      <a16:colId xmlns:a16="http://schemas.microsoft.com/office/drawing/2014/main" val="1705493217"/>
                    </a:ext>
                  </a:extLst>
                </a:gridCol>
                <a:gridCol w="1986363">
                  <a:extLst>
                    <a:ext uri="{9D8B030D-6E8A-4147-A177-3AD203B41FA5}">
                      <a16:colId xmlns:a16="http://schemas.microsoft.com/office/drawing/2014/main" val="3610222564"/>
                    </a:ext>
                  </a:extLst>
                </a:gridCol>
              </a:tblGrid>
              <a:tr h="1809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Abbreviation</a:t>
                      </a:r>
                      <a:endParaRPr lang="zh-CN" altLang="en-US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Acronym</a:t>
                      </a:r>
                      <a:endParaRPr lang="zh-CN" altLang="en-US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SA1</a:t>
                      </a:r>
                      <a:endParaRPr lang="zh-CN" altLang="en-US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SA2</a:t>
                      </a:r>
                      <a:endParaRPr lang="zh-CN" altLang="en-US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SA6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CT3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zh-CN" altLang="en-US" sz="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CT4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related groups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171214"/>
                  </a:ext>
                </a:extLst>
              </a:tr>
              <a:tr h="38766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SATCH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FS_5GSAT_Ph3_CH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5GSAT_Ph3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22.261)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5GSAT_Ph3_ARCH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23.501; TS 23.502; TS 23.503; TS 23.682; TS 23.228; TS 23.401 )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5GSAT_Ph3_App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23.558; TS 23.434; TS 23.289 )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898366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CAPCH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FS_CAPIF_CH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FS_CAPIF_Ph3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(TR 23.700-22)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283364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RTCCH</a:t>
                      </a:r>
                      <a:endParaRPr lang="zh-CN" altLang="en-US" sz="8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FS_NG_RTC_Ph2_CH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TS 23.228; TS 23.502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FS_NG_RTC_Ph2 (TR 23.700-77)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622300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UASCH</a:t>
                      </a:r>
                      <a:endParaRPr lang="zh-CN" altLang="en-US" sz="8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FS_UAS_CH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UAS_Ph3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UAS_Ph3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(UAS_Ph2)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23.256; TS 23.288; TS 23.503; TS 23.502; TS 23.401 )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UASAPP_Ph3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23.255; TS 23.434 )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UASAPP_Ph3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Mapping to the UAS in the Release 18( TS 23.256)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419863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CHSEG</a:t>
                      </a:r>
                      <a:endParaRPr lang="zh-CN" altLang="en-US" sz="8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CHFSeg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675631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RAGCH</a:t>
                      </a:r>
                      <a:endParaRPr lang="zh-CN" altLang="en-US" sz="8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Ranging_SL_CH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Ranging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22.261)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Ranging_SL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(23.304; 23.287; 23.273; 23.502; 23.503 ; 23.586)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Ranging_SL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(24.501.24.554.24.555.24.571.24.587.24.588.29.122.29.522.29.525.29.519.29.503.29.504.29.505.29.510.29.515.29.571.29.572)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Ranging_SL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(24.501.24.554.24.555.24.571.24.587.24.588.29.122.29.522.29.525.29.519.29.503.29.504.29.505.29.510.29.515.29.571.29.572; 29.586)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Mapping to the Ranging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in the Release 18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of other related WG groups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084178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EESCH</a:t>
                      </a:r>
                      <a:endParaRPr lang="zh-CN" altLang="en-US" sz="8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EnergySys_CH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EnergyServ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22.261)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FS_EnergySys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(TR 23.700-66; TR 28.880)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509724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NSCH</a:t>
                      </a:r>
                      <a:endParaRPr lang="zh-CN" altLang="en-US" sz="8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NetShare_CH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NetShare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22.261)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TEI19_NetShare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23.501; TS 23.502 )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0728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91776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13856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587</Words>
  <Application>Microsoft Office PowerPoint</Application>
  <PresentationFormat>Widescreen</PresentationFormat>
  <Paragraphs>133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微软雅黑</vt:lpstr>
      <vt:lpstr>Arial</vt:lpstr>
      <vt:lpstr>Calibri</vt:lpstr>
      <vt:lpstr>Times New Roman</vt:lpstr>
      <vt:lpstr>Wingdings</vt:lpstr>
      <vt:lpstr>Office Theme</vt:lpstr>
      <vt:lpstr>   SA5 R19 Charging Topics Mapping  </vt:lpstr>
      <vt:lpstr>PowerPoint Presentation</vt:lpstr>
      <vt:lpstr>PowerPoint Presentation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Gerald Goermer</cp:lastModifiedBy>
  <cp:revision>3800</cp:revision>
  <dcterms:created xsi:type="dcterms:W3CDTF">2008-08-30T09:32:10Z</dcterms:created>
  <dcterms:modified xsi:type="dcterms:W3CDTF">2024-08-22T12:28:59Z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(3)kHAxjD2c58cD4kjkyX0nGw1yFQsMa5A904xgeU8tuQmP/FlaslPXoeVmSgFbQwz8Gg1Y1GUW
w/rX4bgYfufzW5xekZTasPWb8ug9TvJNs7+kG/brKLDLUqwzeNAHKR47n6i60lJUzecW6wVI
n0nDXIgCN+AlkMKrc4sX0md0TlhA29CNMXKxDPUc+rjIy5896Of3DZcmWul02Dh0KxeGZsvg
NEnfKl6Vt/ih7EShya</vt:lpwstr>
  </property>
  <property fmtid="{D5CDD505-2E9C-101B-9397-08002B2CF9AE}" pid="3" name="_2015_ms_pID_7253431">
    <vt:lpwstr>pLST1BCcS/87plqJy+n7Vl019b3FnQz6yU/MteVXVyc9rORqm06Ao/
qjHj3pWdj671LbPUoBIGtgx8KLJ8nYl+PVW5p6L+PI5WxzlToRgyyf8DdaIpjn9e8fZQ2zqj
NA+Ll1ea/nUQeLAQSEDI5uFZhF4Xm0W28oApc7Kzc83jDQQa7o5htyB7obmuMgSauWD+zf09
K1rOUWDSzZd9gP1aoGsL76pDm86z0+H6JbzB</vt:lpwstr>
  </property>
  <property fmtid="{D5CDD505-2E9C-101B-9397-08002B2CF9AE}" pid="4" name="_2015_ms_pID_7253432">
    <vt:lpwstr>wMPplM2d7wHvYgpIC532jaQ=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1724241738</vt:lpwstr>
  </property>
</Properties>
</file>