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969" r:id="rId3"/>
    <p:sldId id="971" r:id="rId4"/>
    <p:sldId id="928" r:id="rId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83" autoAdjust="0"/>
    <p:restoredTop sz="97931" autoAdjust="0"/>
  </p:normalViewPr>
  <p:slideViewPr>
    <p:cSldViewPr snapToGrid="0">
      <p:cViewPr varScale="1">
        <p:scale>
          <a:sx n="85" d="100"/>
          <a:sy n="85" d="100"/>
        </p:scale>
        <p:origin x="30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278" y="-38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8/22/2024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S5-244105, SA5#156, 19 Aug – 23 Aug 2024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102" y="2792978"/>
            <a:ext cx="944032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R19 Charging Topics Mapping</a:t>
            </a:r>
            <a:br>
              <a:rPr lang="en-GB" sz="4800" b="1" i="1" dirty="0"/>
            </a:b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667" dirty="0"/>
              <a:t>Chen Shan </a:t>
            </a:r>
            <a:br>
              <a:rPr lang="en-GB" altLang="zh-CN" sz="2400" dirty="0">
                <a:latin typeface="Arial" charset="0"/>
              </a:rPr>
            </a:br>
            <a:r>
              <a:rPr lang="en-GB" altLang="zh-CN" sz="2400" dirty="0">
                <a:latin typeface="Arial" charset="0"/>
              </a:rPr>
              <a:t>Huawei 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FE3210-FE0A-4E70-82A7-2B95B81F3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732349"/>
              </p:ext>
            </p:extLst>
          </p:nvPr>
        </p:nvGraphicFramePr>
        <p:xfrm>
          <a:off x="487679" y="767115"/>
          <a:ext cx="4691423" cy="528628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77557">
                  <a:extLst>
                    <a:ext uri="{9D8B030D-6E8A-4147-A177-3AD203B41FA5}">
                      <a16:colId xmlns:a16="http://schemas.microsoft.com/office/drawing/2014/main" val="4071695017"/>
                    </a:ext>
                  </a:extLst>
                </a:gridCol>
                <a:gridCol w="1733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86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Acronym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covered by SA5 </a:t>
                      </a:r>
                      <a:r>
                        <a:rPr lang="en-US" altLang="zh-CN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</a:t>
                      </a:r>
                      <a:r>
                        <a:rPr lang="en-US" altLang="zh-CN" sz="1000" b="1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altLang="zh-CN" sz="1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yet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751681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5GSAT_Ph3_ARCH</a:t>
                      </a:r>
                      <a:endParaRPr lang="zh-CN" alt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FS_5GSAT_Ph3_CH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68084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NG_RTC_Ph2</a:t>
                      </a:r>
                      <a:endParaRPr lang="zh-CN" alt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FS_NG_RTC_Ph2_CH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063352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XRMPh2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452884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MPS4msg</a:t>
                      </a:r>
                      <a:endParaRPr lang="zh-CN" alt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236420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VMR_Ph2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44183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5G_ProSe_Ph3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299235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UIA_ARC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19020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eEDGE_5GC_Ph3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276434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UAS_Ph3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FS_UAS_CH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01964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UPEAS_Ph2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60159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5G_Femto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618250"/>
                  </a:ext>
                </a:extLst>
              </a:tr>
              <a:tr h="2436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MASSS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zh-CN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59770"/>
                  </a:ext>
                </a:extLst>
              </a:tr>
              <a:tr h="5482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AIML_CN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87041"/>
                  </a:ext>
                </a:extLst>
              </a:tr>
              <a:tr h="3061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TEI19_NetShare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NetShare_CH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343161"/>
                  </a:ext>
                </a:extLst>
              </a:tr>
              <a:tr h="5482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FS_AmbientIoT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(TBD)</a:t>
                      </a:r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552970"/>
                  </a:ext>
                </a:extLst>
              </a:tr>
              <a:tr h="3061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FS_EnergySys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EnergySys_CH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82115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8E59FD49-0A0F-4C1E-AB20-37B07ABF8DA5}"/>
              </a:ext>
            </a:extLst>
          </p:cNvPr>
          <p:cNvSpPr txBox="1">
            <a:spLocks/>
          </p:cNvSpPr>
          <p:nvPr/>
        </p:nvSpPr>
        <p:spPr bwMode="auto">
          <a:xfrm>
            <a:off x="487679" y="87498"/>
            <a:ext cx="10843568" cy="60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lvl="0" algn="l"/>
            <a:r>
              <a:rPr kumimoji="0" lang="en-IE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Summary of SA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5 Rel-19 charging support to SA2 features</a:t>
            </a:r>
            <a:endParaRPr kumimoji="0" lang="en-IE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08321" y="2159422"/>
            <a:ext cx="6096000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>
                <a:latin typeface="Calibri" panose="020F0502020204030204" pitchFamily="34" charset="0"/>
                <a:cs typeface="Calibri" panose="020F0502020204030204" pitchFamily="34" charset="0"/>
              </a:rPr>
              <a:t>CH  Summary </a:t>
            </a:r>
          </a:p>
          <a:p>
            <a:r>
              <a:rPr lang="en-US" altLang="zh-CN" sz="1200" b="1" dirty="0">
                <a:latin typeface="Calibri" panose="020F0502020204030204" pitchFamily="34" charset="0"/>
                <a:cs typeface="Calibri" panose="020F0502020204030204" pitchFamily="34" charset="0"/>
              </a:rPr>
              <a:t>SA2: 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The following features, charging support may be provided in corresponding SA5 Rel-19 work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5G_ProSe_Ph3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The following features, need to check whether Charging  support are needed in Rel-19. 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>
                <a:latin typeface="Calibri" panose="020F0502020204030204" pitchFamily="34" charset="0"/>
                <a:cs typeface="Calibri" panose="020F0502020204030204" pitchFamily="34" charset="0"/>
              </a:rPr>
              <a:t>AIML_CN</a:t>
            </a:r>
          </a:p>
          <a:p>
            <a:pPr marL="358775" lvl="1" indent="-176213" fontAlgn="ctr">
              <a:buFont typeface="Wingdings" panose="05000000000000000000" pitchFamily="2" charset="2"/>
              <a:buChar char="Ø"/>
            </a:pPr>
            <a:r>
              <a:rPr lang="en-US" altLang="zh-CN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FS_AmbientIoT</a:t>
            </a:r>
            <a:endParaRPr lang="en-US" altLang="zh-CN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3FCC4CD2-CCDE-49B1-A769-406641C0534C}"/>
              </a:ext>
            </a:extLst>
          </p:cNvPr>
          <p:cNvSpPr txBox="1"/>
          <p:nvPr/>
        </p:nvSpPr>
        <p:spPr>
          <a:xfrm rot="21008097">
            <a:off x="7092330" y="5231905"/>
            <a:ext cx="4541521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1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Rapporteurs are requested to check and provide inputs to this slides. </a:t>
            </a:r>
            <a:endParaRPr lang="zh-CN" altLang="en-US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4722300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D12598-EE5C-4E64-9449-7760A7CC2C7D}"/>
              </a:ext>
            </a:extLst>
          </p:cNvPr>
          <p:cNvSpPr txBox="1">
            <a:spLocks/>
          </p:cNvSpPr>
          <p:nvPr/>
        </p:nvSpPr>
        <p:spPr bwMode="auto">
          <a:xfrm>
            <a:off x="533728" y="219077"/>
            <a:ext cx="10519708" cy="60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IE" altLang="zh-CN" sz="3600" kern="0" dirty="0"/>
              <a:t>SA</a:t>
            </a:r>
            <a:r>
              <a:rPr lang="en-US" altLang="zh-CN" sz="3600" kern="0" dirty="0"/>
              <a:t>5 Rel-19 charging </a:t>
            </a:r>
            <a:r>
              <a:rPr lang="en-IE" altLang="zh-CN" sz="3600" kern="0" dirty="0"/>
              <a:t>topics relation to other WGs</a:t>
            </a:r>
            <a:endParaRPr kumimoji="0" lang="en-I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1DBA55-2E3B-4114-897D-5211B93D33F4}"/>
              </a:ext>
            </a:extLst>
          </p:cNvPr>
          <p:cNvSpPr txBox="1"/>
          <p:nvPr/>
        </p:nvSpPr>
        <p:spPr>
          <a:xfrm rot="21008097">
            <a:off x="7332172" y="5741570"/>
            <a:ext cx="4541521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1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Rapporteurs are requested to check and provide inputs to this slides. </a:t>
            </a:r>
            <a:endParaRPr lang="zh-CN" altLang="en-US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AD8E72-B5B7-4570-ACFF-352FD49F45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6808" y="995818"/>
          <a:ext cx="10745822" cy="4358640"/>
        </p:xfrm>
        <a:graphic>
          <a:graphicData uri="http://schemas.openxmlformats.org/drawingml/2006/table">
            <a:tbl>
              <a:tblPr firstRow="1" bandRow="1"/>
              <a:tblGrid>
                <a:gridCol w="906652">
                  <a:extLst>
                    <a:ext uri="{9D8B030D-6E8A-4147-A177-3AD203B41FA5}">
                      <a16:colId xmlns:a16="http://schemas.microsoft.com/office/drawing/2014/main" val="1266671088"/>
                    </a:ext>
                  </a:extLst>
                </a:gridCol>
                <a:gridCol w="1326870">
                  <a:extLst>
                    <a:ext uri="{9D8B030D-6E8A-4147-A177-3AD203B41FA5}">
                      <a16:colId xmlns:a16="http://schemas.microsoft.com/office/drawing/2014/main" val="2242797767"/>
                    </a:ext>
                  </a:extLst>
                </a:gridCol>
                <a:gridCol w="1296935">
                  <a:extLst>
                    <a:ext uri="{9D8B030D-6E8A-4147-A177-3AD203B41FA5}">
                      <a16:colId xmlns:a16="http://schemas.microsoft.com/office/drawing/2014/main" val="1306722892"/>
                    </a:ext>
                  </a:extLst>
                </a:gridCol>
                <a:gridCol w="1532741">
                  <a:extLst>
                    <a:ext uri="{9D8B030D-6E8A-4147-A177-3AD203B41FA5}">
                      <a16:colId xmlns:a16="http://schemas.microsoft.com/office/drawing/2014/main" val="3174082855"/>
                    </a:ext>
                  </a:extLst>
                </a:gridCol>
                <a:gridCol w="1256060">
                  <a:extLst>
                    <a:ext uri="{9D8B030D-6E8A-4147-A177-3AD203B41FA5}">
                      <a16:colId xmlns:a16="http://schemas.microsoft.com/office/drawing/2014/main" val="2572188835"/>
                    </a:ext>
                  </a:extLst>
                </a:gridCol>
                <a:gridCol w="9602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9906">
                  <a:extLst>
                    <a:ext uri="{9D8B030D-6E8A-4147-A177-3AD203B41FA5}">
                      <a16:colId xmlns:a16="http://schemas.microsoft.com/office/drawing/2014/main" val="1705493217"/>
                    </a:ext>
                  </a:extLst>
                </a:gridCol>
                <a:gridCol w="1986363">
                  <a:extLst>
                    <a:ext uri="{9D8B030D-6E8A-4147-A177-3AD203B41FA5}">
                      <a16:colId xmlns:a16="http://schemas.microsoft.com/office/drawing/2014/main" val="3610222564"/>
                    </a:ext>
                  </a:extLst>
                </a:gridCol>
              </a:tblGrid>
              <a:tr h="1809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Abbreviation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Acronym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SA1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SA2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SA6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CT3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CT4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related groups</a:t>
                      </a:r>
                      <a:endParaRPr lang="zh-CN" altLang="en-US" sz="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171214"/>
                  </a:ext>
                </a:extLst>
              </a:tr>
              <a:tr h="38766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SATCH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FS_5GSAT_Ph3_CH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5GSAT_Ph3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5GSAT_Ph3_ARCH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23.501; TS 23.502; TS 23.503; TS 23.682; TS 23.228; TS 23.401 )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5GSAT_Ph3_App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23.558; TS 23.434; TS 23.289 )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898366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CAPCH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FS_CAPIF_CH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FS_CAPIF_Ph3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(TR 23.700-22)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283364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RTCCH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FS_NG_RTC_Ph2_CH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TS 23.228; TS 23.502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FS_NG_RTC_Ph2 (TR 23.700-77)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622300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UASCH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FS_UAS_CH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UAS_Ph3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UAS_Ph3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23.256; TS 23.288; TS 23.503; TS 23.502; TS 23.401 )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UASAPP_Ph3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23.255; TS 23.434 )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UASAPP_Ph3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Mapping to the UAS in the Release 18( TS 23.256)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419863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CHSEG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CHFSeg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675631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RAGCH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Ranging_SL_CH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Ranging_SL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(23.304; 23.287; 23.273; 23.502; 23.503 ; 23.586)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Ranging_SL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(24.501.24.554.24.555.24.571.24.587.24.588.29.122.29.522.29.525.29.519.29.503.29.504.29.505.29.510.29.515.29.571.29.572)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Ranging_SL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(24.501.24.554.24.555.24.571.24.587.24.588.29.122.29.522.29.525.29.519.29.503.29.504.29.505.29.510.29.515.29.571.29.572; 29.586)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Mapping to the Ranging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in the Release 18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of other related WG groups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084178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EESCH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EnergySys_CH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EnergyServ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FS_EnergySys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(TR 23.700-66; TR 28.880)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509724"/>
                  </a:ext>
                </a:extLst>
              </a:tr>
              <a:tr h="1809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NSCH</a:t>
                      </a:r>
                      <a:endParaRPr lang="zh-CN" altLang="en-US" sz="800" b="1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NetShare_CH</a:t>
                      </a:r>
                      <a:endParaRPr lang="zh-CN" alt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NetShare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22.261)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TEI19_NetShare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(TS 23.501; TS 23.502 )</a:t>
                      </a:r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728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91776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13856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454</Words>
  <Application>Microsoft Office PowerPoint</Application>
  <PresentationFormat>宽屏</PresentationFormat>
  <Paragraphs>103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   SA5 R19 Charging Topics Mapping  </vt:lpstr>
      <vt:lpstr>PowerPoint 演示文稿</vt:lpstr>
      <vt:lpstr>PowerPoint 演示文稿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Yimeng</cp:lastModifiedBy>
  <cp:revision>3799</cp:revision>
  <dcterms:created xsi:type="dcterms:W3CDTF">2008-08-30T09:32:10Z</dcterms:created>
  <dcterms:modified xsi:type="dcterms:W3CDTF">2024-08-21T19:31:29Z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(3)tlrVaI1stQgPcRHbLyS41ON4fK6Mn1ZUBytExzFpnUAutARpt+Z4vrGEB8arFhtZ7zP6HlHy
pNBXi4AuOsopx6zXBEfhA0nHEKRmURfoz8h0sQMdC2Lr6GfwkQ6CuZ9YjXaiVZPIR/8Wemun
KUxzPfPA2P3lXfXaI4KuKD8Su4E0+fh3xdHRc/2TxvTn/qLPmdjJbjTxbjINL//yP50ESgrC
9NoyeHsalbVcy6bO/0</vt:lpwstr>
  </property>
  <property fmtid="{D5CDD505-2E9C-101B-9397-08002B2CF9AE}" pid="3" name="_2015_ms_pID_7253431">
    <vt:lpwstr>WC1Zgaevro0uFOfLstZEfhxYfKjrQ4jFuj1yLf9xDFHAWNq7zvElnR
ePTlR73uctv8MmMYIDsIyvc4SBndKJyfu7uxr40BDrdDamY1PbRjW7l5TVAbKbxGyH4V79K2
yiYH1/eDPCoZdaSf8aYGfi2gLQiu9DfAyXs+mTJn9lN2D/7oaYoqUFwDc5CDAMsKzyKTclYO
NPIPC0i/Bl4OC7rEWb3hKYKzjdYmNxygB4mc</vt:lpwstr>
  </property>
  <property fmtid="{D5CDD505-2E9C-101B-9397-08002B2CF9AE}" pid="4" name="_2015_ms_pID_7253432">
    <vt:lpwstr>/hzuZmO48eJ45ecs3qtHsck=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1724241738</vt:lpwstr>
  </property>
</Properties>
</file>