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8" r:id="rId2"/>
    <p:sldMasterId id="2147483715" r:id="rId3"/>
  </p:sldMasterIdLst>
  <p:notesMasterIdLst>
    <p:notesMasterId r:id="rId11"/>
  </p:notesMasterIdLst>
  <p:sldIdLst>
    <p:sldId id="262" r:id="rId4"/>
    <p:sldId id="2147308918" r:id="rId5"/>
    <p:sldId id="2147308913" r:id="rId6"/>
    <p:sldId id="2147308917" r:id="rId7"/>
    <p:sldId id="2147308919" r:id="rId8"/>
    <p:sldId id="2147308915" r:id="rId9"/>
    <p:sldId id="2147308727" r:id="rId10"/>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0E06C4A-8DC2-8C3E-265D-258853877166}" name="V Lingasamy (RSI)" initials="V(" userId="CIc7AInrsvg/AqbrcogBq9r49NItMPuTXfTDd99emf4=" providerId="None"/>
  <p188:author id="{CAAD7171-DF13-146A-892E-AEB3BDFC543C}" name="Sun, Kexuan" initials="KS" userId="S::kexuan.sun@rakuten.com::57e2ebdf-8035-4ff1-95a5-bb6693fd475a" providerId="AD"/>
  <p188:author id="{7E52CFD9-C707-CF5C-508E-B243047CA2CE}" name="Lingasamy, V | RSI" initials="LV|R" userId="S::v.lingasamy@rakuten.com::4c28bbe9-9c30-42f0-83cc-be1ec0098112" providerId="AD"/>
  <p188:author id="{4B7F30E2-5D20-2A67-3677-611E10FF33E3}" name="Pankaj Shete (RMI)" initials="P(" userId="80WYIFYkN9lU4RUgTrL21RCoz5tNC66/BdENTRn9238="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3333FF"/>
    <a:srgbClr val="BD03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58" autoAdjust="0"/>
    <p:restoredTop sz="94660"/>
  </p:normalViewPr>
  <p:slideViewPr>
    <p:cSldViewPr snapToGrid="0">
      <p:cViewPr>
        <p:scale>
          <a:sx n="100" d="100"/>
          <a:sy n="100" d="100"/>
        </p:scale>
        <p:origin x="1440" y="288"/>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D4E76C-657E-4784-9D4B-8BB2DB7A2193}" type="datetimeFigureOut">
              <a:rPr lang="en-IN" smtClean="0"/>
              <a:t>08-11-2024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7778A1-D82B-4F0B-AD2E-8BC7D7CCD037}" type="slidenum">
              <a:rPr lang="en-IN" smtClean="0"/>
              <a:t>‹#›</a:t>
            </a:fld>
            <a:endParaRPr lang="en-IN"/>
          </a:p>
        </p:txBody>
      </p:sp>
    </p:spTree>
    <p:extLst>
      <p:ext uri="{BB962C8B-B14F-4D97-AF65-F5344CB8AC3E}">
        <p14:creationId xmlns:p14="http://schemas.microsoft.com/office/powerpoint/2010/main" val="666516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92852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C7778A1-D82B-4F0B-AD2E-8BC7D7CCD037}" type="slidenum">
              <a:rPr lang="en-IN" smtClean="0"/>
              <a:t>2</a:t>
            </a:fld>
            <a:endParaRPr lang="en-IN"/>
          </a:p>
        </p:txBody>
      </p:sp>
    </p:spTree>
    <p:extLst>
      <p:ext uri="{BB962C8B-B14F-4D97-AF65-F5344CB8AC3E}">
        <p14:creationId xmlns:p14="http://schemas.microsoft.com/office/powerpoint/2010/main" val="3002197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C7778A1-D82B-4F0B-AD2E-8BC7D7CCD037}" type="slidenum">
              <a:rPr lang="en-IN" smtClean="0"/>
              <a:t>4</a:t>
            </a:fld>
            <a:endParaRPr lang="en-IN"/>
          </a:p>
        </p:txBody>
      </p:sp>
    </p:spTree>
    <p:extLst>
      <p:ext uri="{BB962C8B-B14F-4D97-AF65-F5344CB8AC3E}">
        <p14:creationId xmlns:p14="http://schemas.microsoft.com/office/powerpoint/2010/main" val="2000146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C7778A1-D82B-4F0B-AD2E-8BC7D7CCD037}" type="slidenum">
              <a:rPr lang="en-IN" smtClean="0"/>
              <a:t>5</a:t>
            </a:fld>
            <a:endParaRPr lang="en-IN"/>
          </a:p>
        </p:txBody>
      </p:sp>
    </p:spTree>
    <p:extLst>
      <p:ext uri="{BB962C8B-B14F-4D97-AF65-F5344CB8AC3E}">
        <p14:creationId xmlns:p14="http://schemas.microsoft.com/office/powerpoint/2010/main" val="1342438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C7778A1-D82B-4F0B-AD2E-8BC7D7CCD037}" type="slidenum">
              <a:rPr lang="en-IN" smtClean="0"/>
              <a:t>6</a:t>
            </a:fld>
            <a:endParaRPr lang="en-IN"/>
          </a:p>
        </p:txBody>
      </p:sp>
    </p:spTree>
    <p:extLst>
      <p:ext uri="{BB962C8B-B14F-4D97-AF65-F5344CB8AC3E}">
        <p14:creationId xmlns:p14="http://schemas.microsoft.com/office/powerpoint/2010/main" val="1703203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p:nvPicPr>
        <p:blipFill rotWithShape="1">
          <a:blip r:embed="rId2" cstate="print"/>
          <a:srcRect r="13680"/>
          <a:stretch/>
        </p:blipFill>
        <p:spPr>
          <a:xfrm>
            <a:off x="-1" y="0"/>
            <a:ext cx="12192001" cy="6858000"/>
          </a:xfrm>
          <a:prstGeom prst="rect">
            <a:avLst/>
          </a:prstGeom>
        </p:spPr>
      </p:pic>
      <p:sp>
        <p:nvSpPr>
          <p:cNvPr id="8" name="TextBox 7"/>
          <p:cNvSpPr txBox="1"/>
          <p:nvPr/>
        </p:nvSpPr>
        <p:spPr>
          <a:xfrm>
            <a:off x="11664620" y="6608396"/>
            <a:ext cx="527381" cy="276989"/>
          </a:xfrm>
          <a:prstGeom prst="rect">
            <a:avLst/>
          </a:prstGeom>
          <a:noFill/>
        </p:spPr>
        <p:txBody>
          <a:bodyPr wrap="square" lIns="91430" tIns="45715" rIns="91430" bIns="45715" rtlCol="0">
            <a:spAutoFit/>
          </a:bodyPr>
          <a:lstStyle/>
          <a:p>
            <a:pPr algn="r" defTabSz="685783" fontAlgn="auto">
              <a:spcBef>
                <a:spcPts val="0"/>
              </a:spcBef>
              <a:spcAft>
                <a:spcPts val="0"/>
              </a:spcAft>
            </a:pPr>
            <a:fld id="{24173ED6-4A69-4FA8-8A09-51FC87ACF5D8}" type="slidenum">
              <a:rPr lang="zh-CN" altLang="en-US" sz="1200" b="1" smtClean="0">
                <a:solidFill>
                  <a:srgbClr val="9BBB59"/>
                </a:solidFill>
                <a:latin typeface="微软雅黑" pitchFamily="34" charset="-122"/>
                <a:ea typeface="微软雅黑" pitchFamily="34" charset="-122"/>
                <a:cs typeface="+mn-cs"/>
              </a:rPr>
              <a:pPr algn="r" defTabSz="685783" fontAlgn="auto">
                <a:spcBef>
                  <a:spcPts val="0"/>
                </a:spcBef>
                <a:spcAft>
                  <a:spcPts val="0"/>
                </a:spcAft>
              </a:pPr>
              <a:t>‹#›</a:t>
            </a:fld>
            <a:endParaRPr lang="zh-CN" altLang="en-US" sz="1200" b="1">
              <a:solidFill>
                <a:srgbClr val="9BBB59"/>
              </a:solidFill>
              <a:latin typeface="微软雅黑" pitchFamily="34" charset="-122"/>
              <a:ea typeface="微软雅黑" pitchFamily="34" charset="-122"/>
              <a:cs typeface="+mn-cs"/>
            </a:endParaRPr>
          </a:p>
        </p:txBody>
      </p:sp>
      <p:pic>
        <p:nvPicPr>
          <p:cNvPr id="6" name="图片 5" descr="webwxgetmsgimg (7).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0365" y="9236"/>
            <a:ext cx="1541051" cy="658800"/>
          </a:xfrm>
          <a:prstGeom prst="rect">
            <a:avLst/>
          </a:prstGeom>
        </p:spPr>
      </p:pic>
    </p:spTree>
    <p:extLst>
      <p:ext uri="{BB962C8B-B14F-4D97-AF65-F5344CB8AC3E}">
        <p14:creationId xmlns:p14="http://schemas.microsoft.com/office/powerpoint/2010/main" val="25031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559809895"/>
      </p:ext>
    </p:extLst>
  </p:cSld>
  <p:clrMapOvr>
    <a:masterClrMapping/>
  </p:clrMapOvr>
  <p:transition spd="med"/>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Tree>
    <p:extLst>
      <p:ext uri="{BB962C8B-B14F-4D97-AF65-F5344CB8AC3E}">
        <p14:creationId xmlns:p14="http://schemas.microsoft.com/office/powerpoint/2010/main" val="403846575"/>
      </p:ext>
    </p:extLst>
  </p:cSld>
  <p:clrMapOvr>
    <a:masterClrMapping/>
  </p:clrMapOvr>
  <p:transition spd="med"/>
  <p:hf hdr="0"/>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1258322284"/>
      </p:ext>
    </p:extLst>
  </p:cSld>
  <p:clrMapOvr>
    <a:masterClrMapping/>
  </p:clrMapOvr>
  <p:transition spd="med"/>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2422905678"/>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1005562032"/>
      </p:ext>
    </p:extLst>
  </p:cSld>
  <p:clrMapOvr>
    <a:masterClrMapping/>
  </p:clrMapOvr>
  <p:transition spd="med"/>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Tree>
    <p:extLst>
      <p:ext uri="{BB962C8B-B14F-4D97-AF65-F5344CB8AC3E}">
        <p14:creationId xmlns:p14="http://schemas.microsoft.com/office/powerpoint/2010/main" val="3386074099"/>
      </p:ext>
    </p:extLst>
  </p:cSld>
  <p:clrMapOvr>
    <a:masterClrMapping/>
  </p:clrMapOvr>
  <p:transition spd="med"/>
  <p:hf hdr="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481158559"/>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E30D971-E385-4789-288B-C353310C9211}"/>
              </a:ext>
            </a:extLst>
          </p:cNvPr>
          <p:cNvSpPr>
            <a:spLocks noGrp="1"/>
          </p:cNvSpPr>
          <p:nvPr>
            <p:ph type="ctrTitle"/>
          </p:nvPr>
        </p:nvSpPr>
        <p:spPr>
          <a:xfrm>
            <a:off x="1524000" y="1122363"/>
            <a:ext cx="9144000" cy="2387600"/>
          </a:xfrm>
        </p:spPr>
        <p:txBody>
          <a:bodyPr anchor="b"/>
          <a:lstStyle>
            <a:lvl1pPr algn="ctr">
              <a:defRPr sz="4500"/>
            </a:lvl1pPr>
          </a:lstStyle>
          <a:p>
            <a:r>
              <a:rPr kumimoji="1" lang="en-US" altLang="ja-JP"/>
              <a:t>Click to edit Master title style</a:t>
            </a:r>
            <a:endParaRPr kumimoji="1" lang="ja-JP" altLang="en-US"/>
          </a:p>
        </p:txBody>
      </p:sp>
      <p:sp>
        <p:nvSpPr>
          <p:cNvPr id="3" name="字幕 2">
            <a:extLst>
              <a:ext uri="{FF2B5EF4-FFF2-40B4-BE49-F238E27FC236}">
                <a16:creationId xmlns:a16="http://schemas.microsoft.com/office/drawing/2014/main" id="{D75F8DCC-8D0A-A3ED-FA71-4D11EE3F6368}"/>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en-US" altLang="ja-JP"/>
              <a:t>Click to edit Master subtitle style</a:t>
            </a:r>
            <a:endParaRPr kumimoji="1" lang="ja-JP" altLang="en-US"/>
          </a:p>
        </p:txBody>
      </p:sp>
      <p:sp>
        <p:nvSpPr>
          <p:cNvPr id="4" name="日付プレースホルダー 3">
            <a:extLst>
              <a:ext uri="{FF2B5EF4-FFF2-40B4-BE49-F238E27FC236}">
                <a16:creationId xmlns:a16="http://schemas.microsoft.com/office/drawing/2014/main" id="{0329E032-CEAF-5F9F-6367-1AB9AAF52FBB}"/>
              </a:ext>
            </a:extLst>
          </p:cNvPr>
          <p:cNvSpPr>
            <a:spLocks noGrp="1"/>
          </p:cNvSpPr>
          <p:nvPr>
            <p:ph type="dt" sz="half" idx="10"/>
          </p:nvPr>
        </p:nvSpPr>
        <p:spPr/>
        <p:txBody>
          <a:bodyPr/>
          <a:lstStyle/>
          <a:p>
            <a:fld id="{7223E5A7-98F9-4BAB-8E4D-8B44175BCD96}" type="datetimeFigureOut">
              <a:rPr kumimoji="1" lang="ja-JP" altLang="en-US" smtClean="0"/>
              <a:t>2024/11/8</a:t>
            </a:fld>
            <a:endParaRPr kumimoji="1" lang="ja-JP" altLang="en-US"/>
          </a:p>
        </p:txBody>
      </p:sp>
      <p:sp>
        <p:nvSpPr>
          <p:cNvPr id="5" name="フッター プレースホルダー 4">
            <a:extLst>
              <a:ext uri="{FF2B5EF4-FFF2-40B4-BE49-F238E27FC236}">
                <a16:creationId xmlns:a16="http://schemas.microsoft.com/office/drawing/2014/main" id="{A55FAB9D-4865-DF49-FEB2-1ABB1251C26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1B11C57-E585-B0C3-B1AA-C118C1BD3CFC}"/>
              </a:ext>
            </a:extLst>
          </p:cNvPr>
          <p:cNvSpPr>
            <a:spLocks noGrp="1"/>
          </p:cNvSpPr>
          <p:nvPr>
            <p:ph type="sldNum" sz="quarter" idx="12"/>
          </p:nvPr>
        </p:nvSpPr>
        <p:spPr/>
        <p:txBody>
          <a:bodyPr/>
          <a:lstStyle/>
          <a:p>
            <a:fld id="{8B797219-815D-4744-85B9-6D32340DC147}" type="slidenum">
              <a:rPr kumimoji="1" lang="ja-JP" altLang="en-US" smtClean="0"/>
              <a:t>‹#›</a:t>
            </a:fld>
            <a:endParaRPr kumimoji="1" lang="ja-JP" altLang="en-US"/>
          </a:p>
        </p:txBody>
      </p:sp>
    </p:spTree>
    <p:extLst>
      <p:ext uri="{BB962C8B-B14F-4D97-AF65-F5344CB8AC3E}">
        <p14:creationId xmlns:p14="http://schemas.microsoft.com/office/powerpoint/2010/main" val="2827626090"/>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82_标题和内容">
    <p:spTree>
      <p:nvGrpSpPr>
        <p:cNvPr id="1" name=""/>
        <p:cNvGrpSpPr/>
        <p:nvPr/>
      </p:nvGrpSpPr>
      <p:grpSpPr>
        <a:xfrm>
          <a:off x="0" y="0"/>
          <a:ext cx="0" cy="0"/>
          <a:chOff x="0" y="0"/>
          <a:chExt cx="0" cy="0"/>
        </a:xfrm>
      </p:grpSpPr>
      <p:sp>
        <p:nvSpPr>
          <p:cNvPr id="6" name="Title Placeholder 1"/>
          <p:cNvSpPr>
            <a:spLocks noGrp="1"/>
          </p:cNvSpPr>
          <p:nvPr>
            <p:ph type="title"/>
          </p:nvPr>
        </p:nvSpPr>
        <p:spPr bwMode="auto">
          <a:xfrm>
            <a:off x="398351" y="55867"/>
            <a:ext cx="109728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2100"/>
            </a:lvl1pPr>
          </a:lstStyle>
          <a:p>
            <a:pPr lvl="0"/>
            <a:r>
              <a:rPr lang="en-US"/>
              <a:t>Click to edit Master title style</a:t>
            </a:r>
          </a:p>
        </p:txBody>
      </p:sp>
      <p:sp>
        <p:nvSpPr>
          <p:cNvPr id="9" name="Text Placeholder 2"/>
          <p:cNvSpPr>
            <a:spLocks noGrp="1"/>
          </p:cNvSpPr>
          <p:nvPr>
            <p:ph idx="1"/>
          </p:nvPr>
        </p:nvSpPr>
        <p:spPr bwMode="auto">
          <a:xfrm>
            <a:off x="398351" y="1214539"/>
            <a:ext cx="10972800" cy="420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1500"/>
            </a:lvl1pPr>
            <a:lvl2pPr>
              <a:defRPr sz="135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2847935"/>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cover">
    <p:spTree>
      <p:nvGrpSpPr>
        <p:cNvPr id="1" name=""/>
        <p:cNvGrpSpPr/>
        <p:nvPr/>
      </p:nvGrpSpPr>
      <p:grpSpPr>
        <a:xfrm>
          <a:off x="0" y="0"/>
          <a:ext cx="0" cy="0"/>
          <a:chOff x="0" y="0"/>
          <a:chExt cx="0" cy="0"/>
        </a:xfrm>
      </p:grpSpPr>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19750679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2347199527"/>
      </p:ext>
    </p:extLst>
  </p:cSld>
  <p:clrMapOvr>
    <a:masterClrMapping/>
  </p:clrMapOvr>
  <p:transition spd="med"/>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pic>
        <p:nvPicPr>
          <p:cNvPr id="12" name="図 11">
            <a:extLst>
              <a:ext uri="{FF2B5EF4-FFF2-40B4-BE49-F238E27FC236}">
                <a16:creationId xmlns:a16="http://schemas.microsoft.com/office/drawing/2014/main" id="{9B22ADDD-1622-174C-8100-923F963418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421451663"/>
      </p:ext>
    </p:extLst>
  </p:cSld>
  <p:clrMapOvr>
    <a:masterClrMapping/>
  </p:clrMapOvr>
  <p:transition spd="med"/>
  <p:hf sldNum="0" hdr="0" ftr="0" dt="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1D3BECA7-87CD-CB4F-8FAE-A64ACDE103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415129057"/>
      </p:ext>
    </p:extLst>
  </p:cSld>
  <p:clrMapOvr>
    <a:masterClrMapping/>
  </p:clrMapOvr>
  <p:transition spd="med"/>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1569007155"/>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
        <p:nvSpPr>
          <p:cNvPr id="3" name="テキスト ボックス 2"/>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2281523613"/>
      </p:ext>
    </p:extLst>
  </p:cSld>
  <p:clrMapOvr>
    <a:masterClrMapping/>
  </p:clrMapOvr>
  <p:transition spd="med"/>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935596931"/>
      </p:ext>
    </p:extLst>
  </p:cSld>
  <p:clrMapOvr>
    <a:masterClrMapping/>
  </p:clrMapOvr>
  <p:transition spd="med"/>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330192039"/>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6.svg"/><Relationship Id="rId5" Type="http://schemas.openxmlformats.org/officeDocument/2006/relationships/slideLayout" Target="../slideLayouts/slideLayout7.xml"/><Relationship Id="rId10" Type="http://schemas.openxmlformats.org/officeDocument/2006/relationships/image" Target="../media/image5.png"/><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4.png"/><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026" name="Group 9"/>
          <p:cNvGrpSpPr>
            <a:grpSpLocks/>
          </p:cNvGrpSpPr>
          <p:nvPr/>
        </p:nvGrpSpPr>
        <p:grpSpPr bwMode="auto">
          <a:xfrm>
            <a:off x="-239184" y="-196851"/>
            <a:ext cx="12670368" cy="7344835"/>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grpSp>
          <p:nvGrpSpPr>
            <p:cNvPr id="1044" name="Group 55"/>
            <p:cNvGrpSpPr>
              <a:grpSpLocks/>
            </p:cNvGrpSpPr>
            <p:nvPr/>
          </p:nvGrpSpPr>
          <p:grpSpPr bwMode="auto">
            <a:xfrm>
              <a:off x="647565" y="5171222"/>
              <a:ext cx="4715446" cy="134825"/>
              <a:chOff x="408" y="4343"/>
              <a:chExt cx="2970" cy="113"/>
            </a:xfrm>
          </p:grpSpPr>
          <p:grpSp>
            <p:nvGrpSpPr>
              <p:cNvPr id="1055"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204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130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168</a:t>
                  </a:r>
                  <a:br>
                    <a:rPr lang="en-GB" sz="500" b="1">
                      <a:solidFill>
                        <a:srgbClr val="FFFFFF"/>
                      </a:solidFill>
                      <a:cs typeface="Arial" pitchFamily="34" charset="0"/>
                    </a:rPr>
                  </a:br>
                  <a:r>
                    <a:rPr lang="en-GB" sz="500" b="1">
                      <a:solidFill>
                        <a:srgbClr val="FFFFFF"/>
                      </a:solidFill>
                      <a:cs typeface="Arial" pitchFamily="34" charset="0"/>
                    </a:rPr>
                    <a:t>G 187</a:t>
                  </a:r>
                  <a:br>
                    <a:rPr lang="en-GB" sz="500" b="1">
                      <a:solidFill>
                        <a:srgbClr val="FFFFFF"/>
                      </a:solidFill>
                      <a:cs typeface="Arial" pitchFamily="34" charset="0"/>
                    </a:rPr>
                  </a:br>
                  <a:r>
                    <a:rPr lang="en-GB" sz="500" b="1">
                      <a:solidFill>
                        <a:srgbClr val="FFFFFF"/>
                      </a:solidFill>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104</a:t>
                  </a:r>
                  <a:br>
                    <a:rPr lang="en-GB" sz="500" b="1">
                      <a:solidFill>
                        <a:srgbClr val="FFFFFF"/>
                      </a:solidFill>
                      <a:cs typeface="Arial" pitchFamily="34" charset="0"/>
                    </a:rPr>
                  </a:br>
                  <a:r>
                    <a:rPr lang="en-GB" sz="500" b="1">
                      <a:solidFill>
                        <a:srgbClr val="FFFFFF"/>
                      </a:solidFill>
                      <a:cs typeface="Arial" pitchFamily="34" charset="0"/>
                    </a:rPr>
                    <a:t>G 113</a:t>
                  </a:r>
                  <a:br>
                    <a:rPr lang="en-GB" sz="500" b="1">
                      <a:solidFill>
                        <a:srgbClr val="FFFFFF"/>
                      </a:solidFill>
                      <a:cs typeface="Arial" pitchFamily="34" charset="0"/>
                    </a:rPr>
                  </a:br>
                  <a:r>
                    <a:rPr lang="en-GB" sz="500" b="1">
                      <a:solidFill>
                        <a:srgbClr val="FFFFFF"/>
                      </a:solidFill>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216</a:t>
                  </a:r>
                  <a:br>
                    <a:rPr lang="en-GB" sz="500" b="1">
                      <a:solidFill>
                        <a:srgbClr val="FFFFFF"/>
                      </a:solidFill>
                      <a:cs typeface="Arial" pitchFamily="34" charset="0"/>
                    </a:rPr>
                  </a:br>
                  <a:r>
                    <a:rPr lang="en-GB" sz="500" b="1">
                      <a:solidFill>
                        <a:srgbClr val="FFFFFF"/>
                      </a:solidFill>
                      <a:cs typeface="Arial" pitchFamily="34" charset="0"/>
                    </a:rPr>
                    <a:t>G 217</a:t>
                  </a:r>
                  <a:br>
                    <a:rPr lang="en-GB" sz="500" b="1">
                      <a:solidFill>
                        <a:srgbClr val="FFFFFF"/>
                      </a:solidFill>
                      <a:cs typeface="Arial" pitchFamily="34" charset="0"/>
                    </a:rPr>
                  </a:br>
                  <a:r>
                    <a:rPr lang="en-GB" sz="500" b="1">
                      <a:solidFill>
                        <a:srgbClr val="FFFFFF"/>
                      </a:solidFill>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0</a:t>
                  </a:r>
                  <a:br>
                    <a:rPr lang="en-GB" sz="500" b="1">
                      <a:solidFill>
                        <a:srgbClr val="FFFFFF"/>
                      </a:solidFill>
                      <a:cs typeface="Arial" pitchFamily="34" charset="0"/>
                    </a:rPr>
                  </a:br>
                  <a:r>
                    <a:rPr lang="en-GB" sz="500" b="1">
                      <a:solidFill>
                        <a:srgbClr val="FFFFFF"/>
                      </a:solidFill>
                      <a:cs typeface="Arial" pitchFamily="34" charset="0"/>
                    </a:rPr>
                    <a:t>G 0</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a:t>
                  </a:r>
                  <a:br>
                    <a:rPr lang="en-GB" sz="500" b="1">
                      <a:solidFill>
                        <a:srgbClr val="FFFFFF"/>
                      </a:solidFill>
                      <a:cs typeface="Arial" pitchFamily="34" charset="0"/>
                    </a:rPr>
                  </a:br>
                  <a:r>
                    <a:rPr lang="en-GB" sz="500" b="1">
                      <a:solidFill>
                        <a:srgbClr val="FFFFFF"/>
                      </a:solidFill>
                      <a:cs typeface="Arial" pitchFamily="34" charset="0"/>
                    </a:rPr>
                    <a:t>G 255</a:t>
                  </a:r>
                  <a:br>
                    <a:rPr lang="en-GB" sz="500" b="1">
                      <a:solidFill>
                        <a:srgbClr val="FFFFFF"/>
                      </a:solidFill>
                      <a:cs typeface="Arial" pitchFamily="34" charset="0"/>
                    </a:rPr>
                  </a:br>
                  <a:r>
                    <a:rPr lang="en-GB" sz="500" b="1">
                      <a:solidFill>
                        <a:srgbClr val="FFFFFF"/>
                      </a:solidFill>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endParaRPr lang="en-US" sz="500" b="1">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US" sz="500" b="1" noProof="0">
                  <a:solidFill>
                    <a:srgbClr val="FFFFFF"/>
                  </a:solidFill>
                  <a:cs typeface="Arial" pitchFamily="34" charset="0"/>
                </a:rPr>
                <a:t>Primary colors:</a:t>
              </a:r>
            </a:p>
          </p:txBody>
        </p:sp>
      </p:grpSp>
      <p:sp>
        <p:nvSpPr>
          <p:cNvPr id="1027" name="Title Placeholder 1"/>
          <p:cNvSpPr>
            <a:spLocks noGrp="1"/>
          </p:cNvSpPr>
          <p:nvPr>
            <p:ph type="title"/>
          </p:nvPr>
        </p:nvSpPr>
        <p:spPr bwMode="auto">
          <a:xfrm>
            <a:off x="556684" y="372535"/>
            <a:ext cx="10972800" cy="4148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28" name="Text Placeholder 2"/>
          <p:cNvSpPr>
            <a:spLocks noGrp="1"/>
          </p:cNvSpPr>
          <p:nvPr>
            <p:ph type="body" idx="1"/>
          </p:nvPr>
        </p:nvSpPr>
        <p:spPr bwMode="auto">
          <a:xfrm>
            <a:off x="556684" y="1452038"/>
            <a:ext cx="10972800" cy="42095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p:cNvSpPr txBox="1"/>
          <p:nvPr/>
        </p:nvSpPr>
        <p:spPr>
          <a:xfrm>
            <a:off x="556695" y="6290734"/>
            <a:ext cx="419100" cy="357717"/>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fontAlgn="auto">
              <a:spcBef>
                <a:spcPts val="0"/>
              </a:spcBef>
              <a:spcAft>
                <a:spcPts val="0"/>
              </a:spcAft>
              <a:defRPr/>
            </a:pPr>
            <a:fld id="{ACAE5471-9A65-4ED4-92A5-CABD06A5C240}" type="slidenum">
              <a:rPr lang="en-US" sz="1000" smtClean="0">
                <a:solidFill>
                  <a:schemeClr val="tx1"/>
                </a:solidFill>
                <a:latin typeface="Arial"/>
                <a:ea typeface="+mn-ea"/>
                <a:cs typeface="Arial"/>
              </a:rPr>
              <a:pPr algn="l" fontAlgn="auto">
                <a:spcBef>
                  <a:spcPts val="0"/>
                </a:spcBef>
                <a:spcAft>
                  <a:spcPts val="0"/>
                </a:spcAft>
                <a:defRPr/>
              </a:pPr>
              <a:t>‹#›</a:t>
            </a:fld>
            <a:endParaRPr lang="en-US" sz="1000">
              <a:solidFill>
                <a:schemeClr val="tx1"/>
              </a:solidFill>
              <a:latin typeface="Arial"/>
              <a:ea typeface="+mn-ea"/>
              <a:cs typeface="Arial"/>
            </a:endParaRPr>
          </a:p>
        </p:txBody>
      </p:sp>
    </p:spTree>
    <p:extLst>
      <p:ext uri="{BB962C8B-B14F-4D97-AF65-F5344CB8AC3E}">
        <p14:creationId xmlns:p14="http://schemas.microsoft.com/office/powerpoint/2010/main" val="2118441900"/>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457166"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66" algn="l" defTabSz="457166" rtl="0" eaLnBrk="1" fontAlgn="base" hangingPunct="1">
        <a:spcBef>
          <a:spcPct val="0"/>
        </a:spcBef>
        <a:spcAft>
          <a:spcPct val="0"/>
        </a:spcAft>
        <a:defRPr b="1">
          <a:solidFill>
            <a:schemeClr val="bg2"/>
          </a:solidFill>
          <a:latin typeface="Arial" charset="0"/>
          <a:ea typeface="ヒラギノ角ゴ Pro W3" charset="0"/>
        </a:defRPr>
      </a:lvl6pPr>
      <a:lvl7pPr marL="914333" algn="l" defTabSz="457166" rtl="0" eaLnBrk="1" fontAlgn="base" hangingPunct="1">
        <a:spcBef>
          <a:spcPct val="0"/>
        </a:spcBef>
        <a:spcAft>
          <a:spcPct val="0"/>
        </a:spcAft>
        <a:defRPr b="1">
          <a:solidFill>
            <a:schemeClr val="bg2"/>
          </a:solidFill>
          <a:latin typeface="Arial" charset="0"/>
          <a:ea typeface="ヒラギノ角ゴ Pro W3" charset="0"/>
        </a:defRPr>
      </a:lvl7pPr>
      <a:lvl8pPr marL="1371498" algn="l" defTabSz="457166" rtl="0" eaLnBrk="1" fontAlgn="base" hangingPunct="1">
        <a:spcBef>
          <a:spcPct val="0"/>
        </a:spcBef>
        <a:spcAft>
          <a:spcPct val="0"/>
        </a:spcAft>
        <a:defRPr b="1">
          <a:solidFill>
            <a:schemeClr val="bg2"/>
          </a:solidFill>
          <a:latin typeface="Arial" charset="0"/>
          <a:ea typeface="ヒラギノ角ゴ Pro W3" charset="0"/>
        </a:defRPr>
      </a:lvl8pPr>
      <a:lvl9pPr marL="1828664" algn="l" defTabSz="457166"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1"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53"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62" indent="-225407"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46"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15"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11" indent="-228582" algn="l" defTabSz="457166" rtl="0" eaLnBrk="1" latinLnBrk="0" hangingPunct="1">
        <a:spcBef>
          <a:spcPct val="20000"/>
        </a:spcBef>
        <a:buFont typeface="Arial"/>
        <a:buChar char="•"/>
        <a:defRPr sz="2000" kern="1200">
          <a:solidFill>
            <a:schemeClr val="tx1"/>
          </a:solidFill>
          <a:latin typeface="+mn-lt"/>
          <a:ea typeface="+mn-ea"/>
          <a:cs typeface="+mn-cs"/>
        </a:defRPr>
      </a:lvl6pPr>
      <a:lvl7pPr marL="2971578" indent="-228582" algn="l" defTabSz="457166" rtl="0" eaLnBrk="1" latinLnBrk="0" hangingPunct="1">
        <a:spcBef>
          <a:spcPct val="20000"/>
        </a:spcBef>
        <a:buFont typeface="Arial"/>
        <a:buChar char="•"/>
        <a:defRPr sz="2000" kern="1200">
          <a:solidFill>
            <a:schemeClr val="tx1"/>
          </a:solidFill>
          <a:latin typeface="+mn-lt"/>
          <a:ea typeface="+mn-ea"/>
          <a:cs typeface="+mn-cs"/>
        </a:defRPr>
      </a:lvl7pPr>
      <a:lvl8pPr marL="3428744" indent="-228582" algn="l" defTabSz="457166" rtl="0" eaLnBrk="1" latinLnBrk="0" hangingPunct="1">
        <a:spcBef>
          <a:spcPct val="20000"/>
        </a:spcBef>
        <a:buFont typeface="Arial"/>
        <a:buChar char="•"/>
        <a:defRPr sz="2000" kern="1200">
          <a:solidFill>
            <a:schemeClr val="tx1"/>
          </a:solidFill>
          <a:latin typeface="+mn-lt"/>
          <a:ea typeface="+mn-ea"/>
          <a:cs typeface="+mn-cs"/>
        </a:defRPr>
      </a:lvl8pPr>
      <a:lvl9pPr marL="3885909" indent="-228582" algn="l" defTabSz="45716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66" rtl="0" eaLnBrk="1" latinLnBrk="0" hangingPunct="1">
        <a:defRPr sz="1800" kern="1200">
          <a:solidFill>
            <a:schemeClr val="tx1"/>
          </a:solidFill>
          <a:latin typeface="+mn-lt"/>
          <a:ea typeface="+mn-ea"/>
          <a:cs typeface="+mn-cs"/>
        </a:defRPr>
      </a:lvl1pPr>
      <a:lvl2pPr marL="457166" algn="l" defTabSz="457166" rtl="0" eaLnBrk="1" latinLnBrk="0" hangingPunct="1">
        <a:defRPr sz="1800" kern="1200">
          <a:solidFill>
            <a:schemeClr val="tx1"/>
          </a:solidFill>
          <a:latin typeface="+mn-lt"/>
          <a:ea typeface="+mn-ea"/>
          <a:cs typeface="+mn-cs"/>
        </a:defRPr>
      </a:lvl2pPr>
      <a:lvl3pPr marL="914333" algn="l" defTabSz="457166" rtl="0" eaLnBrk="1" latinLnBrk="0" hangingPunct="1">
        <a:defRPr sz="1800" kern="1200">
          <a:solidFill>
            <a:schemeClr val="tx1"/>
          </a:solidFill>
          <a:latin typeface="+mn-lt"/>
          <a:ea typeface="+mn-ea"/>
          <a:cs typeface="+mn-cs"/>
        </a:defRPr>
      </a:lvl3pPr>
      <a:lvl4pPr marL="1371498" algn="l" defTabSz="457166" rtl="0" eaLnBrk="1" latinLnBrk="0" hangingPunct="1">
        <a:defRPr sz="1800" kern="1200">
          <a:solidFill>
            <a:schemeClr val="tx1"/>
          </a:solidFill>
          <a:latin typeface="+mn-lt"/>
          <a:ea typeface="+mn-ea"/>
          <a:cs typeface="+mn-cs"/>
        </a:defRPr>
      </a:lvl4pPr>
      <a:lvl5pPr marL="1828664" algn="l" defTabSz="457166" rtl="0" eaLnBrk="1" latinLnBrk="0" hangingPunct="1">
        <a:defRPr sz="1800" kern="1200">
          <a:solidFill>
            <a:schemeClr val="tx1"/>
          </a:solidFill>
          <a:latin typeface="+mn-lt"/>
          <a:ea typeface="+mn-ea"/>
          <a:cs typeface="+mn-cs"/>
        </a:defRPr>
      </a:lvl5pPr>
      <a:lvl6pPr marL="2285829" algn="l" defTabSz="457166" rtl="0" eaLnBrk="1" latinLnBrk="0" hangingPunct="1">
        <a:defRPr sz="1800" kern="1200">
          <a:solidFill>
            <a:schemeClr val="tx1"/>
          </a:solidFill>
          <a:latin typeface="+mn-lt"/>
          <a:ea typeface="+mn-ea"/>
          <a:cs typeface="+mn-cs"/>
        </a:defRPr>
      </a:lvl6pPr>
      <a:lvl7pPr marL="2742995" algn="l" defTabSz="457166" rtl="0" eaLnBrk="1" latinLnBrk="0" hangingPunct="1">
        <a:defRPr sz="1800" kern="1200">
          <a:solidFill>
            <a:schemeClr val="tx1"/>
          </a:solidFill>
          <a:latin typeface="+mn-lt"/>
          <a:ea typeface="+mn-ea"/>
          <a:cs typeface="+mn-cs"/>
        </a:defRPr>
      </a:lvl7pPr>
      <a:lvl8pPr marL="3200160" algn="l" defTabSz="457166" rtl="0" eaLnBrk="1" latinLnBrk="0" hangingPunct="1">
        <a:defRPr sz="1800" kern="1200">
          <a:solidFill>
            <a:schemeClr val="tx1"/>
          </a:solidFill>
          <a:latin typeface="+mn-lt"/>
          <a:ea typeface="+mn-ea"/>
          <a:cs typeface="+mn-cs"/>
        </a:defRPr>
      </a:lvl8pPr>
      <a:lvl9pPr marL="3657326" algn="l" defTabSz="457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 name="Rectangle 1">
            <a:extLst>
              <a:ext uri="{FF2B5EF4-FFF2-40B4-BE49-F238E27FC236}">
                <a16:creationId xmlns:a16="http://schemas.microsoft.com/office/drawing/2014/main" id="{823460E6-A487-D0FD-9A18-55F7148C68BD}"/>
              </a:ext>
            </a:extLst>
          </p:cNvPr>
          <p:cNvSpPr/>
          <p:nvPr/>
        </p:nvSpPr>
        <p:spPr>
          <a:xfrm>
            <a:off x="1" y="6409588"/>
            <a:ext cx="11736987"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3">
            <a:extLst>
              <a:ext uri="{FF2B5EF4-FFF2-40B4-BE49-F238E27FC236}">
                <a16:creationId xmlns:a16="http://schemas.microsoft.com/office/drawing/2014/main" id="{474A4FD6-B5F2-DBE8-8E52-E7DE25552574}"/>
              </a:ext>
            </a:extLst>
          </p:cNvPr>
          <p:cNvSpPr/>
          <p:nvPr/>
        </p:nvSpPr>
        <p:spPr>
          <a:xfrm rot="5400000">
            <a:off x="8758538" y="2980591"/>
            <a:ext cx="6407450"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84B8F80A-95C0-266B-1C53-90C0FF9D8A7B}"/>
              </a:ext>
            </a:extLst>
          </p:cNvPr>
          <p:cNvSpPr/>
          <p:nvPr/>
        </p:nvSpPr>
        <p:spPr>
          <a:xfrm>
            <a:off x="5250263" y="6562504"/>
            <a:ext cx="1691489" cy="196208"/>
          </a:xfrm>
          <a:prstGeom prst="rect">
            <a:avLst/>
          </a:prstGeom>
        </p:spPr>
        <p:txBody>
          <a:bodyPr wrap="none">
            <a:spAutoFit/>
          </a:bodyPr>
          <a:lstStyle/>
          <a:p>
            <a:pPr algn="ctr"/>
            <a:r>
              <a:rPr lang="en-US" sz="750">
                <a:solidFill>
                  <a:schemeClr val="bg2"/>
                </a:solidFill>
              </a:rPr>
              <a:t>Intel Confidential – Shared under NDA</a:t>
            </a:r>
          </a:p>
        </p:txBody>
      </p:sp>
      <p:sp>
        <p:nvSpPr>
          <p:cNvPr id="7" name="Rectangle 6">
            <a:extLst>
              <a:ext uri="{FF2B5EF4-FFF2-40B4-BE49-F238E27FC236}">
                <a16:creationId xmlns:a16="http://schemas.microsoft.com/office/drawing/2014/main" id="{9BEE9B07-6915-303A-DAFB-A8A485AB7E4D}"/>
              </a:ext>
            </a:extLst>
          </p:cNvPr>
          <p:cNvSpPr/>
          <p:nvPr/>
        </p:nvSpPr>
        <p:spPr>
          <a:xfrm>
            <a:off x="483012" y="6562504"/>
            <a:ext cx="1196161" cy="196208"/>
          </a:xfrm>
          <a:prstGeom prst="rect">
            <a:avLst/>
          </a:prstGeom>
        </p:spPr>
        <p:txBody>
          <a:bodyPr wrap="none">
            <a:spAutoFit/>
          </a:bodyPr>
          <a:lstStyle/>
          <a:p>
            <a:pPr algn="l"/>
            <a:r>
              <a:rPr lang="en-US" sz="750">
                <a:solidFill>
                  <a:schemeClr val="bg2"/>
                </a:solidFill>
              </a:rPr>
              <a:t>Network Platforms Group</a:t>
            </a:r>
          </a:p>
        </p:txBody>
      </p:sp>
      <p:pic>
        <p:nvPicPr>
          <p:cNvPr id="8" name="Graphic 7">
            <a:extLst>
              <a:ext uri="{FF2B5EF4-FFF2-40B4-BE49-F238E27FC236}">
                <a16:creationId xmlns:a16="http://schemas.microsoft.com/office/drawing/2014/main" id="{E77A8226-7B65-05D8-D94F-E49DB417A18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137467" y="6554735"/>
            <a:ext cx="476084" cy="177524"/>
          </a:xfrm>
          <a:prstGeom prst="rect">
            <a:avLst/>
          </a:prstGeom>
        </p:spPr>
      </p:pic>
      <p:sp>
        <p:nvSpPr>
          <p:cNvPr id="9" name="TextBox 8">
            <a:extLst>
              <a:ext uri="{FF2B5EF4-FFF2-40B4-BE49-F238E27FC236}">
                <a16:creationId xmlns:a16="http://schemas.microsoft.com/office/drawing/2014/main" id="{363C5CFA-7154-0661-77B0-3047341F295E}"/>
              </a:ext>
            </a:extLst>
          </p:cNvPr>
          <p:cNvSpPr txBox="1"/>
          <p:nvPr/>
        </p:nvSpPr>
        <p:spPr>
          <a:xfrm>
            <a:off x="11927869" y="6579175"/>
            <a:ext cx="89768" cy="923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1828754" rtl="0" fontAlgn="auto" latinLnBrk="0" hangingPunct="0">
              <a:lnSpc>
                <a:spcPct val="100000"/>
              </a:lnSpc>
              <a:spcBef>
                <a:spcPts val="0"/>
              </a:spcBef>
              <a:spcAft>
                <a:spcPts val="0"/>
              </a:spcAft>
              <a:buClrTx/>
              <a:buSzTx/>
              <a:buFontTx/>
              <a:buNone/>
              <a:tabLst/>
            </a:pPr>
            <a:fld id="{4F6B73DA-0149-4325-A7B8-AE29BD4BC701}" type="slidenum">
              <a:rPr kumimoji="0" lang="en-US" sz="600" b="0" i="0" u="none" strike="noStrike" cap="none" spc="0" normalizeH="0" baseline="0" smtClean="0">
                <a:ln>
                  <a:noFill/>
                </a:ln>
                <a:solidFill>
                  <a:schemeClr val="bg2"/>
                </a:solidFill>
                <a:effectLst/>
                <a:uFillTx/>
                <a:latin typeface="+mn-lt"/>
                <a:ea typeface="+mn-ea"/>
                <a:cs typeface="+mn-cs"/>
                <a:sym typeface="Helvetica Neue"/>
              </a:rPr>
              <a:pPr marL="0" marR="0" indent="0" algn="ctr" defTabSz="1828754" rtl="0" fontAlgn="auto" latinLnBrk="0" hangingPunct="0">
                <a:lnSpc>
                  <a:spcPct val="100000"/>
                </a:lnSpc>
                <a:spcBef>
                  <a:spcPts val="0"/>
                </a:spcBef>
                <a:spcAft>
                  <a:spcPts val="0"/>
                </a:spcAft>
                <a:buClrTx/>
                <a:buSzTx/>
                <a:buFontTx/>
                <a:buNone/>
                <a:tabLst/>
              </a:pPr>
              <a:t>‹#›</a:t>
            </a:fld>
            <a:endParaRPr kumimoji="0" lang="en-US" sz="600" b="0" i="0" u="none" strike="noStrike" cap="none" spc="0" normalizeH="0" baseline="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397326743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220942249"/>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1" r:id="rId5"/>
    <p:sldLayoutId id="2147483720" r:id="rId6"/>
    <p:sldLayoutId id="2147483722" r:id="rId7"/>
    <p:sldLayoutId id="2147483723" r:id="rId8"/>
    <p:sldLayoutId id="2147483724" r:id="rId9"/>
  </p:sldLayoutIdLst>
  <p:transition spd="med"/>
  <p:hf hdr="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hyperlink" Target="https://www.confluent.io/lp/confluent-cloud/?utm_medium=sem&amp;utm_source=google&amp;utm_campaign=ch.sem_br.nonbrand_tp.prs_tgt.kafka_mt.xct_rgn.emea_lng.eng_dv.all_con.kafka-azure&amp;utm_term=kafka%20azure&amp;creative=&amp;device=c&amp;placement=&amp;gad_source=1&amp;gclid=Cj0KCQjw3vO3BhCqARIsAEWblcCFfpAYUhyQ2ryQl32z_puhxAMI_OmqZe_xR7j_PQHTcUTDgoKeDhoaAsNmEALw_wcB" TargetMode="External"/><Relationship Id="rId3" Type="http://schemas.openxmlformats.org/officeDocument/2006/relationships/image" Target="../media/image16.png"/><Relationship Id="rId7" Type="http://schemas.openxmlformats.org/officeDocument/2006/relationships/hyperlink" Target="https://cloud.google.com/products/managed-service-for-apache-kafka" TargetMode="External"/><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hyperlink" Target="https://aws.amazon.com/msk/" TargetMode="External"/><Relationship Id="rId5" Type="http://schemas.openxmlformats.org/officeDocument/2006/relationships/hyperlink" Target="https://kafka.apache.org/" TargetMode="External"/><Relationship Id="rId4" Type="http://schemas.openxmlformats.org/officeDocument/2006/relationships/image" Target="../media/image17.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834242" y="932907"/>
            <a:ext cx="10523515" cy="2338275"/>
          </a:xfrm>
        </p:spPr>
        <p:txBody>
          <a:bodyPr lIns="53577" tIns="53577" rIns="53577" bIns="53577" anchor="ctr">
            <a:noAutofit/>
          </a:bodyPr>
          <a:lstStyle/>
          <a:p>
            <a:pPr algn="ctr"/>
            <a:r>
              <a:rPr lang="en-US" sz="4800" dirty="0"/>
              <a:t>C</a:t>
            </a:r>
            <a:r>
              <a:rPr lang="en-US" altLang="zh-CN" sz="4800" dirty="0"/>
              <a:t>loud Native NF Data Streaming</a:t>
            </a:r>
            <a:endParaRPr lang="en-US" sz="4800" dirty="0"/>
          </a:p>
        </p:txBody>
      </p:sp>
      <p:sp>
        <p:nvSpPr>
          <p:cNvPr id="3" name="TextBox 2">
            <a:extLst>
              <a:ext uri="{FF2B5EF4-FFF2-40B4-BE49-F238E27FC236}">
                <a16:creationId xmlns:a16="http://schemas.microsoft.com/office/drawing/2014/main" id="{89D10489-B54A-5D3D-26DD-61F34A39F244}"/>
              </a:ext>
            </a:extLst>
          </p:cNvPr>
          <p:cNvSpPr txBox="1"/>
          <p:nvPr/>
        </p:nvSpPr>
        <p:spPr>
          <a:xfrm>
            <a:off x="1895473" y="3271182"/>
            <a:ext cx="8401051" cy="1146724"/>
          </a:xfrm>
          <a:prstGeom prst="rect">
            <a:avLst/>
          </a:prstGeom>
          <a:noFill/>
        </p:spPr>
        <p:txBody>
          <a:bodyPr wrap="square">
            <a:spAutoFit/>
          </a:bodyPr>
          <a:lstStyle/>
          <a:p>
            <a:pPr algn="ctr">
              <a:lnSpc>
                <a:spcPct val="150000"/>
              </a:lnSpc>
              <a:spcBef>
                <a:spcPts val="0"/>
              </a:spcBef>
            </a:pPr>
            <a:r>
              <a:rPr kumimoji="1" lang="en-GB" b="1" dirty="0">
                <a:solidFill>
                  <a:srgbClr val="FFFFFF"/>
                </a:solidFill>
                <a:latin typeface="Rakuten Sans" panose="020B0503020203020204" pitchFamily="34" charset="0"/>
                <a:ea typeface="+mj-ea"/>
                <a:sym typeface="メイリオ"/>
              </a:rPr>
              <a:t>15 May, 24</a:t>
            </a:r>
          </a:p>
          <a:p>
            <a:pPr algn="ctr">
              <a:lnSpc>
                <a:spcPct val="150000"/>
              </a:lnSpc>
              <a:spcBef>
                <a:spcPts val="0"/>
              </a:spcBef>
            </a:pPr>
            <a:r>
              <a:rPr kumimoji="1" lang="en-GB" b="1" dirty="0">
                <a:solidFill>
                  <a:srgbClr val="FFFFFF"/>
                </a:solidFill>
                <a:latin typeface="Rakuten Sans" panose="020B0503020203020204" pitchFamily="34" charset="0"/>
                <a:ea typeface="+mj-ea"/>
                <a:sym typeface="メイリオ"/>
              </a:rPr>
              <a:t>Source: Rakuten Mobile Inc [RMI]</a:t>
            </a:r>
          </a:p>
        </p:txBody>
      </p:sp>
    </p:spTree>
    <p:extLst>
      <p:ext uri="{BB962C8B-B14F-4D97-AF65-F5344CB8AC3E}">
        <p14:creationId xmlns:p14="http://schemas.microsoft.com/office/powerpoint/2010/main" val="310293445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Rectangle 289">
            <a:extLst>
              <a:ext uri="{FF2B5EF4-FFF2-40B4-BE49-F238E27FC236}">
                <a16:creationId xmlns:a16="http://schemas.microsoft.com/office/drawing/2014/main" id="{A7DBC3F8-23DB-F66C-58F3-B4D272B0F3D0}"/>
              </a:ext>
            </a:extLst>
          </p:cNvPr>
          <p:cNvSpPr/>
          <p:nvPr/>
        </p:nvSpPr>
        <p:spPr>
          <a:xfrm>
            <a:off x="5851755" y="3581731"/>
            <a:ext cx="2770172" cy="150640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333" dirty="0"/>
          </a:p>
        </p:txBody>
      </p:sp>
      <p:sp>
        <p:nvSpPr>
          <p:cNvPr id="4" name="Rectangle 3">
            <a:extLst>
              <a:ext uri="{FF2B5EF4-FFF2-40B4-BE49-F238E27FC236}">
                <a16:creationId xmlns:a16="http://schemas.microsoft.com/office/drawing/2014/main" id="{53991BC1-1843-B8E8-707F-06CA0D738C34}"/>
              </a:ext>
            </a:extLst>
          </p:cNvPr>
          <p:cNvSpPr/>
          <p:nvPr/>
        </p:nvSpPr>
        <p:spPr>
          <a:xfrm>
            <a:off x="6018533" y="3858449"/>
            <a:ext cx="2432590" cy="116050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1200" dirty="0" err="1"/>
              <a:t>MnF</a:t>
            </a:r>
            <a:endParaRPr kumimoji="1" lang="en-GB" sz="1200" dirty="0"/>
          </a:p>
        </p:txBody>
      </p:sp>
      <p:sp>
        <p:nvSpPr>
          <p:cNvPr id="327" name="Arrow: Right 326">
            <a:extLst>
              <a:ext uri="{FF2B5EF4-FFF2-40B4-BE49-F238E27FC236}">
                <a16:creationId xmlns:a16="http://schemas.microsoft.com/office/drawing/2014/main" id="{0A371C8A-0820-48B7-058F-683178B45660}"/>
              </a:ext>
            </a:extLst>
          </p:cNvPr>
          <p:cNvSpPr/>
          <p:nvPr/>
        </p:nvSpPr>
        <p:spPr>
          <a:xfrm rot="16200000">
            <a:off x="6687986" y="5187768"/>
            <a:ext cx="928778" cy="559482"/>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dirty="0"/>
          </a:p>
        </p:txBody>
      </p:sp>
      <p:sp>
        <p:nvSpPr>
          <p:cNvPr id="2" name="Title 1">
            <a:extLst>
              <a:ext uri="{FF2B5EF4-FFF2-40B4-BE49-F238E27FC236}">
                <a16:creationId xmlns:a16="http://schemas.microsoft.com/office/drawing/2014/main" id="{5614274B-3257-02CF-577B-4E2709A9C3B5}"/>
              </a:ext>
            </a:extLst>
          </p:cNvPr>
          <p:cNvSpPr>
            <a:spLocks noGrp="1"/>
          </p:cNvSpPr>
          <p:nvPr>
            <p:ph type="title"/>
          </p:nvPr>
        </p:nvSpPr>
        <p:spPr>
          <a:xfrm>
            <a:off x="330048" y="77371"/>
            <a:ext cx="11520000" cy="539667"/>
          </a:xfrm>
        </p:spPr>
        <p:txBody>
          <a:bodyPr/>
          <a:lstStyle/>
          <a:p>
            <a:r>
              <a:rPr lang="en-GB" dirty="0"/>
              <a:t>Motivation</a:t>
            </a:r>
          </a:p>
        </p:txBody>
      </p:sp>
      <p:sp>
        <p:nvSpPr>
          <p:cNvPr id="228" name="TextBox 227">
            <a:extLst>
              <a:ext uri="{FF2B5EF4-FFF2-40B4-BE49-F238E27FC236}">
                <a16:creationId xmlns:a16="http://schemas.microsoft.com/office/drawing/2014/main" id="{8EA0C7C5-4A36-C2C9-EEBD-FB167F2D96DA}"/>
              </a:ext>
            </a:extLst>
          </p:cNvPr>
          <p:cNvSpPr txBox="1"/>
          <p:nvPr/>
        </p:nvSpPr>
        <p:spPr>
          <a:xfrm>
            <a:off x="158382" y="575826"/>
            <a:ext cx="11967278" cy="2732928"/>
          </a:xfrm>
          <a:prstGeom prst="rect">
            <a:avLst/>
          </a:prstGeom>
          <a:noFill/>
        </p:spPr>
        <p:txBody>
          <a:bodyPr wrap="square">
            <a:spAutoFit/>
          </a:bodyPr>
          <a:lstStyle/>
          <a:p>
            <a:pPr marL="457189" lvl="1" indent="-457189">
              <a:spcBef>
                <a:spcPts val="0"/>
              </a:spcBef>
              <a:spcAft>
                <a:spcPts val="800"/>
              </a:spcAft>
              <a:buFont typeface="Arial" panose="020B0604020202020204" pitchFamily="34" charset="0"/>
              <a:buChar char="•"/>
            </a:pPr>
            <a:r>
              <a:rPr lang="en-GB" sz="1200" dirty="0">
                <a:solidFill>
                  <a:srgbClr val="252525"/>
                </a:solidFill>
                <a:ea typeface="SimSun" panose="02010600030101010101" pitchFamily="2" charset="-122"/>
              </a:rPr>
              <a:t>NF Data streaming in large scale cloud native deployment requires</a:t>
            </a:r>
          </a:p>
          <a:p>
            <a:pPr marL="935977" lvl="8" indent="-457189">
              <a:spcBef>
                <a:spcPts val="0"/>
              </a:spcBef>
              <a:spcAft>
                <a:spcPts val="600"/>
              </a:spcAft>
              <a:buFont typeface="Rakuten Sans" panose="020B0503020203020204" pitchFamily="34" charset="0"/>
              <a:buChar char="‑"/>
            </a:pPr>
            <a:r>
              <a:rPr lang="en-GB" sz="1200" b="1" dirty="0">
                <a:solidFill>
                  <a:srgbClr val="252525"/>
                </a:solidFill>
                <a:ea typeface="SimSun" panose="02010600030101010101" pitchFamily="2" charset="-122"/>
              </a:rPr>
              <a:t>High performance </a:t>
            </a:r>
            <a:r>
              <a:rPr lang="en-GB" sz="1200" dirty="0">
                <a:solidFill>
                  <a:srgbClr val="252525"/>
                </a:solidFill>
                <a:ea typeface="SimSun" panose="02010600030101010101" pitchFamily="2" charset="-122"/>
              </a:rPr>
              <a:t>for massive amount of data moving </a:t>
            </a:r>
            <a:r>
              <a:rPr lang="en-GB" sz="1200" dirty="0">
                <a:solidFill>
                  <a:srgbClr val="151515"/>
                </a:solidFill>
                <a:ea typeface="SimSun" panose="02010600030101010101" pitchFamily="2" charset="-122"/>
              </a:rPr>
              <a:t>from c</a:t>
            </a:r>
            <a:r>
              <a:rPr lang="en-US" altLang="zh-CN" sz="1200" dirty="0">
                <a:solidFill>
                  <a:srgbClr val="151515"/>
                </a:solidFill>
                <a:ea typeface="SimSun" panose="02010600030101010101" pitchFamily="2" charset="-122"/>
              </a:rPr>
              <a:t>loud-native NFs</a:t>
            </a:r>
            <a:r>
              <a:rPr lang="en-GB" sz="1200" dirty="0">
                <a:solidFill>
                  <a:srgbClr val="151515"/>
                </a:solidFill>
                <a:ea typeface="SimSun" panose="02010600030101010101" pitchFamily="2" charset="-122"/>
              </a:rPr>
              <a:t> to the management system (e.g. data from the CU-UPs, UPFs workloads in central cloud serving the entire city)</a:t>
            </a:r>
            <a:r>
              <a:rPr lang="en-GB" altLang="zh-CN" sz="1200" dirty="0">
                <a:solidFill>
                  <a:srgbClr val="151515"/>
                </a:solidFill>
                <a:ea typeface="SimSun" panose="02010600030101010101" pitchFamily="2" charset="-122"/>
              </a:rPr>
              <a:t>. </a:t>
            </a:r>
            <a:endParaRPr lang="en-GB" sz="1200" dirty="0">
              <a:solidFill>
                <a:srgbClr val="151515"/>
              </a:solidFill>
              <a:ea typeface="SimSun" panose="02010600030101010101" pitchFamily="2" charset="-122"/>
            </a:endParaRPr>
          </a:p>
          <a:p>
            <a:pPr marL="935977" lvl="8" indent="-457189">
              <a:spcBef>
                <a:spcPts val="0"/>
              </a:spcBef>
              <a:spcAft>
                <a:spcPts val="600"/>
              </a:spcAft>
              <a:buFont typeface="Rakuten Sans" panose="020B0503020203020204" pitchFamily="34" charset="0"/>
              <a:buChar char="‑"/>
            </a:pPr>
            <a:r>
              <a:rPr lang="en-GB" sz="1200" b="1" dirty="0">
                <a:solidFill>
                  <a:srgbClr val="151515"/>
                </a:solidFill>
                <a:ea typeface="SimSun" panose="02010600030101010101" pitchFamily="2" charset="-122"/>
              </a:rPr>
              <a:t>High availability </a:t>
            </a:r>
            <a:r>
              <a:rPr lang="en-GB" sz="1200" dirty="0">
                <a:solidFill>
                  <a:srgbClr val="151515"/>
                </a:solidFill>
                <a:ea typeface="SimSun" panose="02010600030101010101" pitchFamily="2" charset="-122"/>
              </a:rPr>
              <a:t>for strong resiliency and fault protection (e.g. a failure in central cloud could affect the entire city) .</a:t>
            </a:r>
          </a:p>
          <a:p>
            <a:pPr marL="935977" lvl="8" indent="-457189">
              <a:spcBef>
                <a:spcPts val="0"/>
              </a:spcBef>
              <a:spcAft>
                <a:spcPts val="600"/>
              </a:spcAft>
              <a:buFont typeface="Rakuten Sans" panose="020B0503020203020204" pitchFamily="34" charset="0"/>
              <a:buChar char="‑"/>
            </a:pPr>
            <a:r>
              <a:rPr lang="en-GB" sz="1200" b="1" dirty="0">
                <a:solidFill>
                  <a:srgbClr val="151515"/>
                </a:solidFill>
                <a:ea typeface="SimSun" panose="02010600030101010101" pitchFamily="2" charset="-122"/>
              </a:rPr>
              <a:t>High scalability </a:t>
            </a:r>
            <a:r>
              <a:rPr lang="en-GB" sz="1200" dirty="0">
                <a:solidFill>
                  <a:srgbClr val="151515"/>
                </a:solidFill>
                <a:ea typeface="SimSun" panose="02010600030101010101" pitchFamily="2" charset="-122"/>
              </a:rPr>
              <a:t>for the dynamic scaling of cloud-native NF workload.</a:t>
            </a:r>
          </a:p>
          <a:p>
            <a:pPr marL="935977" lvl="8" indent="-457189">
              <a:spcBef>
                <a:spcPts val="0"/>
              </a:spcBef>
              <a:spcAft>
                <a:spcPts val="600"/>
              </a:spcAft>
              <a:buFont typeface="Rakuten Sans" panose="020B0503020203020204" pitchFamily="34" charset="0"/>
              <a:buChar char="‑"/>
            </a:pPr>
            <a:r>
              <a:rPr lang="en-GB" sz="1200" b="1" dirty="0">
                <a:solidFill>
                  <a:srgbClr val="151515"/>
                </a:solidFill>
                <a:ea typeface="SimSun" panose="02010600030101010101" pitchFamily="2" charset="-122"/>
              </a:rPr>
              <a:t>High efficiency </a:t>
            </a:r>
            <a:r>
              <a:rPr lang="en-GB" sz="1200" dirty="0">
                <a:solidFill>
                  <a:srgbClr val="151515"/>
                </a:solidFill>
                <a:ea typeface="SimSun" panose="02010600030101010101" pitchFamily="2" charset="-122"/>
              </a:rPr>
              <a:t>for lower infrastructure cost and energy saving</a:t>
            </a:r>
            <a:endParaRPr lang="en-GB" sz="1200" b="1" dirty="0">
              <a:solidFill>
                <a:srgbClr val="151515"/>
              </a:solidFill>
              <a:ea typeface="SimSun" panose="02010600030101010101" pitchFamily="2" charset="-122"/>
            </a:endParaRPr>
          </a:p>
          <a:p>
            <a:pPr marL="457189" indent="-457189">
              <a:lnSpc>
                <a:spcPct val="100000"/>
              </a:lnSpc>
              <a:spcBef>
                <a:spcPts val="0"/>
              </a:spcBef>
              <a:spcAft>
                <a:spcPts val="600"/>
              </a:spcAft>
              <a:buFont typeface="Arial" panose="020B0604020202020204" pitchFamily="34" charset="0"/>
              <a:buChar char="•"/>
            </a:pPr>
            <a:r>
              <a:rPr lang="en-GB" sz="1200" dirty="0">
                <a:solidFill>
                  <a:srgbClr val="151515"/>
                </a:solidFill>
                <a:ea typeface="SimSun" panose="02010600030101010101" pitchFamily="2" charset="-122"/>
              </a:rPr>
              <a:t>WebSocket was originally designed for data streaming between a Web server and client (usually is the Web browser) . </a:t>
            </a:r>
            <a:r>
              <a:rPr lang="en-GB" sz="1200" dirty="0">
                <a:solidFill>
                  <a:srgbClr val="252525"/>
                </a:solidFill>
                <a:highlight>
                  <a:srgbClr val="FFFFFF"/>
                </a:highlight>
                <a:ea typeface="SimSun" panose="02010600030101010101" pitchFamily="2" charset="-122"/>
              </a:rPr>
              <a:t>A</a:t>
            </a:r>
            <a:r>
              <a:rPr lang="en-GB" sz="1200" dirty="0">
                <a:solidFill>
                  <a:srgbClr val="252525"/>
                </a:solidFill>
                <a:effectLst/>
                <a:highlight>
                  <a:srgbClr val="FFFFFF"/>
                </a:highlight>
                <a:ea typeface="SimSun" panose="02010600030101010101" pitchFamily="2" charset="-122"/>
              </a:rPr>
              <a:t>lthough WebSocket can still be used with some add-on development effort, the complexity and cost for handling the scalability and resiliency in the cloud is high and the efficiency is low in some scenarios</a:t>
            </a:r>
            <a:r>
              <a:rPr lang="en-GB" sz="1200" dirty="0">
                <a:solidFill>
                  <a:srgbClr val="252525"/>
                </a:solidFill>
                <a:highlight>
                  <a:srgbClr val="FFFFFF"/>
                </a:highlight>
                <a:ea typeface="SimSun" panose="02010600030101010101" pitchFamily="2" charset="-122"/>
              </a:rPr>
              <a:t>. It is not a best fit for all types of cloud deployment scenarios due to the highly diversified requirements. </a:t>
            </a:r>
            <a:endParaRPr lang="en-GB" sz="1200" dirty="0">
              <a:solidFill>
                <a:srgbClr val="151515"/>
              </a:solidFill>
              <a:ea typeface="SimSun" panose="02010600030101010101" pitchFamily="2" charset="-122"/>
            </a:endParaRPr>
          </a:p>
          <a:p>
            <a:pPr marL="457189" indent="-457189">
              <a:spcBef>
                <a:spcPts val="0"/>
              </a:spcBef>
              <a:spcAft>
                <a:spcPts val="800"/>
              </a:spcAft>
              <a:buFont typeface="Arial" panose="020B0604020202020204" pitchFamily="34" charset="0"/>
              <a:buChar char="•"/>
            </a:pPr>
            <a:r>
              <a:rPr lang="en-GB" sz="1200" dirty="0">
                <a:solidFill>
                  <a:srgbClr val="151515"/>
                </a:solidFill>
                <a:ea typeface="SimSun" panose="02010600030101010101" pitchFamily="2" charset="-122"/>
              </a:rPr>
              <a:t>There are newly developed technologies (e.g. Kafka) that were designed natively to tackle the challenges for data streaming in those cloud environments at much lower complexity, cost and provide higher efficiency.</a:t>
            </a:r>
          </a:p>
          <a:p>
            <a:pPr marL="457189" indent="-457189">
              <a:spcBef>
                <a:spcPts val="0"/>
              </a:spcBef>
              <a:spcAft>
                <a:spcPts val="800"/>
              </a:spcAft>
              <a:buFont typeface="Arial" panose="020B0604020202020204" pitchFamily="34" charset="0"/>
              <a:buChar char="•"/>
            </a:pPr>
            <a:r>
              <a:rPr lang="en-GB" sz="1200" b="1" dirty="0">
                <a:solidFill>
                  <a:srgbClr val="151515"/>
                </a:solidFill>
                <a:ea typeface="SimSun" panose="02010600030101010101" pitchFamily="2" charset="-122"/>
              </a:rPr>
              <a:t>There are requirements from operators that other data streaming options are  needed through leveraging industry solutions not limit to WebSocket</a:t>
            </a:r>
          </a:p>
        </p:txBody>
      </p:sp>
      <p:cxnSp>
        <p:nvCxnSpPr>
          <p:cNvPr id="229" name="Connector: Elbow 228">
            <a:extLst>
              <a:ext uri="{FF2B5EF4-FFF2-40B4-BE49-F238E27FC236}">
                <a16:creationId xmlns:a16="http://schemas.microsoft.com/office/drawing/2014/main" id="{C2E17F86-83D1-DEEA-B785-580906823F5F}"/>
              </a:ext>
            </a:extLst>
          </p:cNvPr>
          <p:cNvCxnSpPr>
            <a:cxnSpLocks/>
            <a:stCxn id="234" idx="1"/>
            <a:endCxn id="235" idx="2"/>
          </p:cNvCxnSpPr>
          <p:nvPr/>
        </p:nvCxnSpPr>
        <p:spPr>
          <a:xfrm rot="10800000" flipH="1">
            <a:off x="1532528" y="4649123"/>
            <a:ext cx="55553" cy="1203045"/>
          </a:xfrm>
          <a:prstGeom prst="bentConnector4">
            <a:avLst>
              <a:gd name="adj1" fmla="val -1121604"/>
              <a:gd name="adj2" fmla="val 7873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1" name="Rectangle 230">
            <a:extLst>
              <a:ext uri="{FF2B5EF4-FFF2-40B4-BE49-F238E27FC236}">
                <a16:creationId xmlns:a16="http://schemas.microsoft.com/office/drawing/2014/main" id="{AA21FD1E-49E0-35EF-A6D5-A6AB6ACF0222}"/>
              </a:ext>
            </a:extLst>
          </p:cNvPr>
          <p:cNvSpPr/>
          <p:nvPr/>
        </p:nvSpPr>
        <p:spPr>
          <a:xfrm>
            <a:off x="6582412" y="4107836"/>
            <a:ext cx="1042202" cy="454194"/>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dirty="0"/>
              <a:t>Data consumer microservice</a:t>
            </a:r>
          </a:p>
        </p:txBody>
      </p:sp>
      <p:sp>
        <p:nvSpPr>
          <p:cNvPr id="232" name="Rectangle 231">
            <a:extLst>
              <a:ext uri="{FF2B5EF4-FFF2-40B4-BE49-F238E27FC236}">
                <a16:creationId xmlns:a16="http://schemas.microsoft.com/office/drawing/2014/main" id="{F1D1009B-DAAA-26B3-C79A-A9E494070691}"/>
              </a:ext>
            </a:extLst>
          </p:cNvPr>
          <p:cNvSpPr/>
          <p:nvPr/>
        </p:nvSpPr>
        <p:spPr>
          <a:xfrm>
            <a:off x="6894120" y="5931898"/>
            <a:ext cx="1074227" cy="46046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dirty="0"/>
              <a:t>NF microservice</a:t>
            </a:r>
          </a:p>
        </p:txBody>
      </p:sp>
      <p:sp>
        <p:nvSpPr>
          <p:cNvPr id="233" name="Rectangle 232">
            <a:extLst>
              <a:ext uri="{FF2B5EF4-FFF2-40B4-BE49-F238E27FC236}">
                <a16:creationId xmlns:a16="http://schemas.microsoft.com/office/drawing/2014/main" id="{1C787397-B114-1EB1-A76F-32C94251310B}"/>
              </a:ext>
            </a:extLst>
          </p:cNvPr>
          <p:cNvSpPr/>
          <p:nvPr/>
        </p:nvSpPr>
        <p:spPr>
          <a:xfrm>
            <a:off x="6423732" y="6085660"/>
            <a:ext cx="1132868" cy="46046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dirty="0"/>
              <a:t>NF microservice</a:t>
            </a:r>
          </a:p>
        </p:txBody>
      </p:sp>
      <p:sp>
        <p:nvSpPr>
          <p:cNvPr id="234" name="Rectangle 233">
            <a:extLst>
              <a:ext uri="{FF2B5EF4-FFF2-40B4-BE49-F238E27FC236}">
                <a16:creationId xmlns:a16="http://schemas.microsoft.com/office/drawing/2014/main" id="{C0AA9052-2CBF-90E3-6A09-6AE44DA33CDC}"/>
              </a:ext>
            </a:extLst>
          </p:cNvPr>
          <p:cNvSpPr/>
          <p:nvPr/>
        </p:nvSpPr>
        <p:spPr>
          <a:xfrm>
            <a:off x="1532528" y="5621935"/>
            <a:ext cx="940777" cy="46046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333"/>
              <a:t>NF</a:t>
            </a:r>
          </a:p>
        </p:txBody>
      </p:sp>
      <p:sp>
        <p:nvSpPr>
          <p:cNvPr id="235" name="Rectangle 234">
            <a:extLst>
              <a:ext uri="{FF2B5EF4-FFF2-40B4-BE49-F238E27FC236}">
                <a16:creationId xmlns:a16="http://schemas.microsoft.com/office/drawing/2014/main" id="{68092412-6A25-8175-47B6-EA7CDD997BA7}"/>
              </a:ext>
            </a:extLst>
          </p:cNvPr>
          <p:cNvSpPr/>
          <p:nvPr/>
        </p:nvSpPr>
        <p:spPr>
          <a:xfrm>
            <a:off x="522607" y="4188654"/>
            <a:ext cx="2130947" cy="46046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333" dirty="0"/>
              <a:t>Management System</a:t>
            </a:r>
          </a:p>
        </p:txBody>
      </p:sp>
      <p:cxnSp>
        <p:nvCxnSpPr>
          <p:cNvPr id="236" name="Connector: Elbow 235">
            <a:extLst>
              <a:ext uri="{FF2B5EF4-FFF2-40B4-BE49-F238E27FC236}">
                <a16:creationId xmlns:a16="http://schemas.microsoft.com/office/drawing/2014/main" id="{330E01E4-194C-A3FB-421B-D811A317EE16}"/>
              </a:ext>
            </a:extLst>
          </p:cNvPr>
          <p:cNvCxnSpPr>
            <a:cxnSpLocks/>
            <a:stCxn id="241" idx="1"/>
            <a:endCxn id="235" idx="2"/>
          </p:cNvCxnSpPr>
          <p:nvPr/>
        </p:nvCxnSpPr>
        <p:spPr>
          <a:xfrm rot="10800000" flipH="1">
            <a:off x="1278482" y="4649124"/>
            <a:ext cx="309600" cy="1376177"/>
          </a:xfrm>
          <a:prstGeom prst="bentConnector4">
            <a:avLst>
              <a:gd name="adj1" fmla="val -117335"/>
              <a:gd name="adj2" fmla="val 8132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7" name="TextBox 236">
            <a:extLst>
              <a:ext uri="{FF2B5EF4-FFF2-40B4-BE49-F238E27FC236}">
                <a16:creationId xmlns:a16="http://schemas.microsoft.com/office/drawing/2014/main" id="{A7D3BF9B-A4BB-61BE-4A5B-2C0BB3D9AA89}"/>
              </a:ext>
            </a:extLst>
          </p:cNvPr>
          <p:cNvSpPr txBox="1"/>
          <p:nvPr/>
        </p:nvSpPr>
        <p:spPr>
          <a:xfrm>
            <a:off x="1105939" y="4952483"/>
            <a:ext cx="819455" cy="222240"/>
          </a:xfrm>
          <a:prstGeom prst="rect">
            <a:avLst/>
          </a:prstGeom>
          <a:noFill/>
        </p:spPr>
        <p:txBody>
          <a:bodyPr wrap="none" rtlCol="0">
            <a:spAutoFit/>
          </a:bodyPr>
          <a:lstStyle/>
          <a:p>
            <a:r>
              <a:rPr kumimoji="1" lang="en-GB" sz="933" b="1" dirty="0"/>
              <a:t>WebSocket</a:t>
            </a:r>
          </a:p>
        </p:txBody>
      </p:sp>
      <p:sp>
        <p:nvSpPr>
          <p:cNvPr id="238" name="Rectangle 237">
            <a:extLst>
              <a:ext uri="{FF2B5EF4-FFF2-40B4-BE49-F238E27FC236}">
                <a16:creationId xmlns:a16="http://schemas.microsoft.com/office/drawing/2014/main" id="{387A289E-DEBF-8EAC-C9BC-86D0AB2B5EE3}"/>
              </a:ext>
            </a:extLst>
          </p:cNvPr>
          <p:cNvSpPr/>
          <p:nvPr/>
        </p:nvSpPr>
        <p:spPr>
          <a:xfrm>
            <a:off x="6108198" y="6232988"/>
            <a:ext cx="1101493" cy="46046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dirty="0"/>
              <a:t>NF microservice</a:t>
            </a:r>
          </a:p>
        </p:txBody>
      </p:sp>
      <p:sp>
        <p:nvSpPr>
          <p:cNvPr id="239" name="Rectangle 238">
            <a:extLst>
              <a:ext uri="{FF2B5EF4-FFF2-40B4-BE49-F238E27FC236}">
                <a16:creationId xmlns:a16="http://schemas.microsoft.com/office/drawing/2014/main" id="{7A8149C2-73F6-2DB7-501B-AE7BA037933F}"/>
              </a:ext>
            </a:extLst>
          </p:cNvPr>
          <p:cNvSpPr/>
          <p:nvPr/>
        </p:nvSpPr>
        <p:spPr>
          <a:xfrm>
            <a:off x="6221189" y="4159821"/>
            <a:ext cx="1059127" cy="46157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dirty="0"/>
              <a:t>Data consumer microservice</a:t>
            </a:r>
          </a:p>
        </p:txBody>
      </p:sp>
      <p:sp>
        <p:nvSpPr>
          <p:cNvPr id="241" name="Rectangle 240">
            <a:extLst>
              <a:ext uri="{FF2B5EF4-FFF2-40B4-BE49-F238E27FC236}">
                <a16:creationId xmlns:a16="http://schemas.microsoft.com/office/drawing/2014/main" id="{825370D5-0084-7A80-4611-DD88347BA2DA}"/>
              </a:ext>
            </a:extLst>
          </p:cNvPr>
          <p:cNvSpPr/>
          <p:nvPr/>
        </p:nvSpPr>
        <p:spPr>
          <a:xfrm>
            <a:off x="1278483" y="5795066"/>
            <a:ext cx="940777" cy="460469"/>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333" dirty="0"/>
              <a:t>NF</a:t>
            </a:r>
          </a:p>
        </p:txBody>
      </p:sp>
      <p:sp>
        <p:nvSpPr>
          <p:cNvPr id="246" name="TextBox 245">
            <a:extLst>
              <a:ext uri="{FF2B5EF4-FFF2-40B4-BE49-F238E27FC236}">
                <a16:creationId xmlns:a16="http://schemas.microsoft.com/office/drawing/2014/main" id="{D1362D60-87E3-903D-C9D8-FDFAC3B2EC46}"/>
              </a:ext>
            </a:extLst>
          </p:cNvPr>
          <p:cNvSpPr txBox="1"/>
          <p:nvPr/>
        </p:nvSpPr>
        <p:spPr>
          <a:xfrm>
            <a:off x="1105939" y="3494389"/>
            <a:ext cx="2464136" cy="388761"/>
          </a:xfrm>
          <a:prstGeom prst="rect">
            <a:avLst/>
          </a:prstGeom>
          <a:noFill/>
        </p:spPr>
        <p:txBody>
          <a:bodyPr wrap="none" rtlCol="0">
            <a:spAutoFit/>
          </a:bodyPr>
          <a:lstStyle/>
          <a:p>
            <a:pPr>
              <a:spcBef>
                <a:spcPts val="0"/>
              </a:spcBef>
            </a:pPr>
            <a:r>
              <a:rPr kumimoji="1" lang="en-GB" sz="1067" b="1" dirty="0"/>
              <a:t>Convention streaming architecture </a:t>
            </a:r>
          </a:p>
          <a:p>
            <a:pPr>
              <a:spcBef>
                <a:spcPts val="0"/>
              </a:spcBef>
            </a:pPr>
            <a:r>
              <a:rPr kumimoji="1" lang="en-GB" sz="1067" b="1" dirty="0"/>
              <a:t>(e.g.  WebSocket in 3GPP 28.532) </a:t>
            </a:r>
          </a:p>
        </p:txBody>
      </p:sp>
      <p:sp>
        <p:nvSpPr>
          <p:cNvPr id="247" name="TextBox 246">
            <a:extLst>
              <a:ext uri="{FF2B5EF4-FFF2-40B4-BE49-F238E27FC236}">
                <a16:creationId xmlns:a16="http://schemas.microsoft.com/office/drawing/2014/main" id="{9C72A763-695A-7DC6-3079-45C6126ACCFF}"/>
              </a:ext>
            </a:extLst>
          </p:cNvPr>
          <p:cNvSpPr txBox="1"/>
          <p:nvPr/>
        </p:nvSpPr>
        <p:spPr>
          <a:xfrm>
            <a:off x="5977985" y="3345191"/>
            <a:ext cx="2558714" cy="240963"/>
          </a:xfrm>
          <a:prstGeom prst="rect">
            <a:avLst/>
          </a:prstGeom>
          <a:noFill/>
        </p:spPr>
        <p:txBody>
          <a:bodyPr wrap="none" rtlCol="0">
            <a:spAutoFit/>
          </a:bodyPr>
          <a:lstStyle/>
          <a:p>
            <a:r>
              <a:rPr kumimoji="1" lang="en-GB" sz="1067" b="1" dirty="0"/>
              <a:t>Cloud-native streaming architecture </a:t>
            </a:r>
          </a:p>
        </p:txBody>
      </p:sp>
      <p:sp>
        <p:nvSpPr>
          <p:cNvPr id="252" name="TextBox 251">
            <a:extLst>
              <a:ext uri="{FF2B5EF4-FFF2-40B4-BE49-F238E27FC236}">
                <a16:creationId xmlns:a16="http://schemas.microsoft.com/office/drawing/2014/main" id="{10614550-3764-B68A-DDCF-C280575A1C7D}"/>
              </a:ext>
            </a:extLst>
          </p:cNvPr>
          <p:cNvSpPr txBox="1"/>
          <p:nvPr/>
        </p:nvSpPr>
        <p:spPr>
          <a:xfrm>
            <a:off x="7657800" y="4100500"/>
            <a:ext cx="222019" cy="222240"/>
          </a:xfrm>
          <a:prstGeom prst="rect">
            <a:avLst/>
          </a:prstGeom>
          <a:noFill/>
        </p:spPr>
        <p:txBody>
          <a:bodyPr wrap="square" rtlCol="0">
            <a:spAutoFit/>
          </a:bodyPr>
          <a:lstStyle/>
          <a:p>
            <a:r>
              <a:rPr kumimoji="1" lang="en-GB" sz="933" dirty="0"/>
              <a:t>…</a:t>
            </a:r>
          </a:p>
        </p:txBody>
      </p:sp>
      <p:sp>
        <p:nvSpPr>
          <p:cNvPr id="273" name="Speech Bubble: Rectangle 272">
            <a:extLst>
              <a:ext uri="{FF2B5EF4-FFF2-40B4-BE49-F238E27FC236}">
                <a16:creationId xmlns:a16="http://schemas.microsoft.com/office/drawing/2014/main" id="{D9D0F3F9-EBC8-994C-E78A-970230A40B74}"/>
              </a:ext>
            </a:extLst>
          </p:cNvPr>
          <p:cNvSpPr/>
          <p:nvPr/>
        </p:nvSpPr>
        <p:spPr>
          <a:xfrm>
            <a:off x="2923815" y="4038740"/>
            <a:ext cx="2648256" cy="2057496"/>
          </a:xfrm>
          <a:prstGeom prst="wedgeRectCallout">
            <a:avLst>
              <a:gd name="adj1" fmla="val -110128"/>
              <a:gd name="adj2" fmla="val 1437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594" indent="-228594">
              <a:spcBef>
                <a:spcPts val="0"/>
              </a:spcBef>
              <a:buFont typeface="Arial" panose="020B0604020202020204" pitchFamily="34" charset="0"/>
              <a:buChar char="•"/>
            </a:pPr>
            <a:r>
              <a:rPr kumimoji="1" lang="en-GB" sz="800" dirty="0">
                <a:solidFill>
                  <a:schemeClr val="tx1"/>
                </a:solidFill>
              </a:rPr>
              <a:t>Single point-to-point connection based</a:t>
            </a:r>
            <a:r>
              <a:rPr kumimoji="1" lang="en-GB" altLang="zh-CN" sz="800" dirty="0">
                <a:solidFill>
                  <a:schemeClr val="tx1"/>
                </a:solidFill>
              </a:rPr>
              <a:t>.</a:t>
            </a:r>
            <a:endParaRPr kumimoji="1" lang="en-GB" sz="800" dirty="0">
              <a:solidFill>
                <a:schemeClr val="tx1"/>
              </a:solidFill>
            </a:endParaRPr>
          </a:p>
          <a:p>
            <a:pPr marL="228594" indent="-228594">
              <a:spcBef>
                <a:spcPts val="0"/>
              </a:spcBef>
              <a:buFont typeface="Arial" panose="020B0604020202020204" pitchFamily="34" charset="0"/>
              <a:buChar char="•"/>
            </a:pPr>
            <a:r>
              <a:rPr kumimoji="1" lang="en-GB" sz="800" dirty="0">
                <a:solidFill>
                  <a:schemeClr val="tx1"/>
                </a:solidFill>
              </a:rPr>
              <a:t>Traffic aggregation point is difficult to scale dynamically and to be efficient for cloud-native environment.</a:t>
            </a:r>
          </a:p>
          <a:p>
            <a:pPr marL="228594" indent="-228594">
              <a:spcBef>
                <a:spcPts val="0"/>
              </a:spcBef>
              <a:buFont typeface="Arial" panose="020B0604020202020204" pitchFamily="34" charset="0"/>
              <a:buChar char="•"/>
            </a:pPr>
            <a:r>
              <a:rPr kumimoji="1" lang="en-GB" sz="800" dirty="0">
                <a:solidFill>
                  <a:schemeClr val="tx1"/>
                </a:solidFill>
              </a:rPr>
              <a:t>No data publishing and sharing.</a:t>
            </a:r>
          </a:p>
          <a:p>
            <a:pPr marL="228594" indent="-228594">
              <a:spcBef>
                <a:spcPts val="0"/>
              </a:spcBef>
              <a:buFont typeface="Arial" panose="020B0604020202020204" pitchFamily="34" charset="0"/>
              <a:buChar char="•"/>
            </a:pPr>
            <a:r>
              <a:rPr kumimoji="1" lang="en-GB" sz="800" dirty="0">
                <a:solidFill>
                  <a:schemeClr val="tx1"/>
                </a:solidFill>
              </a:rPr>
              <a:t>Limited transport resiliency and fault tolerance.</a:t>
            </a:r>
          </a:p>
          <a:p>
            <a:pPr marL="228594" indent="-228594">
              <a:spcBef>
                <a:spcPts val="0"/>
              </a:spcBef>
              <a:buFont typeface="Arial" panose="020B0604020202020204" pitchFamily="34" charset="0"/>
              <a:buChar char="•"/>
            </a:pPr>
            <a:r>
              <a:rPr kumimoji="1" lang="en-GB" sz="800" dirty="0">
                <a:solidFill>
                  <a:schemeClr val="tx1"/>
                </a:solidFill>
              </a:rPr>
              <a:t>Persistent </a:t>
            </a:r>
            <a:r>
              <a:rPr kumimoji="1" lang="en-GB" sz="800" dirty="0" err="1">
                <a:solidFill>
                  <a:schemeClr val="tx1"/>
                </a:solidFill>
              </a:rPr>
              <a:t>websocket</a:t>
            </a:r>
            <a:r>
              <a:rPr kumimoji="1" lang="en-GB" sz="800" dirty="0">
                <a:solidFill>
                  <a:schemeClr val="tx1"/>
                </a:solidFill>
              </a:rPr>
              <a:t> connection need to be maintained with keep alive messages and reconnection overhead.</a:t>
            </a:r>
          </a:p>
          <a:p>
            <a:pPr marL="228594" indent="-228594">
              <a:spcBef>
                <a:spcPts val="0"/>
              </a:spcBef>
              <a:buFont typeface="Arial" panose="020B0604020202020204" pitchFamily="34" charset="0"/>
              <a:buChar char="•"/>
            </a:pPr>
            <a:r>
              <a:rPr kumimoji="1" lang="en-GB" sz="800" dirty="0">
                <a:solidFill>
                  <a:schemeClr val="tx1"/>
                </a:solidFill>
              </a:rPr>
              <a:t>Application layer manage all connection aspects for connections, parallel streaming, scaling, resiliency, load balancing etc -&gt; huge development and maintenance cost for it to be adapted to cloud environment.</a:t>
            </a:r>
          </a:p>
          <a:p>
            <a:pPr marL="228594" indent="-228594">
              <a:spcBef>
                <a:spcPts val="0"/>
              </a:spcBef>
              <a:buFont typeface="Arial" panose="020B0604020202020204" pitchFamily="34" charset="0"/>
              <a:buChar char="•"/>
            </a:pPr>
            <a:r>
              <a:rPr kumimoji="1" lang="en-GB" sz="800" dirty="0">
                <a:solidFill>
                  <a:schemeClr val="tx1"/>
                </a:solidFill>
              </a:rPr>
              <a:t>The coupling between producer and consumer side for scaling, resiliency introduce interoperability issue. </a:t>
            </a:r>
          </a:p>
        </p:txBody>
      </p:sp>
      <p:sp>
        <p:nvSpPr>
          <p:cNvPr id="274" name="Speech Bubble: Rectangle 273">
            <a:extLst>
              <a:ext uri="{FF2B5EF4-FFF2-40B4-BE49-F238E27FC236}">
                <a16:creationId xmlns:a16="http://schemas.microsoft.com/office/drawing/2014/main" id="{1C60D2D8-AF55-E896-B387-B83E97D795BC}"/>
              </a:ext>
            </a:extLst>
          </p:cNvPr>
          <p:cNvSpPr/>
          <p:nvPr/>
        </p:nvSpPr>
        <p:spPr>
          <a:xfrm>
            <a:off x="8901611" y="4518896"/>
            <a:ext cx="3277592" cy="1506404"/>
          </a:xfrm>
          <a:prstGeom prst="wedgeRectCallout">
            <a:avLst>
              <a:gd name="adj1" fmla="val -88149"/>
              <a:gd name="adj2" fmla="val 1496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28594" indent="-228594">
              <a:lnSpc>
                <a:spcPct val="100000"/>
              </a:lnSpc>
              <a:spcBef>
                <a:spcPts val="0"/>
              </a:spcBef>
              <a:buFont typeface="Arial" panose="020B0604020202020204" pitchFamily="34" charset="0"/>
              <a:buChar char="•"/>
            </a:pPr>
            <a:r>
              <a:rPr kumimoji="1" lang="en-GB" sz="800" dirty="0" err="1">
                <a:solidFill>
                  <a:schemeClr val="tx1"/>
                </a:solidFill>
              </a:rPr>
              <a:t>Multipoints</a:t>
            </a:r>
            <a:r>
              <a:rPr kumimoji="1" lang="en-GB" sz="800" dirty="0">
                <a:solidFill>
                  <a:schemeClr val="tx1"/>
                </a:solidFill>
              </a:rPr>
              <a:t>-to-</a:t>
            </a:r>
            <a:r>
              <a:rPr kumimoji="1" lang="en-GB" sz="800" dirty="0" err="1">
                <a:solidFill>
                  <a:schemeClr val="tx1"/>
                </a:solidFill>
              </a:rPr>
              <a:t>multipoints</a:t>
            </a:r>
            <a:r>
              <a:rPr kumimoji="1" lang="en-GB" sz="800" dirty="0">
                <a:solidFill>
                  <a:schemeClr val="tx1"/>
                </a:solidFill>
              </a:rPr>
              <a:t> streaming to remove performance bottleneck at the aggregation point and improve efficiency.</a:t>
            </a:r>
          </a:p>
          <a:p>
            <a:pPr marL="228594" indent="-228594">
              <a:spcBef>
                <a:spcPts val="0"/>
              </a:spcBef>
              <a:buFont typeface="Arial" panose="020B0604020202020204" pitchFamily="34" charset="0"/>
              <a:buChar char="•"/>
            </a:pPr>
            <a:r>
              <a:rPr kumimoji="1" lang="en-GB" sz="800" dirty="0">
                <a:solidFill>
                  <a:schemeClr val="tx1"/>
                </a:solidFill>
              </a:rPr>
              <a:t>High scalability is enabled by the streaming framework. </a:t>
            </a:r>
          </a:p>
          <a:p>
            <a:pPr marL="228594" indent="-228594">
              <a:spcBef>
                <a:spcPts val="0"/>
              </a:spcBef>
              <a:buFont typeface="Arial" panose="020B0604020202020204" pitchFamily="34" charset="0"/>
              <a:buChar char="•"/>
            </a:pPr>
            <a:r>
              <a:rPr kumimoji="1" lang="en-GB" sz="800" dirty="0">
                <a:solidFill>
                  <a:schemeClr val="tx1"/>
                </a:solidFill>
              </a:rPr>
              <a:t>High availability with strong transport resiliency and fault tolerance.</a:t>
            </a:r>
          </a:p>
          <a:p>
            <a:pPr marL="228594" indent="-228594">
              <a:spcBef>
                <a:spcPts val="0"/>
              </a:spcBef>
              <a:buFont typeface="Arial" panose="020B0604020202020204" pitchFamily="34" charset="0"/>
              <a:buChar char="•"/>
            </a:pPr>
            <a:r>
              <a:rPr kumimoji="1" lang="en-GB" sz="800" dirty="0">
                <a:solidFill>
                  <a:schemeClr val="tx1"/>
                </a:solidFill>
              </a:rPr>
              <a:t>Typically, a middleware streaming framework is used for handling the complexities to manage the streaming connections, message routing,  scaling, resiliency and load balancing etc. </a:t>
            </a:r>
          </a:p>
          <a:p>
            <a:pPr marL="228594" indent="-228594">
              <a:spcBef>
                <a:spcPts val="0"/>
              </a:spcBef>
              <a:buFont typeface="Arial" panose="020B0604020202020204" pitchFamily="34" charset="0"/>
              <a:buChar char="•"/>
            </a:pPr>
            <a:r>
              <a:rPr kumimoji="1" lang="en-GB" sz="800" dirty="0">
                <a:solidFill>
                  <a:schemeClr val="tx1"/>
                </a:solidFill>
              </a:rPr>
              <a:t>The decoupling between consumer and producer thanks to the streaming middleware framework also improve interoperability.</a:t>
            </a:r>
            <a:endParaRPr kumimoji="1" lang="en-GB" sz="667" dirty="0">
              <a:solidFill>
                <a:schemeClr val="tx1"/>
              </a:solidFill>
            </a:endParaRPr>
          </a:p>
        </p:txBody>
      </p:sp>
      <p:sp>
        <p:nvSpPr>
          <p:cNvPr id="276" name="Rectangle 275">
            <a:extLst>
              <a:ext uri="{FF2B5EF4-FFF2-40B4-BE49-F238E27FC236}">
                <a16:creationId xmlns:a16="http://schemas.microsoft.com/office/drawing/2014/main" id="{0F9A5BB2-7702-BDB4-A5F8-1AD2C71B5E47}"/>
              </a:ext>
            </a:extLst>
          </p:cNvPr>
          <p:cNvSpPr/>
          <p:nvPr/>
        </p:nvSpPr>
        <p:spPr>
          <a:xfrm>
            <a:off x="6142021" y="4698272"/>
            <a:ext cx="2135340" cy="240475"/>
          </a:xfrm>
          <a:prstGeom prst="rect">
            <a:avLst/>
          </a:prstGeom>
          <a:solidFill>
            <a:srgbClr val="FFC000">
              <a:alpha val="63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b="1" dirty="0"/>
              <a:t>Streaming framework</a:t>
            </a:r>
          </a:p>
        </p:txBody>
      </p:sp>
      <p:sp>
        <p:nvSpPr>
          <p:cNvPr id="294" name="TextBox 293">
            <a:extLst>
              <a:ext uri="{FF2B5EF4-FFF2-40B4-BE49-F238E27FC236}">
                <a16:creationId xmlns:a16="http://schemas.microsoft.com/office/drawing/2014/main" id="{CE6D898E-DA87-030D-FAD7-2787D46B4F8D}"/>
              </a:ext>
            </a:extLst>
          </p:cNvPr>
          <p:cNvSpPr txBox="1"/>
          <p:nvPr/>
        </p:nvSpPr>
        <p:spPr>
          <a:xfrm>
            <a:off x="6350683" y="3608065"/>
            <a:ext cx="1813317" cy="277512"/>
          </a:xfrm>
          <a:prstGeom prst="rect">
            <a:avLst/>
          </a:prstGeom>
          <a:noFill/>
        </p:spPr>
        <p:txBody>
          <a:bodyPr wrap="none" rtlCol="0">
            <a:spAutoFit/>
          </a:bodyPr>
          <a:lstStyle/>
          <a:p>
            <a:r>
              <a:rPr kumimoji="1" lang="en-GB" sz="1330" dirty="0">
                <a:solidFill>
                  <a:schemeClr val="bg1"/>
                </a:solidFill>
              </a:rPr>
              <a:t>Management system</a:t>
            </a:r>
          </a:p>
        </p:txBody>
      </p:sp>
      <p:sp>
        <p:nvSpPr>
          <p:cNvPr id="3" name="Rectangle 2">
            <a:extLst>
              <a:ext uri="{FF2B5EF4-FFF2-40B4-BE49-F238E27FC236}">
                <a16:creationId xmlns:a16="http://schemas.microsoft.com/office/drawing/2014/main" id="{6D75B767-A7C8-9901-72FE-3280D7A0C131}"/>
              </a:ext>
            </a:extLst>
          </p:cNvPr>
          <p:cNvSpPr/>
          <p:nvPr/>
        </p:nvSpPr>
        <p:spPr>
          <a:xfrm>
            <a:off x="6090048" y="3959983"/>
            <a:ext cx="2320527" cy="1043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Tree>
    <p:extLst>
      <p:ext uri="{BB962C8B-B14F-4D97-AF65-F5344CB8AC3E}">
        <p14:creationId xmlns:p14="http://schemas.microsoft.com/office/powerpoint/2010/main" val="82797869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94D99-AF05-47E0-3198-2F915F8C73A8}"/>
              </a:ext>
            </a:extLst>
          </p:cNvPr>
          <p:cNvSpPr>
            <a:spLocks noGrp="1"/>
          </p:cNvSpPr>
          <p:nvPr>
            <p:ph type="title"/>
          </p:nvPr>
        </p:nvSpPr>
        <p:spPr/>
        <p:txBody>
          <a:bodyPr>
            <a:normAutofit fontScale="90000"/>
          </a:bodyPr>
          <a:lstStyle/>
          <a:p>
            <a:r>
              <a:rPr lang="en-GB" dirty="0"/>
              <a:t>More</a:t>
            </a:r>
            <a:r>
              <a:rPr lang="zh-CN" altLang="en-US" dirty="0"/>
              <a:t> </a:t>
            </a:r>
            <a:r>
              <a:rPr lang="en-GB" altLang="zh-CN" dirty="0"/>
              <a:t>data</a:t>
            </a:r>
            <a:r>
              <a:rPr lang="zh-CN" altLang="en-US" dirty="0"/>
              <a:t> </a:t>
            </a:r>
            <a:r>
              <a:rPr lang="en-GB" altLang="zh-CN" dirty="0"/>
              <a:t>s</a:t>
            </a:r>
            <a:r>
              <a:rPr lang="en-GB" dirty="0"/>
              <a:t>treaming framework choices for operators to meet different deployment requirements</a:t>
            </a:r>
          </a:p>
        </p:txBody>
      </p:sp>
      <p:sp>
        <p:nvSpPr>
          <p:cNvPr id="3" name="TextBox 2">
            <a:extLst>
              <a:ext uri="{FF2B5EF4-FFF2-40B4-BE49-F238E27FC236}">
                <a16:creationId xmlns:a16="http://schemas.microsoft.com/office/drawing/2014/main" id="{9C88CC93-6A06-6E1E-536F-BE9CB353256C}"/>
              </a:ext>
            </a:extLst>
          </p:cNvPr>
          <p:cNvSpPr txBox="1"/>
          <p:nvPr/>
        </p:nvSpPr>
        <p:spPr>
          <a:xfrm>
            <a:off x="4528038" y="3780692"/>
            <a:ext cx="341760" cy="426527"/>
          </a:xfrm>
          <a:prstGeom prst="rect">
            <a:avLst/>
          </a:prstGeom>
          <a:noFill/>
        </p:spPr>
        <p:txBody>
          <a:bodyPr wrap="none" rtlCol="0">
            <a:spAutoFit/>
          </a:bodyPr>
          <a:lstStyle/>
          <a:p>
            <a:r>
              <a:rPr kumimoji="1" lang="en-US" dirty="0"/>
              <a:t>c</a:t>
            </a:r>
            <a:endParaRPr kumimoji="1" lang="en-GB" dirty="0" err="1"/>
          </a:p>
        </p:txBody>
      </p:sp>
      <p:pic>
        <p:nvPicPr>
          <p:cNvPr id="11" name="Picture 10">
            <a:extLst>
              <a:ext uri="{FF2B5EF4-FFF2-40B4-BE49-F238E27FC236}">
                <a16:creationId xmlns:a16="http://schemas.microsoft.com/office/drawing/2014/main" id="{238F3BF7-22F5-71A2-2EAB-FB518FBAC311}"/>
              </a:ext>
            </a:extLst>
          </p:cNvPr>
          <p:cNvPicPr>
            <a:picLocks noChangeAspect="1"/>
          </p:cNvPicPr>
          <p:nvPr/>
        </p:nvPicPr>
        <p:blipFill>
          <a:blip r:embed="rId2"/>
          <a:stretch>
            <a:fillRect/>
          </a:stretch>
        </p:blipFill>
        <p:spPr>
          <a:xfrm>
            <a:off x="1812076" y="863669"/>
            <a:ext cx="8565776" cy="5600700"/>
          </a:xfrm>
          <a:prstGeom prst="rect">
            <a:avLst/>
          </a:prstGeom>
        </p:spPr>
      </p:pic>
    </p:spTree>
    <p:extLst>
      <p:ext uri="{BB962C8B-B14F-4D97-AF65-F5344CB8AC3E}">
        <p14:creationId xmlns:p14="http://schemas.microsoft.com/office/powerpoint/2010/main" val="43086640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D742F-611E-A097-BC59-D6F21F4B1A84}"/>
              </a:ext>
            </a:extLst>
          </p:cNvPr>
          <p:cNvSpPr>
            <a:spLocks noGrp="1"/>
          </p:cNvSpPr>
          <p:nvPr>
            <p:ph type="title"/>
          </p:nvPr>
        </p:nvSpPr>
        <p:spPr/>
        <p:txBody>
          <a:bodyPr/>
          <a:lstStyle/>
          <a:p>
            <a:r>
              <a:rPr lang="en-GB" dirty="0"/>
              <a:t>More</a:t>
            </a:r>
            <a:r>
              <a:rPr lang="zh-CN" altLang="en-US" dirty="0"/>
              <a:t> </a:t>
            </a:r>
            <a:r>
              <a:rPr lang="en-GB" altLang="zh-CN" dirty="0"/>
              <a:t>data</a:t>
            </a:r>
            <a:r>
              <a:rPr lang="zh-CN" altLang="en-US" dirty="0"/>
              <a:t> </a:t>
            </a:r>
            <a:r>
              <a:rPr lang="en-GB" altLang="zh-CN" dirty="0"/>
              <a:t>s</a:t>
            </a:r>
            <a:r>
              <a:rPr lang="en-GB" dirty="0"/>
              <a:t>treaming choices for operators to meet different deployment requirements</a:t>
            </a:r>
          </a:p>
        </p:txBody>
      </p:sp>
      <p:sp>
        <p:nvSpPr>
          <p:cNvPr id="3" name="Content Placeholder 2">
            <a:extLst>
              <a:ext uri="{FF2B5EF4-FFF2-40B4-BE49-F238E27FC236}">
                <a16:creationId xmlns:a16="http://schemas.microsoft.com/office/drawing/2014/main" id="{BD079E05-A182-BA37-0CF4-F3A3A0859ED3}"/>
              </a:ext>
            </a:extLst>
          </p:cNvPr>
          <p:cNvSpPr>
            <a:spLocks noGrp="1"/>
          </p:cNvSpPr>
          <p:nvPr>
            <p:ph sz="quarter" idx="10"/>
          </p:nvPr>
        </p:nvSpPr>
        <p:spPr>
          <a:xfrm>
            <a:off x="430215" y="848384"/>
            <a:ext cx="11520000" cy="5609565"/>
          </a:xfrm>
        </p:spPr>
        <p:txBody>
          <a:bodyPr/>
          <a:lstStyle/>
          <a:p>
            <a:pPr marL="285750" indent="-285750">
              <a:spcAft>
                <a:spcPts val="1200"/>
              </a:spcAft>
              <a:buFont typeface="Arial" panose="020B0604020202020204" pitchFamily="34" charset="0"/>
              <a:buChar char="•"/>
            </a:pPr>
            <a:r>
              <a:rPr lang="en-GB" sz="1400" dirty="0">
                <a:solidFill>
                  <a:schemeClr val="tx1"/>
                </a:solidFill>
                <a:latin typeface="+mn-lt"/>
              </a:rPr>
              <a:t>Multiple options and solutions can be allowed and can coexist. </a:t>
            </a:r>
          </a:p>
          <a:p>
            <a:pPr marL="285750" indent="-285750">
              <a:spcAft>
                <a:spcPts val="1200"/>
              </a:spcAft>
              <a:buFont typeface="Arial" panose="020B0604020202020204" pitchFamily="34" charset="0"/>
              <a:buChar char="•"/>
            </a:pPr>
            <a:r>
              <a:rPr lang="en-GB" sz="1400" b="1" dirty="0">
                <a:solidFill>
                  <a:schemeClr val="tx1"/>
                </a:solidFill>
                <a:latin typeface="+mn-lt"/>
              </a:rPr>
              <a:t>Different solutions can be used in different cloud environment</a:t>
            </a:r>
            <a:r>
              <a:rPr lang="en-GB" sz="1400" dirty="0">
                <a:solidFill>
                  <a:schemeClr val="tx1"/>
                </a:solidFill>
                <a:latin typeface="+mn-lt"/>
              </a:rPr>
              <a:t>, e.g. edge cloud VS regional cloud VS central cloud, private cloud VS public cloud,  and for different types for network functions:</a:t>
            </a:r>
          </a:p>
          <a:p>
            <a:pPr marL="555764" lvl="1" indent="-285750">
              <a:spcAft>
                <a:spcPts val="1200"/>
              </a:spcAft>
              <a:buFont typeface="Arial" panose="020B0604020202020204" pitchFamily="34" charset="0"/>
              <a:buChar char="•"/>
            </a:pPr>
            <a:r>
              <a:rPr lang="en-GB" sz="1400" dirty="0">
                <a:solidFill>
                  <a:schemeClr val="tx1"/>
                </a:solidFill>
                <a:latin typeface="+mn-lt"/>
              </a:rPr>
              <a:t>In central cloud, microservices in RAN or CN NFs may send data directly to microservices for NF management using message bus technology rather than via doing multiple stages of conversion, e.g. message bus (microservices within NF) -&gt;WebSocket (NF to management functions)-&gt;message bus (microservices within management functions).</a:t>
            </a:r>
          </a:p>
          <a:p>
            <a:pPr marL="555764" lvl="1" indent="-285750">
              <a:spcAft>
                <a:spcPts val="1200"/>
              </a:spcAft>
              <a:buFont typeface="Arial" panose="020B0604020202020204" pitchFamily="34" charset="0"/>
              <a:buChar char="•"/>
            </a:pPr>
            <a:r>
              <a:rPr lang="en-GB" sz="1400" dirty="0">
                <a:solidFill>
                  <a:schemeClr val="tx1"/>
                </a:solidFill>
                <a:latin typeface="+mn-lt"/>
              </a:rPr>
              <a:t>In central cloud, microservices in RAN or CN NFs may still send data to the management functions via WebSocket as long it meet the cloud deployment requirements. </a:t>
            </a:r>
          </a:p>
          <a:p>
            <a:pPr marL="555764" lvl="1" indent="-285750">
              <a:spcAft>
                <a:spcPts val="1200"/>
              </a:spcAft>
              <a:buFont typeface="Arial" panose="020B0604020202020204" pitchFamily="34" charset="0"/>
              <a:buChar char="•"/>
            </a:pPr>
            <a:r>
              <a:rPr lang="en-GB" sz="1400" dirty="0">
                <a:solidFill>
                  <a:schemeClr val="tx1"/>
                </a:solidFill>
                <a:latin typeface="+mn-lt"/>
              </a:rPr>
              <a:t>In edge cloud, NF may send data to central management system via WebSocket first, which is then distributed to other microservices in the management system via message bus. </a:t>
            </a:r>
          </a:p>
          <a:p>
            <a:pPr marL="555764" lvl="1" indent="-285750">
              <a:spcAft>
                <a:spcPts val="1200"/>
              </a:spcAft>
              <a:buFont typeface="Arial" panose="020B0604020202020204" pitchFamily="34" charset="0"/>
              <a:buChar char="•"/>
            </a:pPr>
            <a:r>
              <a:rPr lang="en-GB" sz="1400" dirty="0">
                <a:solidFill>
                  <a:schemeClr val="tx1"/>
                </a:solidFill>
                <a:latin typeface="+mn-lt"/>
              </a:rPr>
              <a:t>In</a:t>
            </a:r>
            <a:r>
              <a:rPr lang="zh-CN" altLang="en-US" sz="1400" dirty="0">
                <a:solidFill>
                  <a:schemeClr val="tx1"/>
                </a:solidFill>
                <a:latin typeface="+mn-lt"/>
              </a:rPr>
              <a:t> </a:t>
            </a:r>
            <a:r>
              <a:rPr lang="en-GB" altLang="zh-CN" sz="1400" dirty="0">
                <a:solidFill>
                  <a:schemeClr val="tx1"/>
                </a:solidFill>
                <a:latin typeface="+mn-lt"/>
              </a:rPr>
              <a:t>edge</a:t>
            </a:r>
            <a:r>
              <a:rPr lang="zh-CN" altLang="en-US" sz="1400" dirty="0">
                <a:solidFill>
                  <a:schemeClr val="tx1"/>
                </a:solidFill>
                <a:latin typeface="+mn-lt"/>
              </a:rPr>
              <a:t> </a:t>
            </a:r>
            <a:r>
              <a:rPr lang="en-GB" altLang="zh-CN" sz="1400" dirty="0">
                <a:solidFill>
                  <a:schemeClr val="tx1"/>
                </a:solidFill>
                <a:latin typeface="+mn-lt"/>
              </a:rPr>
              <a:t>cloud,</a:t>
            </a:r>
            <a:r>
              <a:rPr lang="zh-CN" altLang="en-US" sz="1400" dirty="0">
                <a:solidFill>
                  <a:schemeClr val="tx1"/>
                </a:solidFill>
                <a:latin typeface="+mn-lt"/>
              </a:rPr>
              <a:t> </a:t>
            </a:r>
            <a:r>
              <a:rPr lang="en-GB" altLang="zh-CN" sz="1400" dirty="0">
                <a:solidFill>
                  <a:schemeClr val="tx1"/>
                </a:solidFill>
                <a:latin typeface="+mn-lt"/>
              </a:rPr>
              <a:t>NF</a:t>
            </a:r>
            <a:r>
              <a:rPr lang="zh-CN" altLang="en-US" sz="1400" dirty="0">
                <a:solidFill>
                  <a:schemeClr val="tx1"/>
                </a:solidFill>
                <a:latin typeface="+mn-lt"/>
              </a:rPr>
              <a:t> </a:t>
            </a:r>
            <a:r>
              <a:rPr lang="en-GB" altLang="zh-CN" sz="1400" dirty="0">
                <a:solidFill>
                  <a:schemeClr val="tx1"/>
                </a:solidFill>
                <a:latin typeface="+mn-lt"/>
              </a:rPr>
              <a:t>may also</a:t>
            </a:r>
            <a:r>
              <a:rPr lang="zh-CN" altLang="en-US" sz="1400" dirty="0">
                <a:solidFill>
                  <a:schemeClr val="tx1"/>
                </a:solidFill>
                <a:latin typeface="+mn-lt"/>
              </a:rPr>
              <a:t> </a:t>
            </a:r>
            <a:r>
              <a:rPr lang="en-GB" altLang="zh-CN" sz="1400" dirty="0">
                <a:solidFill>
                  <a:schemeClr val="tx1"/>
                </a:solidFill>
                <a:latin typeface="+mn-lt"/>
              </a:rPr>
              <a:t>send data to central management system via message bus to leverage the benefit of recently developed message bus technologies.</a:t>
            </a:r>
            <a:r>
              <a:rPr lang="zh-CN" altLang="en-US" sz="1400" dirty="0">
                <a:solidFill>
                  <a:schemeClr val="tx1"/>
                </a:solidFill>
                <a:latin typeface="+mn-lt"/>
              </a:rPr>
              <a:t> </a:t>
            </a:r>
            <a:r>
              <a:rPr lang="en-GB" altLang="zh-CN" sz="1400" dirty="0">
                <a:solidFill>
                  <a:schemeClr val="tx1"/>
                </a:solidFill>
                <a:latin typeface="+mn-lt"/>
              </a:rPr>
              <a:t>It</a:t>
            </a:r>
            <a:r>
              <a:rPr lang="zh-CN" altLang="en-US" sz="1400" dirty="0">
                <a:solidFill>
                  <a:schemeClr val="tx1"/>
                </a:solidFill>
                <a:latin typeface="+mn-lt"/>
              </a:rPr>
              <a:t> </a:t>
            </a:r>
            <a:r>
              <a:rPr lang="en-GB" altLang="zh-CN" sz="1400" dirty="0">
                <a:solidFill>
                  <a:schemeClr val="tx1"/>
                </a:solidFill>
                <a:latin typeface="+mn-lt"/>
              </a:rPr>
              <a:t>is up to the implementation.</a:t>
            </a:r>
            <a:endParaRPr lang="en-GB" sz="1400" dirty="0">
              <a:solidFill>
                <a:schemeClr val="tx1"/>
              </a:solidFill>
              <a:latin typeface="+mn-lt"/>
            </a:endParaRPr>
          </a:p>
          <a:p>
            <a:pPr marL="285750" indent="-285750">
              <a:spcAft>
                <a:spcPts val="1200"/>
              </a:spcAft>
              <a:buFont typeface="Arial" panose="020B0604020202020204" pitchFamily="34" charset="0"/>
              <a:buChar char="•"/>
            </a:pPr>
            <a:r>
              <a:rPr lang="en-GB" sz="1400" dirty="0">
                <a:solidFill>
                  <a:schemeClr val="tx1"/>
                </a:solidFill>
                <a:latin typeface="+mn-lt"/>
              </a:rPr>
              <a:t>There is no one fit all solution. Exact which solution to choose can be left to vendors and operators' choice depending the actual deployment scenario.</a:t>
            </a:r>
          </a:p>
          <a:p>
            <a:pPr marL="285750" indent="-285750">
              <a:spcAft>
                <a:spcPts val="1200"/>
              </a:spcAft>
              <a:buFont typeface="Arial" panose="020B0604020202020204" pitchFamily="34" charset="0"/>
              <a:buChar char="•"/>
            </a:pPr>
            <a:r>
              <a:rPr lang="en-US" sz="1400" b="1" dirty="0">
                <a:effectLst/>
                <a:latin typeface="+mn-lt"/>
                <a:ea typeface="SimSun" panose="02010600030101010101" pitchFamily="2" charset="-122"/>
              </a:rPr>
              <a:t>WebSocket can still be the only mandatory </a:t>
            </a:r>
            <a:r>
              <a:rPr lang="en-US" sz="1400" b="1" dirty="0">
                <a:latin typeface="+mn-lt"/>
                <a:ea typeface="SimSun" panose="02010600030101010101" pitchFamily="2" charset="-122"/>
              </a:rPr>
              <a:t>streaming method in standard for guaranteed interoperability, while the other technologies are optional alternative transports. </a:t>
            </a:r>
          </a:p>
          <a:p>
            <a:pPr marL="285750" indent="-285750">
              <a:spcAft>
                <a:spcPts val="1200"/>
              </a:spcAft>
              <a:buFont typeface="Arial" panose="020B0604020202020204" pitchFamily="34" charset="0"/>
              <a:buChar char="•"/>
            </a:pPr>
            <a:r>
              <a:rPr lang="en-US" sz="1400" b="1" dirty="0">
                <a:solidFill>
                  <a:schemeClr val="tx1"/>
                </a:solidFill>
                <a:latin typeface="+mn-lt"/>
                <a:ea typeface="SimSun" panose="02010600030101010101" pitchFamily="2" charset="-122"/>
              </a:rPr>
              <a:t>Choice of alternative transports, e.g. Kafka, </a:t>
            </a:r>
            <a:r>
              <a:rPr lang="en-US" sz="1400" b="1" dirty="0" err="1">
                <a:solidFill>
                  <a:schemeClr val="tx1"/>
                </a:solidFill>
                <a:latin typeface="+mn-lt"/>
                <a:ea typeface="SimSun" panose="02010600030101010101" pitchFamily="2" charset="-122"/>
              </a:rPr>
              <a:t>gRPC</a:t>
            </a:r>
            <a:r>
              <a:rPr lang="en-US" sz="1400" b="1" dirty="0">
                <a:solidFill>
                  <a:schemeClr val="tx1"/>
                </a:solidFill>
                <a:latin typeface="+mn-lt"/>
                <a:ea typeface="SimSun" panose="02010600030101010101" pitchFamily="2" charset="-122"/>
              </a:rPr>
              <a:t> and HTTP, can be implementation specific and based on handshake between </a:t>
            </a:r>
            <a:r>
              <a:rPr lang="en-US" sz="1400" b="1" dirty="0" err="1">
                <a:solidFill>
                  <a:schemeClr val="tx1"/>
                </a:solidFill>
                <a:latin typeface="+mn-lt"/>
                <a:ea typeface="SimSun" panose="02010600030101010101" pitchFamily="2" charset="-122"/>
              </a:rPr>
              <a:t>MnS</a:t>
            </a:r>
            <a:r>
              <a:rPr lang="en-US" sz="1400" b="1" dirty="0">
                <a:solidFill>
                  <a:schemeClr val="tx1"/>
                </a:solidFill>
                <a:latin typeface="+mn-lt"/>
                <a:ea typeface="SimSun" panose="02010600030101010101" pitchFamily="2" charset="-122"/>
              </a:rPr>
              <a:t> producer and consumer</a:t>
            </a:r>
            <a:endParaRPr lang="en-GB" sz="1400" b="1" dirty="0">
              <a:solidFill>
                <a:schemeClr val="tx1"/>
              </a:solidFill>
              <a:latin typeface="+mn-lt"/>
            </a:endParaRPr>
          </a:p>
          <a:p>
            <a:pPr marL="285750" indent="-285750">
              <a:spcAft>
                <a:spcPts val="1200"/>
              </a:spcAft>
              <a:buFont typeface="Arial" panose="020B0604020202020204" pitchFamily="34" charset="0"/>
              <a:buChar char="•"/>
            </a:pPr>
            <a:r>
              <a:rPr lang="en-GB" sz="1400" b="1" dirty="0">
                <a:solidFill>
                  <a:schemeClr val="tx1"/>
                </a:solidFill>
                <a:latin typeface="+mn-lt"/>
              </a:rPr>
              <a:t>Data collection and transport technology is one of the most important areas to be optimized for cloud-native NF applications. </a:t>
            </a:r>
          </a:p>
          <a:p>
            <a:endParaRPr lang="en-GB" sz="1200" dirty="0">
              <a:solidFill>
                <a:schemeClr val="accent1">
                  <a:lumMod val="75000"/>
                </a:schemeClr>
              </a:solidFill>
              <a:latin typeface="+mn-lt"/>
            </a:endParaRPr>
          </a:p>
          <a:p>
            <a:endParaRPr lang="en-GB" sz="1200" dirty="0">
              <a:latin typeface="+mn-lt"/>
            </a:endParaRPr>
          </a:p>
        </p:txBody>
      </p:sp>
    </p:spTree>
    <p:extLst>
      <p:ext uri="{BB962C8B-B14F-4D97-AF65-F5344CB8AC3E}">
        <p14:creationId xmlns:p14="http://schemas.microsoft.com/office/powerpoint/2010/main" val="103960932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C49B4-DE19-EBED-EAD4-90B6B232EBBC}"/>
              </a:ext>
            </a:extLst>
          </p:cNvPr>
          <p:cNvSpPr>
            <a:spLocks noGrp="1"/>
          </p:cNvSpPr>
          <p:nvPr>
            <p:ph type="title"/>
          </p:nvPr>
        </p:nvSpPr>
        <p:spPr>
          <a:xfrm>
            <a:off x="336000" y="104927"/>
            <a:ext cx="11520000" cy="539667"/>
          </a:xfrm>
        </p:spPr>
        <p:txBody>
          <a:bodyPr>
            <a:normAutofit/>
          </a:bodyPr>
          <a:lstStyle/>
          <a:p>
            <a:r>
              <a:rPr lang="en-GB" dirty="0"/>
              <a:t>Proposed Solution</a:t>
            </a:r>
          </a:p>
        </p:txBody>
      </p:sp>
      <p:sp>
        <p:nvSpPr>
          <p:cNvPr id="6" name="TextBox 5">
            <a:extLst>
              <a:ext uri="{FF2B5EF4-FFF2-40B4-BE49-F238E27FC236}">
                <a16:creationId xmlns:a16="http://schemas.microsoft.com/office/drawing/2014/main" id="{504E469E-9AC0-71E3-B2EA-3D7C5AE0C8E7}"/>
              </a:ext>
            </a:extLst>
          </p:cNvPr>
          <p:cNvSpPr txBox="1"/>
          <p:nvPr/>
        </p:nvSpPr>
        <p:spPr>
          <a:xfrm>
            <a:off x="532391" y="3950656"/>
            <a:ext cx="11536484" cy="2686889"/>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GB" sz="1400" dirty="0">
                <a:effectLst/>
                <a:latin typeface="Times New Roman" panose="02020603050405020304" pitchFamily="18" charset="0"/>
                <a:ea typeface="SimSun" panose="02010600030101010101" pitchFamily="2" charset="-122"/>
              </a:rPr>
              <a:t>The </a:t>
            </a:r>
            <a:r>
              <a:rPr lang="en-GB" sz="1400" dirty="0" err="1">
                <a:effectLst/>
                <a:latin typeface="Times New Roman" panose="02020603050405020304" pitchFamily="18" charset="0"/>
                <a:ea typeface="SimSun" panose="02010600030101010101" pitchFamily="2" charset="-122"/>
              </a:rPr>
              <a:t>MnS</a:t>
            </a:r>
            <a:r>
              <a:rPr lang="en-GB" sz="1400" dirty="0">
                <a:effectLst/>
                <a:latin typeface="Times New Roman" panose="02020603050405020304" pitchFamily="18" charset="0"/>
                <a:ea typeface="SimSun" panose="02010600030101010101" pitchFamily="2" charset="-122"/>
              </a:rPr>
              <a:t> consumer send request to the </a:t>
            </a:r>
            <a:r>
              <a:rPr lang="en-GB" sz="1400" dirty="0" err="1">
                <a:effectLst/>
                <a:latin typeface="Times New Roman" panose="02020603050405020304" pitchFamily="18" charset="0"/>
                <a:ea typeface="SimSun" panose="02010600030101010101" pitchFamily="2" charset="-122"/>
              </a:rPr>
              <a:t>MnS</a:t>
            </a:r>
            <a:r>
              <a:rPr lang="en-GB" sz="1400" dirty="0">
                <a:effectLst/>
                <a:latin typeface="Times New Roman" panose="02020603050405020304" pitchFamily="18" charset="0"/>
                <a:ea typeface="SimSun" panose="02010600030101010101" pitchFamily="2" charset="-122"/>
              </a:rPr>
              <a:t> producer to establish a </a:t>
            </a:r>
            <a:r>
              <a:rPr lang="en-GB" sz="1400" dirty="0">
                <a:latin typeface="Times New Roman" panose="02020603050405020304" pitchFamily="18" charset="0"/>
                <a:ea typeface="SimSun" panose="02010600030101010101" pitchFamily="2" charset="-122"/>
              </a:rPr>
              <a:t>logical </a:t>
            </a:r>
            <a:r>
              <a:rPr lang="en-GB" sz="1400" dirty="0">
                <a:effectLst/>
                <a:latin typeface="Times New Roman" panose="02020603050405020304" pitchFamily="18" charset="0"/>
                <a:ea typeface="SimSun" panose="02010600030101010101" pitchFamily="2" charset="-122"/>
              </a:rPr>
              <a:t>streaming session containing the consumer’s streaming endpoint information, rather than establishing a persistent WebSocket connection </a:t>
            </a:r>
            <a:r>
              <a:rPr lang="en-GB" sz="1400" dirty="0">
                <a:latin typeface="Times New Roman" panose="02020603050405020304" pitchFamily="18" charset="0"/>
                <a:ea typeface="SimSun" panose="02010600030101010101" pitchFamily="2" charset="-122"/>
              </a:rPr>
              <a:t>(today’s solution)</a:t>
            </a:r>
            <a:r>
              <a:rPr lang="en-GB" sz="1400" dirty="0">
                <a:effectLst/>
                <a:latin typeface="Times New Roman" panose="02020603050405020304" pitchFamily="18" charset="0"/>
                <a:ea typeface="SimSun" panose="02010600030101010101" pitchFamily="2" charset="-122"/>
              </a:rPr>
              <a:t>. </a:t>
            </a:r>
          </a:p>
          <a:p>
            <a:pPr marL="285750" indent="-285750">
              <a:spcBef>
                <a:spcPts val="600"/>
              </a:spcBef>
              <a:buFont typeface="Arial" panose="020B0604020202020204" pitchFamily="34" charset="0"/>
              <a:buChar char="•"/>
            </a:pPr>
            <a:r>
              <a:rPr lang="en-GB" sz="1400" dirty="0">
                <a:effectLst/>
                <a:latin typeface="Times New Roman" panose="02020603050405020304" pitchFamily="18" charset="0"/>
                <a:ea typeface="SimSun" panose="02010600030101010101" pitchFamily="2" charset="-122"/>
              </a:rPr>
              <a:t>The </a:t>
            </a:r>
            <a:r>
              <a:rPr lang="en-GB" sz="1400" dirty="0" err="1">
                <a:effectLst/>
                <a:latin typeface="Times New Roman" panose="02020603050405020304" pitchFamily="18" charset="0"/>
                <a:ea typeface="SimSun" panose="02010600030101010101" pitchFamily="2" charset="-122"/>
              </a:rPr>
              <a:t>MnS</a:t>
            </a:r>
            <a:r>
              <a:rPr lang="en-GB" sz="1400" dirty="0">
                <a:effectLst/>
                <a:latin typeface="Times New Roman" panose="02020603050405020304" pitchFamily="18" charset="0"/>
                <a:ea typeface="SimSun" panose="02010600030101010101" pitchFamily="2" charset="-122"/>
              </a:rPr>
              <a:t> producer start reporting the management data to the endpoint(s) provided by the </a:t>
            </a:r>
            <a:r>
              <a:rPr lang="en-GB" sz="1400" dirty="0" err="1">
                <a:effectLst/>
                <a:latin typeface="Times New Roman" panose="02020603050405020304" pitchFamily="18" charset="0"/>
                <a:ea typeface="SimSun" panose="02010600030101010101" pitchFamily="2" charset="-122"/>
              </a:rPr>
              <a:t>MnS</a:t>
            </a:r>
            <a:r>
              <a:rPr lang="en-GB" sz="1400" dirty="0">
                <a:effectLst/>
                <a:latin typeface="Times New Roman" panose="02020603050405020304" pitchFamily="18" charset="0"/>
                <a:ea typeface="SimSun" panose="02010600030101010101" pitchFamily="2" charset="-122"/>
              </a:rPr>
              <a:t> consumer using </a:t>
            </a:r>
            <a:r>
              <a:rPr lang="en-GB" sz="1400" dirty="0">
                <a:latin typeface="Times New Roman" panose="02020603050405020304" pitchFamily="18" charset="0"/>
                <a:ea typeface="SimSun" panose="02010600030101010101" pitchFamily="2" charset="-122"/>
              </a:rPr>
              <a:t>a </a:t>
            </a:r>
            <a:r>
              <a:rPr lang="en-GB" sz="1400" dirty="0">
                <a:effectLst/>
                <a:latin typeface="Times New Roman" panose="02020603050405020304" pitchFamily="18" charset="0"/>
                <a:ea typeface="SimSun" panose="02010600030101010101" pitchFamily="2" charset="-122"/>
              </a:rPr>
              <a:t>pre-selected </a:t>
            </a:r>
            <a:r>
              <a:rPr lang="en-GB" sz="1400" dirty="0">
                <a:latin typeface="Times New Roman" panose="02020603050405020304" pitchFamily="18" charset="0"/>
                <a:ea typeface="SimSun" panose="02010600030101010101" pitchFamily="2" charset="-122"/>
              </a:rPr>
              <a:t>transport</a:t>
            </a:r>
            <a:r>
              <a:rPr lang="en-GB" sz="1400" dirty="0">
                <a:effectLst/>
                <a:latin typeface="Times New Roman" panose="02020603050405020304" pitchFamily="18" charset="0"/>
                <a:ea typeface="SimSun" panose="02010600030101010101" pitchFamily="2" charset="-122"/>
              </a:rPr>
              <a:t> protocol (based on pre-agreement </a:t>
            </a:r>
            <a:r>
              <a:rPr lang="en-US" altLang="zh-CN" sz="1400" dirty="0">
                <a:effectLst/>
                <a:latin typeface="Times New Roman" panose="02020603050405020304" pitchFamily="18" charset="0"/>
                <a:ea typeface="SimSun" panose="02010600030101010101" pitchFamily="2" charset="-122"/>
              </a:rPr>
              <a:t>or</a:t>
            </a:r>
            <a:r>
              <a:rPr lang="en-GB" sz="1400" dirty="0">
                <a:effectLst/>
                <a:latin typeface="Times New Roman" panose="02020603050405020304" pitchFamily="18" charset="0"/>
                <a:ea typeface="SimSun" panose="02010600030101010101" pitchFamily="2" charset="-122"/>
              </a:rPr>
              <a:t> runtime </a:t>
            </a:r>
            <a:r>
              <a:rPr lang="en-GB" sz="1400" dirty="0">
                <a:latin typeface="Times New Roman" panose="02020603050405020304" pitchFamily="18" charset="0"/>
                <a:ea typeface="SimSun" panose="02010600030101010101" pitchFamily="2" charset="-122"/>
              </a:rPr>
              <a:t>handshake between consumer and producer</a:t>
            </a:r>
            <a:r>
              <a:rPr lang="en-GB" sz="1400" dirty="0">
                <a:effectLst/>
                <a:latin typeface="Times New Roman" panose="02020603050405020304" pitchFamily="18" charset="0"/>
                <a:ea typeface="SimSun" panose="02010600030101010101" pitchFamily="2" charset="-122"/>
              </a:rPr>
              <a:t>). </a:t>
            </a:r>
          </a:p>
          <a:p>
            <a:pPr marL="285750" indent="-285750">
              <a:spcBef>
                <a:spcPts val="600"/>
              </a:spcBef>
              <a:buFont typeface="Arial" panose="020B0604020202020204" pitchFamily="34" charset="0"/>
              <a:buChar char="•"/>
            </a:pPr>
            <a:r>
              <a:rPr lang="en-GB" sz="1400" b="1" dirty="0">
                <a:effectLst/>
                <a:latin typeface="Times New Roman" panose="02020603050405020304" pitchFamily="18" charset="0"/>
                <a:ea typeface="SimSun" panose="02010600030101010101" pitchFamily="2" charset="-122"/>
              </a:rPr>
              <a:t>There are multiple options </a:t>
            </a:r>
            <a:r>
              <a:rPr lang="en-GB" sz="1400" dirty="0">
                <a:effectLst/>
                <a:latin typeface="Times New Roman" panose="02020603050405020304" pitchFamily="18" charset="0"/>
                <a:ea typeface="SimSun" panose="02010600030101010101" pitchFamily="2" charset="-122"/>
              </a:rPr>
              <a:t>of streaming transport protocols can be used not limit to WebSocket, e.g., Kafka, HTTP and </a:t>
            </a:r>
            <a:r>
              <a:rPr lang="en-GB" sz="1400" dirty="0" err="1">
                <a:effectLst/>
                <a:latin typeface="Times New Roman" panose="02020603050405020304" pitchFamily="18" charset="0"/>
                <a:ea typeface="SimSun" panose="02010600030101010101" pitchFamily="2" charset="-122"/>
              </a:rPr>
              <a:t>gRPC</a:t>
            </a:r>
            <a:r>
              <a:rPr lang="en-GB" sz="1400" dirty="0">
                <a:effectLst/>
                <a:latin typeface="Times New Roman" panose="02020603050405020304" pitchFamily="18" charset="0"/>
                <a:ea typeface="SimSun" panose="02010600030101010101" pitchFamily="2" charset="-122"/>
              </a:rPr>
              <a:t> etc, </a:t>
            </a:r>
            <a:r>
              <a:rPr lang="en-GB" sz="1400" b="1" dirty="0">
                <a:effectLst/>
                <a:latin typeface="Times New Roman" panose="02020603050405020304" pitchFamily="18" charset="0"/>
                <a:ea typeface="SimSun" panose="02010600030101010101" pitchFamily="2" charset="-122"/>
              </a:rPr>
              <a:t>for </a:t>
            </a:r>
            <a:r>
              <a:rPr lang="en-GB" sz="1400" b="1" dirty="0">
                <a:latin typeface="Times New Roman" panose="02020603050405020304" pitchFamily="18" charset="0"/>
                <a:ea typeface="SimSun" panose="02010600030101010101" pitchFamily="2" charset="-122"/>
              </a:rPr>
              <a:t>different cloud environment and different operator </a:t>
            </a:r>
            <a:r>
              <a:rPr lang="en-GB" sz="1400" b="1" dirty="0">
                <a:effectLst/>
                <a:latin typeface="Times New Roman" panose="02020603050405020304" pitchFamily="18" charset="0"/>
                <a:ea typeface="SimSun" panose="02010600030101010101" pitchFamily="2" charset="-122"/>
              </a:rPr>
              <a:t>deployment requirements. </a:t>
            </a:r>
          </a:p>
          <a:p>
            <a:pPr marL="285750" indent="-285750">
              <a:spcBef>
                <a:spcPts val="600"/>
              </a:spcBef>
              <a:buFont typeface="Arial" panose="020B0604020202020204" pitchFamily="34" charset="0"/>
              <a:buChar char="•"/>
            </a:pPr>
            <a:r>
              <a:rPr lang="en-GB" sz="1400" b="1" dirty="0">
                <a:effectLst/>
                <a:latin typeface="Times New Roman" panose="02020603050405020304" pitchFamily="18" charset="0"/>
                <a:ea typeface="SimSun" panose="02010600030101010101" pitchFamily="2" charset="-122"/>
              </a:rPr>
              <a:t>T</a:t>
            </a:r>
            <a:r>
              <a:rPr lang="en-US" sz="1400" b="1" dirty="0">
                <a:latin typeface="Times New Roman" panose="02020603050405020304" pitchFamily="18" charset="0"/>
                <a:ea typeface="SimSun" panose="02010600030101010101" pitchFamily="2" charset="-122"/>
              </a:rPr>
              <a:t>here is no impact to application layer and any other management services</a:t>
            </a:r>
            <a:r>
              <a:rPr lang="en-US" sz="1400" dirty="0">
                <a:latin typeface="Times New Roman" panose="02020603050405020304" pitchFamily="18" charset="0"/>
                <a:ea typeface="SimSun" panose="02010600030101010101" pitchFamily="2" charset="-122"/>
              </a:rPr>
              <a:t>. </a:t>
            </a:r>
            <a:r>
              <a:rPr lang="en-US" sz="1400" b="1" dirty="0">
                <a:latin typeface="Times New Roman" panose="02020603050405020304" pitchFamily="18" charset="0"/>
                <a:ea typeface="SimSun" panose="02010600030101010101" pitchFamily="2" charset="-122"/>
              </a:rPr>
              <a:t>It is purely data transport optimization for cloud-native NFs.</a:t>
            </a:r>
          </a:p>
          <a:p>
            <a:pPr marL="285750" indent="-285750">
              <a:spcBef>
                <a:spcPts val="600"/>
              </a:spcBef>
              <a:buFont typeface="Arial" panose="020B0604020202020204" pitchFamily="34" charset="0"/>
              <a:buChar char="•"/>
            </a:pPr>
            <a:endParaRPr lang="en-US" sz="1400" b="1" dirty="0">
              <a:latin typeface="Times New Roman" panose="02020603050405020304" pitchFamily="18" charset="0"/>
              <a:ea typeface="SimSun" panose="02010600030101010101" pitchFamily="2" charset="-122"/>
            </a:endParaRPr>
          </a:p>
          <a:p>
            <a:pPr marL="285750" indent="-285750">
              <a:spcBef>
                <a:spcPts val="600"/>
              </a:spcBef>
              <a:buFont typeface="Arial" panose="020B0604020202020204" pitchFamily="34" charset="0"/>
              <a:buChar char="•"/>
            </a:pPr>
            <a:r>
              <a:rPr lang="en-US" sz="1400" dirty="0">
                <a:effectLst/>
                <a:latin typeface="Times New Roman" panose="02020603050405020304" pitchFamily="18" charset="0"/>
                <a:ea typeface="SimSun" panose="02010600030101010101" pitchFamily="2" charset="-122"/>
              </a:rPr>
              <a:t>WebSocket can still be the only mandatory </a:t>
            </a:r>
            <a:r>
              <a:rPr lang="en-US" sz="1400" dirty="0">
                <a:latin typeface="Times New Roman" panose="02020603050405020304" pitchFamily="18" charset="0"/>
                <a:ea typeface="SimSun" panose="02010600030101010101" pitchFamily="2" charset="-122"/>
              </a:rPr>
              <a:t>streaming method required by the standard for backward compatibility and guaranteed interoperability, while the other technologies are optional alternative transports. </a:t>
            </a:r>
          </a:p>
          <a:p>
            <a:pPr marL="285750" indent="-285750">
              <a:spcBef>
                <a:spcPts val="600"/>
              </a:spcBef>
              <a:buFont typeface="Arial" panose="020B0604020202020204" pitchFamily="34" charset="0"/>
              <a:buChar char="•"/>
            </a:pPr>
            <a:r>
              <a:rPr lang="en-US" sz="1400" dirty="0">
                <a:latin typeface="Times New Roman" panose="02020603050405020304" pitchFamily="18" charset="0"/>
                <a:ea typeface="SimSun" panose="02010600030101010101" pitchFamily="2" charset="-122"/>
              </a:rPr>
              <a:t>Choices of alternative transports is implementation specific and based handshake between </a:t>
            </a:r>
            <a:r>
              <a:rPr lang="en-US" sz="1400" dirty="0" err="1">
                <a:latin typeface="Times New Roman" panose="02020603050405020304" pitchFamily="18" charset="0"/>
                <a:ea typeface="SimSun" panose="02010600030101010101" pitchFamily="2" charset="-122"/>
              </a:rPr>
              <a:t>MnS</a:t>
            </a:r>
            <a:r>
              <a:rPr lang="en-US" sz="1400" dirty="0">
                <a:latin typeface="Times New Roman" panose="02020603050405020304" pitchFamily="18" charset="0"/>
                <a:ea typeface="SimSun" panose="02010600030101010101" pitchFamily="2" charset="-122"/>
              </a:rPr>
              <a:t> producer and consumer.</a:t>
            </a:r>
            <a:endParaRPr lang="en-US" sz="1400" dirty="0">
              <a:effectLst/>
              <a:latin typeface="Times New Roman" panose="02020603050405020304" pitchFamily="18" charset="0"/>
              <a:ea typeface="SimSun" panose="02010600030101010101" pitchFamily="2" charset="-122"/>
            </a:endParaRPr>
          </a:p>
        </p:txBody>
      </p:sp>
      <p:sp>
        <p:nvSpPr>
          <p:cNvPr id="15" name="TextBox 14">
            <a:extLst>
              <a:ext uri="{FF2B5EF4-FFF2-40B4-BE49-F238E27FC236}">
                <a16:creationId xmlns:a16="http://schemas.microsoft.com/office/drawing/2014/main" id="{D06ECBD8-13EE-5507-F22B-075DF3993A57}"/>
              </a:ext>
            </a:extLst>
          </p:cNvPr>
          <p:cNvSpPr txBox="1"/>
          <p:nvPr/>
        </p:nvSpPr>
        <p:spPr>
          <a:xfrm>
            <a:off x="1716683" y="644594"/>
            <a:ext cx="2799164" cy="287258"/>
          </a:xfrm>
          <a:prstGeom prst="rect">
            <a:avLst/>
          </a:prstGeom>
          <a:noFill/>
        </p:spPr>
        <p:txBody>
          <a:bodyPr wrap="none" rtlCol="0">
            <a:spAutoFit/>
          </a:bodyPr>
          <a:lstStyle/>
          <a:p>
            <a:r>
              <a:rPr kumimoji="1" lang="en-GB" sz="1400" dirty="0"/>
              <a:t>Solution today (WebSocket only)</a:t>
            </a:r>
          </a:p>
        </p:txBody>
      </p:sp>
      <p:sp>
        <p:nvSpPr>
          <p:cNvPr id="16" name="TextBox 15">
            <a:extLst>
              <a:ext uri="{FF2B5EF4-FFF2-40B4-BE49-F238E27FC236}">
                <a16:creationId xmlns:a16="http://schemas.microsoft.com/office/drawing/2014/main" id="{811DEF95-2B93-9DB3-26C8-BCF98BB5EB15}"/>
              </a:ext>
            </a:extLst>
          </p:cNvPr>
          <p:cNvSpPr txBox="1"/>
          <p:nvPr/>
        </p:nvSpPr>
        <p:spPr>
          <a:xfrm>
            <a:off x="7678227" y="661224"/>
            <a:ext cx="2525050" cy="287258"/>
          </a:xfrm>
          <a:prstGeom prst="rect">
            <a:avLst/>
          </a:prstGeom>
          <a:noFill/>
        </p:spPr>
        <p:txBody>
          <a:bodyPr wrap="none" rtlCol="0">
            <a:spAutoFit/>
          </a:bodyPr>
          <a:lstStyle/>
          <a:p>
            <a:r>
              <a:rPr kumimoji="1" lang="en-GB" sz="1400" dirty="0"/>
              <a:t>Additional solution proposed</a:t>
            </a:r>
          </a:p>
        </p:txBody>
      </p:sp>
      <p:pic>
        <p:nvPicPr>
          <p:cNvPr id="18" name="Picture 17">
            <a:extLst>
              <a:ext uri="{FF2B5EF4-FFF2-40B4-BE49-F238E27FC236}">
                <a16:creationId xmlns:a16="http://schemas.microsoft.com/office/drawing/2014/main" id="{5076D172-D98E-2A89-FF67-D5C66E4C35F3}"/>
              </a:ext>
            </a:extLst>
          </p:cNvPr>
          <p:cNvPicPr>
            <a:picLocks noChangeAspect="1"/>
          </p:cNvPicPr>
          <p:nvPr/>
        </p:nvPicPr>
        <p:blipFill>
          <a:blip r:embed="rId3"/>
          <a:stretch>
            <a:fillRect/>
          </a:stretch>
        </p:blipFill>
        <p:spPr>
          <a:xfrm>
            <a:off x="777881" y="976401"/>
            <a:ext cx="4701459" cy="2919565"/>
          </a:xfrm>
          <a:prstGeom prst="rect">
            <a:avLst/>
          </a:prstGeom>
        </p:spPr>
      </p:pic>
      <p:sp>
        <p:nvSpPr>
          <p:cNvPr id="12" name="Arrow: Right 11">
            <a:extLst>
              <a:ext uri="{FF2B5EF4-FFF2-40B4-BE49-F238E27FC236}">
                <a16:creationId xmlns:a16="http://schemas.microsoft.com/office/drawing/2014/main" id="{642832E5-E127-F419-6DE7-C8B8266FEBD5}"/>
              </a:ext>
            </a:extLst>
          </p:cNvPr>
          <p:cNvSpPr/>
          <p:nvPr/>
        </p:nvSpPr>
        <p:spPr>
          <a:xfrm>
            <a:off x="5561493" y="2013580"/>
            <a:ext cx="739140" cy="53966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pic>
        <p:nvPicPr>
          <p:cNvPr id="5" name="Picture 4">
            <a:extLst>
              <a:ext uri="{FF2B5EF4-FFF2-40B4-BE49-F238E27FC236}">
                <a16:creationId xmlns:a16="http://schemas.microsoft.com/office/drawing/2014/main" id="{457C8D7F-BEAB-BC6C-726E-493A42BD59BB}"/>
              </a:ext>
            </a:extLst>
          </p:cNvPr>
          <p:cNvPicPr>
            <a:picLocks noChangeAspect="1"/>
          </p:cNvPicPr>
          <p:nvPr/>
        </p:nvPicPr>
        <p:blipFill>
          <a:blip r:embed="rId4"/>
          <a:stretch>
            <a:fillRect/>
          </a:stretch>
        </p:blipFill>
        <p:spPr>
          <a:xfrm>
            <a:off x="6382786" y="1061382"/>
            <a:ext cx="5634087" cy="2834584"/>
          </a:xfrm>
          <a:prstGeom prst="rect">
            <a:avLst/>
          </a:prstGeom>
        </p:spPr>
      </p:pic>
    </p:spTree>
    <p:extLst>
      <p:ext uri="{BB962C8B-B14F-4D97-AF65-F5344CB8AC3E}">
        <p14:creationId xmlns:p14="http://schemas.microsoft.com/office/powerpoint/2010/main" val="295975972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0C2AA65-16A3-8A3E-D9CC-EA90AD05FEFF}"/>
              </a:ext>
            </a:extLst>
          </p:cNvPr>
          <p:cNvPicPr>
            <a:picLocks noChangeAspect="1"/>
          </p:cNvPicPr>
          <p:nvPr/>
        </p:nvPicPr>
        <p:blipFill rotWithShape="1">
          <a:blip r:embed="rId3"/>
          <a:srcRect t="9445" b="8056"/>
          <a:stretch/>
        </p:blipFill>
        <p:spPr>
          <a:xfrm>
            <a:off x="4696234" y="1730375"/>
            <a:ext cx="6609131" cy="3067050"/>
          </a:xfrm>
          <a:prstGeom prst="rect">
            <a:avLst/>
          </a:prstGeom>
        </p:spPr>
      </p:pic>
      <p:pic>
        <p:nvPicPr>
          <p:cNvPr id="7" name="Picture 6">
            <a:extLst>
              <a:ext uri="{FF2B5EF4-FFF2-40B4-BE49-F238E27FC236}">
                <a16:creationId xmlns:a16="http://schemas.microsoft.com/office/drawing/2014/main" id="{F1FD56B2-66A1-9704-A674-19681591AC6C}"/>
              </a:ext>
            </a:extLst>
          </p:cNvPr>
          <p:cNvPicPr>
            <a:picLocks noChangeAspect="1"/>
          </p:cNvPicPr>
          <p:nvPr/>
        </p:nvPicPr>
        <p:blipFill rotWithShape="1">
          <a:blip r:embed="rId4"/>
          <a:srcRect t="10417" b="3195"/>
          <a:stretch/>
        </p:blipFill>
        <p:spPr>
          <a:xfrm>
            <a:off x="3234398" y="2278992"/>
            <a:ext cx="6474778" cy="3146338"/>
          </a:xfrm>
          <a:prstGeom prst="rect">
            <a:avLst/>
          </a:prstGeom>
        </p:spPr>
      </p:pic>
      <p:sp>
        <p:nvSpPr>
          <p:cNvPr id="2" name="Title 1">
            <a:extLst>
              <a:ext uri="{FF2B5EF4-FFF2-40B4-BE49-F238E27FC236}">
                <a16:creationId xmlns:a16="http://schemas.microsoft.com/office/drawing/2014/main" id="{4A6E1E84-32DA-01CC-8C00-A92EF1B1E4A3}"/>
              </a:ext>
            </a:extLst>
          </p:cNvPr>
          <p:cNvSpPr>
            <a:spLocks noGrp="1"/>
          </p:cNvSpPr>
          <p:nvPr>
            <p:ph type="title"/>
          </p:nvPr>
        </p:nvSpPr>
        <p:spPr>
          <a:xfrm>
            <a:off x="334963" y="219979"/>
            <a:ext cx="11520000" cy="539667"/>
          </a:xfrm>
        </p:spPr>
        <p:txBody>
          <a:bodyPr/>
          <a:lstStyle/>
          <a:p>
            <a:r>
              <a:rPr lang="en-GB" dirty="0"/>
              <a:t>Message bus streaming support in modern cloud</a:t>
            </a:r>
          </a:p>
        </p:txBody>
      </p:sp>
      <p:sp>
        <p:nvSpPr>
          <p:cNvPr id="3" name="Content Placeholder 2">
            <a:extLst>
              <a:ext uri="{FF2B5EF4-FFF2-40B4-BE49-F238E27FC236}">
                <a16:creationId xmlns:a16="http://schemas.microsoft.com/office/drawing/2014/main" id="{5300C21F-9B13-34E4-C91B-7232772B1446}"/>
              </a:ext>
            </a:extLst>
          </p:cNvPr>
          <p:cNvSpPr>
            <a:spLocks noGrp="1"/>
          </p:cNvSpPr>
          <p:nvPr>
            <p:ph sz="quarter" idx="10"/>
          </p:nvPr>
        </p:nvSpPr>
        <p:spPr>
          <a:xfrm>
            <a:off x="129811" y="784384"/>
            <a:ext cx="11930305" cy="5161230"/>
          </a:xfrm>
        </p:spPr>
        <p:txBody>
          <a:bodyPr/>
          <a:lstStyle/>
          <a:p>
            <a:pPr marL="306895" lvl="1" indent="0">
              <a:buNone/>
            </a:pPr>
            <a:r>
              <a:rPr lang="en-US" sz="1800" dirty="0">
                <a:highlight>
                  <a:srgbClr val="FFFFFF"/>
                </a:highlight>
                <a:latin typeface="+mn-lt"/>
              </a:rPr>
              <a:t>Message bus-based streaming, e.g. Kafka, is a good candidate as one of the optional alternative transports</a:t>
            </a:r>
          </a:p>
          <a:p>
            <a:pPr marL="306895" lvl="1" indent="0">
              <a:buNone/>
            </a:pPr>
            <a:r>
              <a:rPr lang="en-US" sz="1800" dirty="0">
                <a:highlight>
                  <a:srgbClr val="FFFFFF"/>
                </a:highlight>
                <a:latin typeface="+mn-lt"/>
              </a:rPr>
              <a:t>It is supported in all modern clouds for cloud-native applications. </a:t>
            </a:r>
            <a:endParaRPr lang="en-US" sz="1800" dirty="0">
              <a:highlight>
                <a:srgbClr val="FFFFFF"/>
              </a:highlight>
              <a:latin typeface="+mn-lt"/>
              <a:hlinkClick r:id="rId5">
                <a:extLst>
                  <a:ext uri="{A12FA001-AC4F-418D-AE19-62706E023703}">
                    <ahyp:hlinkClr xmlns:ahyp="http://schemas.microsoft.com/office/drawing/2018/hyperlinkcolor" val="tx"/>
                  </a:ext>
                </a:extLst>
              </a:hlinkClick>
            </a:endParaRPr>
          </a:p>
          <a:p>
            <a:pPr lvl="2"/>
            <a:r>
              <a:rPr lang="en-US" sz="1600" b="0" i="0" dirty="0">
                <a:effectLst/>
                <a:highlight>
                  <a:srgbClr val="FFFFFF"/>
                </a:highlight>
                <a:latin typeface="+mn-lt"/>
                <a:hlinkClick r:id="rId6">
                  <a:extLst>
                    <a:ext uri="{A12FA001-AC4F-418D-AE19-62706E023703}">
                      <ahyp:hlinkClr xmlns:ahyp="http://schemas.microsoft.com/office/drawing/2018/hyperlinkcolor" val="tx"/>
                    </a:ext>
                  </a:extLst>
                </a:hlinkClick>
              </a:rPr>
              <a:t>AWS</a:t>
            </a:r>
          </a:p>
          <a:p>
            <a:pPr lvl="2"/>
            <a:r>
              <a:rPr lang="en-US" sz="1600" b="0" i="0" dirty="0">
                <a:effectLst/>
                <a:highlight>
                  <a:srgbClr val="FFFFFF"/>
                </a:highlight>
                <a:latin typeface="+mn-lt"/>
                <a:hlinkClick r:id="rId7">
                  <a:extLst>
                    <a:ext uri="{A12FA001-AC4F-418D-AE19-62706E023703}">
                      <ahyp:hlinkClr xmlns:ahyp="http://schemas.microsoft.com/office/drawing/2018/hyperlinkcolor" val="tx"/>
                    </a:ext>
                  </a:extLst>
                </a:hlinkClick>
              </a:rPr>
              <a:t>Google Cl</a:t>
            </a:r>
            <a:r>
              <a:rPr lang="en-US" sz="1600" dirty="0">
                <a:highlight>
                  <a:srgbClr val="FFFFFF"/>
                </a:highlight>
                <a:latin typeface="+mn-lt"/>
                <a:hlinkClick r:id="rId7">
                  <a:extLst>
                    <a:ext uri="{A12FA001-AC4F-418D-AE19-62706E023703}">
                      <ahyp:hlinkClr xmlns:ahyp="http://schemas.microsoft.com/office/drawing/2018/hyperlinkcolor" val="tx"/>
                    </a:ext>
                  </a:extLst>
                </a:hlinkClick>
              </a:rPr>
              <a:t>oud</a:t>
            </a:r>
            <a:endParaRPr lang="en-US" sz="1600" b="0" i="0" dirty="0">
              <a:effectLst/>
              <a:highlight>
                <a:srgbClr val="FFFFFF"/>
              </a:highlight>
              <a:latin typeface="+mn-lt"/>
            </a:endParaRPr>
          </a:p>
          <a:p>
            <a:pPr lvl="2"/>
            <a:r>
              <a:rPr lang="en-US" sz="1600" dirty="0">
                <a:highlight>
                  <a:srgbClr val="FFFFFF"/>
                </a:highlight>
                <a:latin typeface="+mn-lt"/>
                <a:hlinkClick r:id="rId8">
                  <a:extLst>
                    <a:ext uri="{A12FA001-AC4F-418D-AE19-62706E023703}">
                      <ahyp:hlinkClr xmlns:ahyp="http://schemas.microsoft.com/office/drawing/2018/hyperlinkcolor" val="tx"/>
                    </a:ext>
                  </a:extLst>
                </a:hlinkClick>
              </a:rPr>
              <a:t>Azure</a:t>
            </a:r>
            <a:endParaRPr lang="en-US" sz="1600" b="0" i="0" dirty="0">
              <a:effectLst/>
              <a:highlight>
                <a:srgbClr val="FFFFFF"/>
              </a:highlight>
              <a:latin typeface="+mn-lt"/>
            </a:endParaRPr>
          </a:p>
          <a:p>
            <a:pPr marL="90005" lvl="1" indent="0">
              <a:buNone/>
            </a:pPr>
            <a:endParaRPr lang="en-GB" dirty="0"/>
          </a:p>
        </p:txBody>
      </p:sp>
      <p:pic>
        <p:nvPicPr>
          <p:cNvPr id="5" name="Picture 4">
            <a:extLst>
              <a:ext uri="{FF2B5EF4-FFF2-40B4-BE49-F238E27FC236}">
                <a16:creationId xmlns:a16="http://schemas.microsoft.com/office/drawing/2014/main" id="{2DA9F914-EA76-8547-974E-AA552A5AC69C}"/>
              </a:ext>
            </a:extLst>
          </p:cNvPr>
          <p:cNvPicPr>
            <a:picLocks noChangeAspect="1"/>
          </p:cNvPicPr>
          <p:nvPr/>
        </p:nvPicPr>
        <p:blipFill rotWithShape="1">
          <a:blip r:embed="rId9"/>
          <a:srcRect t="9722" r="1276" b="2778"/>
          <a:stretch/>
        </p:blipFill>
        <p:spPr>
          <a:xfrm>
            <a:off x="1074671" y="3263900"/>
            <a:ext cx="6492115" cy="3236610"/>
          </a:xfrm>
          <a:prstGeom prst="rect">
            <a:avLst/>
          </a:prstGeom>
        </p:spPr>
      </p:pic>
    </p:spTree>
    <p:extLst>
      <p:ext uri="{BB962C8B-B14F-4D97-AF65-F5344CB8AC3E}">
        <p14:creationId xmlns:p14="http://schemas.microsoft.com/office/powerpoint/2010/main" val="64123732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215046"/>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Rakuten">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akuten" id="{2708EEE7-9CDE-4C2E-8EB3-FA8B3AE07409}" vid="{F25BEFD1-24A0-4A46-ABA3-E129E6A66E4A}"/>
    </a:ext>
  </a:extLst>
</a:theme>
</file>

<file path=ppt/theme/theme2.xml><?xml version="1.0" encoding="utf-8"?>
<a:theme xmlns:a="http://schemas.openxmlformats.org/drawingml/2006/main" name="Rakuten Tem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akuten Template" id="{16A6D6B8-04CD-4C02-814C-7E42A725D2E9}" vid="{713863AA-DD83-4D20-8F57-702CCE1DB43A}"/>
    </a:ext>
  </a:extLst>
</a:theme>
</file>

<file path=ppt/theme/theme3.xml><?xml version="1.0" encoding="utf-8"?>
<a:theme xmlns:a="http://schemas.openxmlformats.org/drawingml/2006/main" name="RMI_Kuchitsusan_ten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MI_Kuchitsusan_tenplate" id="{C4A8EA13-CBA1-4C38-A3A2-4460E6A439BE}" vid="{14A58657-B396-4D34-A414-DF70BDE92AB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Rakuten</Template>
  <TotalTime>4788</TotalTime>
  <Words>1017</Words>
  <Application>Microsoft Office PowerPoint</Application>
  <PresentationFormat>Widescreen</PresentationFormat>
  <Paragraphs>73</Paragraphs>
  <Slides>7</Slides>
  <Notes>5</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7</vt:i4>
      </vt:variant>
    </vt:vector>
  </HeadingPairs>
  <TitlesOfParts>
    <vt:vector size="18" baseType="lpstr">
      <vt:lpstr>Helvetica Neue Medium</vt:lpstr>
      <vt:lpstr>Lucida Grande</vt:lpstr>
      <vt:lpstr>Microsoft YaHei</vt:lpstr>
      <vt:lpstr>SimSun</vt:lpstr>
      <vt:lpstr>Arial</vt:lpstr>
      <vt:lpstr>Calibri</vt:lpstr>
      <vt:lpstr>Rakuten Sans</vt:lpstr>
      <vt:lpstr>Times New Roman</vt:lpstr>
      <vt:lpstr>Rakuten</vt:lpstr>
      <vt:lpstr>Rakuten Template</vt:lpstr>
      <vt:lpstr>RMI_Kuchitsusan_tenplate</vt:lpstr>
      <vt:lpstr>Cloud Native NF Data Streaming</vt:lpstr>
      <vt:lpstr>Motivation</vt:lpstr>
      <vt:lpstr>More data streaming framework choices for operators to meet different deployment requirements</vt:lpstr>
      <vt:lpstr>More data streaming choices for operators to meet different deployment requirements</vt:lpstr>
      <vt:lpstr>Proposed Solution</vt:lpstr>
      <vt:lpstr>Message bus streaming support in modern cloud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Lingasamy, V | RSI</dc:creator>
  <cp:lastModifiedBy>Sun, Kexuan</cp:lastModifiedBy>
  <cp:revision>599</cp:revision>
  <dcterms:created xsi:type="dcterms:W3CDTF">2022-12-19T09:21:55Z</dcterms:created>
  <dcterms:modified xsi:type="dcterms:W3CDTF">2024-11-08T21:02:52Z</dcterms:modified>
</cp:coreProperties>
</file>