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1"/>
  </p:sldMasterIdLst>
  <p:notesMasterIdLst>
    <p:notesMasterId r:id="rId8"/>
  </p:notesMasterIdLst>
  <p:handoutMasterIdLst>
    <p:handoutMasterId r:id="rId9"/>
  </p:handoutMasterIdLst>
  <p:sldIdLst>
    <p:sldId id="445" r:id="rId2"/>
    <p:sldId id="447" r:id="rId3"/>
    <p:sldId id="832" r:id="rId4"/>
    <p:sldId id="830" r:id="rId5"/>
    <p:sldId id="831" r:id="rId6"/>
    <p:sldId id="439" r:id="rId7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47"/>
            <p14:sldId id="832"/>
            <p14:sldId id="830"/>
            <p14:sldId id="831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127092"/>
    <a:srgbClr val="B1D254"/>
    <a:srgbClr val="2A6EA8"/>
    <a:srgbClr val="FFFFFF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5889" autoAdjust="0"/>
  </p:normalViewPr>
  <p:slideViewPr>
    <p:cSldViewPr snapToGrid="0" showGuides="1">
      <p:cViewPr varScale="1">
        <p:scale>
          <a:sx n="60" d="100"/>
          <a:sy n="60" d="100"/>
        </p:scale>
        <p:origin x="5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B175A-CCF7-4340-A462-55EAE47CFBD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422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B175A-CCF7-4340-A462-55EAE47CFBD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76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2019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gpp.org/ftp/TSG_SA/TSG_SA/TSGS_99_Rotterdam_2023-03/Docs/SP-230390.zi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Rel-19 TU management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7023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Suresh Nair, </a:t>
            </a:r>
            <a:r>
              <a:rPr lang="en-US" altLang="en-US" sz="2000" dirty="0">
                <a:latin typeface="Arial" panose="020B0604020202020204" pitchFamily="34" charset="0"/>
              </a:rPr>
              <a:t>SA3 Chair, Nokia</a:t>
            </a:r>
          </a:p>
          <a:p>
            <a:pPr>
              <a:buFontTx/>
              <a:buNone/>
            </a:pPr>
            <a:endParaRPr lang="sv-SE" altLang="sv-SE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A62F-77EA-4269-B2B3-149D052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Rel-19 </a:t>
            </a:r>
            <a:r>
              <a:rPr lang="sv-SE" dirty="0" err="1"/>
              <a:t>Timeline</a:t>
            </a:r>
            <a:r>
              <a:rPr lang="sv-SE" dirty="0"/>
              <a:t> for SA3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1AD9-6172-4EE6-8DF0-EEF44C736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3358" cy="132556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Symbol" panose="05050102010706020507" pitchFamily="18" charset="2"/>
              <a:buChar char="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Rel-19 timeline (no change compared to SA#99 endorsement, March 2023,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  <a:hlinkClick r:id="rId3"/>
              </a:rPr>
              <a:t>SP-230390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2419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059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62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Dec 2023 (TSG#102)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  Stage 1 freeze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059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62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Dec 2024 (TSG#106)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  Stage 2 normative work freeze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-&gt; Q1 2025 for SA3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059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62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Sept 2025 (TSG#109)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 Stage 3 freeze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059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962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Dec 2025 (TSG#110)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13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   “coding freeze” (ASN.1, Open APIs)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F2319-5D53-C17F-8579-A799A5D7E312}"/>
              </a:ext>
            </a:extLst>
          </p:cNvPr>
          <p:cNvSpPr txBox="1"/>
          <p:nvPr/>
        </p:nvSpPr>
        <p:spPr>
          <a:xfrm>
            <a:off x="838200" y="3689498"/>
            <a:ext cx="105156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SA3 capacity</a:t>
            </a:r>
          </a:p>
          <a:p>
            <a:r>
              <a:rPr lang="en-US" dirty="0">
                <a:solidFill>
                  <a:srgbClr val="0070C0"/>
                </a:solidFill>
              </a:rPr>
              <a:t>Max TUs: 98 (over 7 meetings)</a:t>
            </a:r>
          </a:p>
          <a:p>
            <a:r>
              <a:rPr lang="en-US" dirty="0">
                <a:solidFill>
                  <a:srgbClr val="0070C0"/>
                </a:solidFill>
              </a:rPr>
              <a:t>Additional buffer TUs: 14</a:t>
            </a:r>
          </a:p>
          <a:p>
            <a:r>
              <a:rPr lang="en-US" dirty="0">
                <a:solidFill>
                  <a:srgbClr val="0070C0"/>
                </a:solidFill>
              </a:rPr>
              <a:t>Max number of SIs/WIs: 14 topic with full TUs/ 28 topics with ½ TUs</a:t>
            </a:r>
          </a:p>
          <a:p>
            <a:r>
              <a:rPr lang="en-US" dirty="0">
                <a:solidFill>
                  <a:srgbClr val="0070C0"/>
                </a:solidFill>
              </a:rPr>
              <a:t>Note: one feature made up of SI+WI is counted as one item</a:t>
            </a:r>
          </a:p>
          <a:p>
            <a:r>
              <a:rPr lang="en-US" dirty="0">
                <a:solidFill>
                  <a:srgbClr val="0070C0"/>
                </a:solidFill>
              </a:rPr>
              <a:t>Max TUs per Feature: 7</a:t>
            </a:r>
          </a:p>
        </p:txBody>
      </p:sp>
    </p:spTree>
    <p:extLst>
      <p:ext uri="{BB962C8B-B14F-4D97-AF65-F5344CB8AC3E}">
        <p14:creationId xmlns:p14="http://schemas.microsoft.com/office/powerpoint/2010/main" val="408500679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A62F-77EA-4269-B2B3-149D052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Rel-19 TUs </a:t>
            </a:r>
            <a:r>
              <a:rPr lang="sv-SE" dirty="0" err="1"/>
              <a:t>consumed</a:t>
            </a:r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AF2319-5D53-C17F-8579-A799A5D7E312}"/>
              </a:ext>
            </a:extLst>
          </p:cNvPr>
          <p:cNvSpPr txBox="1"/>
          <p:nvPr/>
        </p:nvSpPr>
        <p:spPr>
          <a:xfrm>
            <a:off x="604284" y="1935126"/>
            <a:ext cx="105156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SA3 capacity</a:t>
            </a:r>
          </a:p>
          <a:p>
            <a:r>
              <a:rPr lang="en-US" dirty="0">
                <a:solidFill>
                  <a:srgbClr val="0070C0"/>
                </a:solidFill>
              </a:rPr>
              <a:t>Max TUs: 98 (over 7 meetings)</a:t>
            </a:r>
          </a:p>
          <a:p>
            <a:r>
              <a:rPr lang="en-US" dirty="0">
                <a:solidFill>
                  <a:srgbClr val="0070C0"/>
                </a:solidFill>
              </a:rPr>
              <a:t>Additional buffer TUs: 14</a:t>
            </a:r>
          </a:p>
          <a:p>
            <a:r>
              <a:rPr lang="en-US" dirty="0">
                <a:solidFill>
                  <a:srgbClr val="0070C0"/>
                </a:solidFill>
              </a:rPr>
              <a:t>Max number of SIs/WIs: 14 topic with full TUs/ 28 topics with ½ TUs</a:t>
            </a:r>
          </a:p>
          <a:p>
            <a:r>
              <a:rPr lang="en-US" dirty="0">
                <a:solidFill>
                  <a:srgbClr val="0070C0"/>
                </a:solidFill>
              </a:rPr>
              <a:t>Note: one feature made up of SI+WI is counted as one item</a:t>
            </a:r>
          </a:p>
          <a:p>
            <a:r>
              <a:rPr lang="en-US" dirty="0">
                <a:solidFill>
                  <a:srgbClr val="0070C0"/>
                </a:solidFill>
              </a:rPr>
              <a:t>Max TUs per Feature: 7</a:t>
            </a:r>
          </a:p>
          <a:p>
            <a:r>
              <a:rPr lang="en-US" dirty="0">
                <a:solidFill>
                  <a:srgbClr val="0070C0"/>
                </a:solidFill>
              </a:rPr>
              <a:t>Current number of R19 SI: 18  (planned consumption: 2 SI with 1 TU + 16 with ½ TUs)</a:t>
            </a:r>
          </a:p>
          <a:p>
            <a:r>
              <a:rPr lang="en-US" dirty="0">
                <a:solidFill>
                  <a:srgbClr val="0070C0"/>
                </a:solidFill>
              </a:rPr>
              <a:t>Current number of R19 WI: 9 ( all ½ TU)</a:t>
            </a:r>
          </a:p>
          <a:p>
            <a:r>
              <a:rPr lang="en-US" dirty="0">
                <a:solidFill>
                  <a:srgbClr val="0070C0"/>
                </a:solidFill>
              </a:rPr>
              <a:t>TUs consumed per meeting : 10 for SI + 4.5 for WI</a:t>
            </a:r>
          </a:p>
          <a:p>
            <a:r>
              <a:rPr lang="en-US" dirty="0">
                <a:solidFill>
                  <a:srgbClr val="0070C0"/>
                </a:solidFill>
              </a:rPr>
              <a:t>Concluded WI: 1 (256_Algo)</a:t>
            </a:r>
          </a:p>
          <a:p>
            <a:r>
              <a:rPr lang="en-US" dirty="0">
                <a:solidFill>
                  <a:srgbClr val="0070C0"/>
                </a:solidFill>
              </a:rPr>
              <a:t>Available TU: ½</a:t>
            </a:r>
          </a:p>
          <a:p>
            <a:r>
              <a:rPr lang="en-US" dirty="0">
                <a:solidFill>
                  <a:srgbClr val="0070C0"/>
                </a:solidFill>
              </a:rPr>
              <a:t>Potential SI completions: FS_CAT256, FS_Non3GPPMob_Sec,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2246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DDAA-22B7-3CEC-F48B-A50D1019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Rel-19 Meetings for SA3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BACDEB6-261E-A76B-F12E-1845459F9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62485"/>
              </p:ext>
            </p:extLst>
          </p:nvPr>
        </p:nvGraphicFramePr>
        <p:xfrm>
          <a:off x="265814" y="2107964"/>
          <a:ext cx="11087989" cy="375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99">
                  <a:extLst>
                    <a:ext uri="{9D8B030D-6E8A-4147-A177-3AD203B41FA5}">
                      <a16:colId xmlns:a16="http://schemas.microsoft.com/office/drawing/2014/main" val="1605801836"/>
                    </a:ext>
                  </a:extLst>
                </a:gridCol>
                <a:gridCol w="1000838">
                  <a:extLst>
                    <a:ext uri="{9D8B030D-6E8A-4147-A177-3AD203B41FA5}">
                      <a16:colId xmlns:a16="http://schemas.microsoft.com/office/drawing/2014/main" val="3147167660"/>
                    </a:ext>
                  </a:extLst>
                </a:gridCol>
                <a:gridCol w="988828">
                  <a:extLst>
                    <a:ext uri="{9D8B030D-6E8A-4147-A177-3AD203B41FA5}">
                      <a16:colId xmlns:a16="http://schemas.microsoft.com/office/drawing/2014/main" val="2259677905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343736165"/>
                    </a:ext>
                  </a:extLst>
                </a:gridCol>
                <a:gridCol w="1073257">
                  <a:extLst>
                    <a:ext uri="{9D8B030D-6E8A-4147-A177-3AD203B41FA5}">
                      <a16:colId xmlns:a16="http://schemas.microsoft.com/office/drawing/2014/main" val="459028119"/>
                    </a:ext>
                  </a:extLst>
                </a:gridCol>
                <a:gridCol w="1042622">
                  <a:extLst>
                    <a:ext uri="{9D8B030D-6E8A-4147-A177-3AD203B41FA5}">
                      <a16:colId xmlns:a16="http://schemas.microsoft.com/office/drawing/2014/main" val="2315265159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3020971830"/>
                    </a:ext>
                  </a:extLst>
                </a:gridCol>
                <a:gridCol w="1158949">
                  <a:extLst>
                    <a:ext uri="{9D8B030D-6E8A-4147-A177-3AD203B41FA5}">
                      <a16:colId xmlns:a16="http://schemas.microsoft.com/office/drawing/2014/main" val="915052691"/>
                    </a:ext>
                  </a:extLst>
                </a:gridCol>
                <a:gridCol w="1180214">
                  <a:extLst>
                    <a:ext uri="{9D8B030D-6E8A-4147-A177-3AD203B41FA5}">
                      <a16:colId xmlns:a16="http://schemas.microsoft.com/office/drawing/2014/main" val="1539230978"/>
                    </a:ext>
                  </a:extLst>
                </a:gridCol>
                <a:gridCol w="997691">
                  <a:extLst>
                    <a:ext uri="{9D8B030D-6E8A-4147-A177-3AD203B41FA5}">
                      <a16:colId xmlns:a16="http://schemas.microsoft.com/office/drawing/2014/main" val="3111828841"/>
                    </a:ext>
                  </a:extLst>
                </a:gridCol>
              </a:tblGrid>
              <a:tr h="1291865"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SA3#113</a:t>
                      </a:r>
                    </a:p>
                    <a:p>
                      <a:r>
                        <a:rPr lang="en-US" sz="1400" b="0" dirty="0"/>
                        <a:t>Nov 6-10, 2023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SA3#114</a:t>
                      </a:r>
                    </a:p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Jan 22-26, 2024</a:t>
                      </a:r>
                    </a:p>
                    <a:p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(Cancelled)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SA3#115</a:t>
                      </a:r>
                    </a:p>
                    <a:p>
                      <a:r>
                        <a:rPr lang="en-US" sz="1400" b="0" dirty="0"/>
                        <a:t>Feb 26- Mar1,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SA3#115 Adhoc-e</a:t>
                      </a:r>
                    </a:p>
                    <a:p>
                      <a:r>
                        <a:rPr lang="en-US" sz="1400" b="0" dirty="0"/>
                        <a:t>April 15-19, </a:t>
                      </a:r>
                    </a:p>
                    <a:p>
                      <a:r>
                        <a:rPr lang="en-US" sz="1400" b="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SA3#116</a:t>
                      </a:r>
                    </a:p>
                    <a:p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May 20-24, 2024</a:t>
                      </a:r>
                    </a:p>
                    <a:p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SA3#117 </a:t>
                      </a:r>
                    </a:p>
                    <a:p>
                      <a:r>
                        <a:rPr lang="en-US" sz="1400" b="0" dirty="0"/>
                        <a:t>Aug 26-30,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SA3#118</a:t>
                      </a:r>
                    </a:p>
                    <a:p>
                      <a:r>
                        <a:rPr lang="en-US" sz="1400" b="0" dirty="0"/>
                        <a:t>Oct 7-11,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SA3#119</a:t>
                      </a:r>
                    </a:p>
                    <a:p>
                      <a:r>
                        <a:rPr lang="en-US" sz="1400" b="0" dirty="0"/>
                        <a:t>Nov 11-15,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SA3#120</a:t>
                      </a:r>
                    </a:p>
                    <a:p>
                      <a:r>
                        <a:rPr lang="en-US" sz="1400" b="0" dirty="0"/>
                        <a:t>Jan TBD</a:t>
                      </a:r>
                    </a:p>
                    <a:p>
                      <a:r>
                        <a:rPr lang="en-US" sz="1400" b="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SA3#121</a:t>
                      </a:r>
                    </a:p>
                    <a:p>
                      <a:r>
                        <a:rPr lang="en-US" sz="1400" b="0" dirty="0"/>
                        <a:t>Feb  TBD</a:t>
                      </a:r>
                    </a:p>
                    <a:p>
                      <a:r>
                        <a:rPr lang="en-US" sz="1400" b="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61924"/>
                  </a:ext>
                </a:extLst>
              </a:tr>
              <a:tr h="24587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Kick start Security Features.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Wait for SA2/6, RAN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  <a:p>
                      <a:endParaRPr lang="en-US" sz="1400" b="0" dirty="0"/>
                    </a:p>
                    <a:p>
                      <a:endParaRPr lang="en-US" sz="1400" b="0" dirty="0"/>
                    </a:p>
                    <a:p>
                      <a:endParaRPr lang="en-US" sz="14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strike="sngStrike" dirty="0"/>
                        <a:t>Start second set of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Start second set of features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25494"/>
                  </a:ext>
                </a:extLst>
              </a:tr>
            </a:tbl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ED87A56A-7016-0846-DA9C-E8F13B7DDB19}"/>
              </a:ext>
            </a:extLst>
          </p:cNvPr>
          <p:cNvSpPr/>
          <p:nvPr/>
        </p:nvSpPr>
        <p:spPr>
          <a:xfrm>
            <a:off x="265814" y="4933507"/>
            <a:ext cx="6294474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Study Phase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C2F9635-AA5A-D7C2-E278-E0E903E2E7EF}"/>
              </a:ext>
            </a:extLst>
          </p:cNvPr>
          <p:cNvSpPr/>
          <p:nvPr/>
        </p:nvSpPr>
        <p:spPr>
          <a:xfrm>
            <a:off x="6560288" y="4944140"/>
            <a:ext cx="4793512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Normative work Phase</a:t>
            </a:r>
          </a:p>
        </p:txBody>
      </p:sp>
    </p:spTree>
    <p:extLst>
      <p:ext uri="{BB962C8B-B14F-4D97-AF65-F5344CB8AC3E}">
        <p14:creationId xmlns:p14="http://schemas.microsoft.com/office/powerpoint/2010/main" val="271753450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2BF6A65-37BB-4D86-AC0F-70C5F3DD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Short SA3 Prime topics </a:t>
            </a:r>
            <a:endParaRPr lang="sv-SE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CFD67C-CB4D-1537-D352-E860717616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Handle Short SA3 prime topics as mini WIDs.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Restrict mini WIDs to 2-3 meeting cycles max.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Restrict TU budget for  mini WIDs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059927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 err="1">
                <a:solidFill>
                  <a:schemeClr val="accent5"/>
                </a:solidFill>
              </a:rPr>
              <a:t>Thank</a:t>
            </a:r>
            <a:r>
              <a:rPr lang="sv-SE" altLang="en-US" dirty="0">
                <a:solidFill>
                  <a:schemeClr val="accent5"/>
                </a:solidFill>
              </a:rPr>
              <a:t> You!</a:t>
            </a:r>
            <a:endParaRPr lang="en-US" altLang="en-US" dirty="0">
              <a:solidFill>
                <a:schemeClr val="accent5"/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Suresh Nair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SA3 Chairman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mail: suresh.p.nair@nokia.com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phone: +1 973 978 9038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82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华文细黑</vt:lpstr>
      <vt:lpstr>Arial</vt:lpstr>
      <vt:lpstr>Calibri</vt:lpstr>
      <vt:lpstr>Calibri Light</vt:lpstr>
      <vt:lpstr>Symbol</vt:lpstr>
      <vt:lpstr>Times New Roman</vt:lpstr>
      <vt:lpstr>Office Theme</vt:lpstr>
      <vt:lpstr>Rel-19 TU management</vt:lpstr>
      <vt:lpstr>Rel-19 Timeline for SA3</vt:lpstr>
      <vt:lpstr>Rel-19 TUs consumed</vt:lpstr>
      <vt:lpstr>Rel-19 Meetings for SA3</vt:lpstr>
      <vt:lpstr>Short SA3 Prime topics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2019-12-13T09:14:46Z</dcterms:created>
  <dcterms:modified xsi:type="dcterms:W3CDTF">2024-05-22T23:08:09Z</dcterms:modified>
</cp:coreProperties>
</file>