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0" r:id="rId4"/>
    <p:sldId id="1106" r:id="rId5"/>
    <p:sldId id="1114" r:id="rId6"/>
    <p:sldId id="1135" r:id="rId7"/>
    <p:sldId id="1127" r:id="rId8"/>
    <p:sldId id="1125" r:id="rId9"/>
    <p:sldId id="1137" r:id="rId10"/>
    <p:sldId id="1136" r:id="rId11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6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S2-2413012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166 Orlando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18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22,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</a:t>
            </a:r>
            <a:r>
              <a:rPr lang="en-US" dirty="0">
                <a:solidFill>
                  <a:schemeClr val="tx1"/>
                </a:solidFill>
              </a:rPr>
              <a:t>meeting dates for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993272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2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5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83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SA2#161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March 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SA#103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22,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SA2#162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Changsha, China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SA2#163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27,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Jeju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Korea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SA#104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18,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21,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Shanghai,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China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SA2#164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SA#105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10,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13,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Melbourne, </a:t>
                      </a:r>
                      <a:r>
                        <a:rPr lang="en-US" sz="1600" b="0" i="0" u="none" strike="noStrike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SA2#165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14,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Hyderabad,</a:t>
                      </a:r>
                      <a:r>
                        <a:rPr lang="en-US" sz="16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Orlando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USA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Spain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Some checkpoints were identified related to RAN dependencies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FS_AIML_CN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There was a check in TSG#105 (September 2024</a:t>
            </a:r>
            <a:r>
              <a:rPr lang="en-US" sz="1600" dirty="0"/>
              <a:t>) related to WT1.1, 1.2, </a:t>
            </a:r>
            <a:r>
              <a:rPr lang="en-US" sz="1600" dirty="0" smtClean="0"/>
              <a:t>1.3 and the following conclusions reached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WT1.2 and WT1.3 will not be worked on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The way forward for WT1.1 is still dependent on decisions in RAN. They have sent an LS to SA2 asking for feedback on a number of questions for the December TSGs, and SA2 is working on a response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FS_ISAC_ARC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This was discussed in SA#105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RAN decided </a:t>
            </a:r>
            <a:r>
              <a:rPr lang="en-GB" sz="1600" dirty="0" smtClean="0"/>
              <a:t>to include </a:t>
            </a:r>
            <a:r>
              <a:rPr lang="en-GB" sz="1600" dirty="0"/>
              <a:t>ISAC channel modelling as part of the Rel-19 </a:t>
            </a:r>
            <a:r>
              <a:rPr lang="en-GB" sz="1600" dirty="0" smtClean="0"/>
              <a:t>scope</a:t>
            </a:r>
          </a:p>
          <a:p>
            <a:pPr lvl="3">
              <a:lnSpc>
                <a:spcPct val="110000"/>
              </a:lnSpc>
              <a:defRPr/>
            </a:pPr>
            <a:r>
              <a:rPr lang="en-GB" sz="1600" dirty="0" smtClean="0"/>
              <a:t>There was </a:t>
            </a:r>
            <a:r>
              <a:rPr lang="en-GB" sz="1600" dirty="0"/>
              <a:t>no consensus in </a:t>
            </a:r>
            <a:r>
              <a:rPr lang="en-GB" sz="1600" dirty="0" smtClean="0"/>
              <a:t>SA </a:t>
            </a:r>
            <a:r>
              <a:rPr lang="en-GB" sz="1600" dirty="0"/>
              <a:t>to approve or start the </a:t>
            </a:r>
            <a:r>
              <a:rPr lang="en-GB" sz="1600" dirty="0" smtClean="0"/>
              <a:t>SID</a:t>
            </a:r>
          </a:p>
          <a:p>
            <a:pPr lvl="3">
              <a:lnSpc>
                <a:spcPct val="110000"/>
              </a:lnSpc>
              <a:defRPr/>
            </a:pPr>
            <a:r>
              <a:rPr lang="en-GB" sz="1600" dirty="0" smtClean="0"/>
              <a:t>This is likely to be discussed again in December </a:t>
            </a:r>
            <a:endParaRPr lang="en-US" sz="16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1800" dirty="0" err="1" smtClean="0"/>
              <a:t>FS_AmbientIoT</a:t>
            </a:r>
            <a:endParaRPr lang="en-US" sz="18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Check </a:t>
            </a:r>
            <a:r>
              <a:rPr lang="en-US" sz="1600" dirty="0"/>
              <a:t>in TSG#106 (December 2024) for further Ambient IOT work taking into account RAN </a:t>
            </a:r>
            <a:r>
              <a:rPr lang="en-US" sz="1600" dirty="0" smtClean="0"/>
              <a:t>progress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Normative </a:t>
            </a:r>
            <a:r>
              <a:rPr lang="en-US" sz="2000" b="1" dirty="0"/>
              <a:t>work </a:t>
            </a:r>
            <a:r>
              <a:rPr lang="en-US" sz="2000" b="1" dirty="0" smtClean="0"/>
              <a:t>to </a:t>
            </a:r>
            <a:r>
              <a:rPr lang="en-US" sz="2000" b="1" dirty="0"/>
              <a:t>complete </a:t>
            </a:r>
            <a:r>
              <a:rPr lang="en-US" sz="2000" b="1" dirty="0" smtClean="0"/>
              <a:t>in SA2#166 </a:t>
            </a:r>
            <a:r>
              <a:rPr lang="en-US" sz="2000" b="1" dirty="0"/>
              <a:t>(November 2024</a:t>
            </a:r>
            <a:r>
              <a:rPr lang="en-US" sz="2000" b="1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Exception </a:t>
            </a:r>
            <a:r>
              <a:rPr lang="en-US" sz="1800" dirty="0"/>
              <a:t>sheets (for submission to SA) to request continuation of Work Items beyond the end of 2024 will be discussed in </a:t>
            </a:r>
            <a:r>
              <a:rPr lang="en-US" sz="1800" dirty="0" smtClean="0"/>
              <a:t>November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As usual the expectation from SA will be that if an exception is granted then the work can complete within one quarter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Rel-20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First </a:t>
            </a:r>
            <a:r>
              <a:rPr lang="en-US" sz="1800" dirty="0"/>
              <a:t>TSG-wide 6G workshop is expected to be in 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SA1 </a:t>
            </a:r>
            <a:r>
              <a:rPr lang="en-US" sz="1800" dirty="0"/>
              <a:t>SID </a:t>
            </a:r>
            <a:r>
              <a:rPr lang="en-US" sz="1800" dirty="0" smtClean="0">
                <a:solidFill>
                  <a:srgbClr val="FF0000"/>
                </a:solidFill>
              </a:rPr>
              <a:t>was</a:t>
            </a:r>
            <a:r>
              <a:rPr lang="en-US" sz="1800" dirty="0" smtClean="0"/>
              <a:t> approved </a:t>
            </a:r>
            <a:r>
              <a:rPr lang="en-US" sz="1800" dirty="0"/>
              <a:t>in </a:t>
            </a:r>
            <a:r>
              <a:rPr lang="en-US" sz="1800" dirty="0" smtClean="0"/>
              <a:t>Sept 2024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SA2 SID is expected to be approved in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SA2 6G SI completion: Dec. 2026 or Mar 2027 (To be confirmed at future TSG meeting)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18-month. Assuming no delay of Rel-19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Stage-2 freeze : Jun 2026 (&gt;=80%); Sep 2026 (100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5G-Advanced workshop planned for December 202</a:t>
            </a:r>
            <a:r>
              <a:rPr lang="en-US" sz="1800" dirty="0" smtClean="0">
                <a:solidFill>
                  <a:srgbClr val="FF0000"/>
                </a:solidFill>
              </a:rPr>
              <a:t>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5G-Advance SID proposals in SA2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For information in November 2024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Discussion of SIDs will start in Q1 2025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Meetings in Q1 2025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 Ad Hoc (e-meeting)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SA2#166 Ad Hoc </a:t>
            </a:r>
            <a:r>
              <a:rPr lang="en-US" sz="1600" dirty="0">
                <a:solidFill>
                  <a:schemeClr val="tx2"/>
                </a:solidFill>
              </a:rPr>
              <a:t>will be </a:t>
            </a:r>
            <a:r>
              <a:rPr lang="en-US" sz="1600" dirty="0" smtClean="0">
                <a:solidFill>
                  <a:schemeClr val="tx2"/>
                </a:solidFill>
              </a:rPr>
              <a:t>an ad hoc e-meeting meeting</a:t>
            </a:r>
            <a:endParaRPr lang="en-US" sz="1600" dirty="0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r>
              <a:rPr lang="en-US" sz="1600" dirty="0">
                <a:solidFill>
                  <a:schemeClr val="tx2"/>
                </a:solidFill>
              </a:rPr>
              <a:t>: </a:t>
            </a:r>
            <a:r>
              <a:rPr lang="en-US" sz="1600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</a:t>
            </a:r>
            <a:r>
              <a:rPr lang="en-US" sz="1400" dirty="0">
                <a:solidFill>
                  <a:schemeClr val="tx2"/>
                </a:solidFill>
              </a:rPr>
              <a:t>limited: </a:t>
            </a:r>
            <a:r>
              <a:rPr lang="en-US" sz="1400" dirty="0">
                <a:solidFill>
                  <a:srgbClr val="FF0000"/>
                </a:solidFill>
              </a:rPr>
              <a:t>2 per company per </a:t>
            </a:r>
            <a:r>
              <a:rPr lang="en-US" sz="1400" dirty="0" smtClean="0">
                <a:solidFill>
                  <a:srgbClr val="FF0000"/>
                </a:solidFill>
              </a:rPr>
              <a:t>AI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work items (with exceptions)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31" dirty="0" smtClean="0">
                <a:solidFill>
                  <a:schemeClr val="tx2"/>
                </a:solidFill>
              </a:rPr>
              <a:t>AI 19.X: Rel-19 maintenance (subset of items)</a:t>
            </a:r>
          </a:p>
          <a:p>
            <a:pPr marL="371695" lvl="1" indent="0">
              <a:lnSpc>
                <a:spcPct val="110000"/>
              </a:lnSpc>
              <a:buNone/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9225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Tuesday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14 </a:t>
                      </a:r>
                      <a:r>
                        <a:rPr lang="en-US" sz="1200" b="1" u="none" strike="noStrike" dirty="0" smtClean="0">
                          <a:effectLst/>
                        </a:rPr>
                        <a:t>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Tuesday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14 </a:t>
                      </a:r>
                      <a:r>
                        <a:rPr lang="en-US" sz="1200" b="1" u="none" strike="noStrike" dirty="0" smtClean="0">
                          <a:effectLst/>
                        </a:rPr>
                        <a:t>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Monday </a:t>
                      </a:r>
                      <a:r>
                        <a:rPr lang="en-US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 </a:t>
                      </a:r>
                      <a:r>
                        <a:rPr lang="en-US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January 2025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0800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Monday </a:t>
                      </a:r>
                      <a:r>
                        <a:rPr lang="en-US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en-US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January 2025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0000 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Friday </a:t>
                      </a:r>
                      <a:r>
                        <a:rPr lang="en-US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 </a:t>
                      </a:r>
                      <a:r>
                        <a:rPr lang="en-US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January 2025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1600 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27 </a:t>
                      </a:r>
                      <a:r>
                        <a:rPr lang="en-US" sz="1200" b="1" u="none" strike="noStrike" dirty="0" smtClean="0">
                          <a:effectLst/>
                        </a:rPr>
                        <a:t>January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1700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7106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SA2#167 (Athens)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SA2#167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r>
              <a:rPr lang="en-US" sz="1600" dirty="0">
                <a:solidFill>
                  <a:schemeClr val="tx2"/>
                </a:solidFill>
              </a:rPr>
              <a:t>: </a:t>
            </a:r>
            <a:r>
              <a:rPr lang="en-US" sz="1600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limited: </a:t>
            </a:r>
            <a:r>
              <a:rPr lang="en-US" sz="1400" dirty="0" smtClean="0">
                <a:solidFill>
                  <a:srgbClr val="FF0000"/>
                </a:solidFill>
              </a:rPr>
              <a:t>2 per company per AI</a:t>
            </a:r>
            <a:endParaRPr lang="en-US" sz="1400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work items </a:t>
            </a:r>
            <a:r>
              <a:rPr lang="en-US" sz="1600" dirty="0" smtClean="0">
                <a:solidFill>
                  <a:schemeClr val="tx2"/>
                </a:solidFill>
              </a:rPr>
              <a:t>(with exceptions</a:t>
            </a:r>
            <a:r>
              <a:rPr lang="en-US" sz="1600" dirty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maintenance (subset of items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5G Advanced proposals for Rel-20 </a:t>
            </a:r>
            <a:endParaRPr lang="en-US" alt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00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00" dirty="0" err="1">
                <a:solidFill>
                  <a:schemeClr val="tx2"/>
                </a:solidFill>
              </a:rPr>
              <a:t>TDoc</a:t>
            </a:r>
            <a:r>
              <a:rPr lang="en-GB" sz="1600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00" dirty="0" smtClean="0">
                <a:solidFill>
                  <a:schemeClr val="tx2"/>
                </a:solidFill>
              </a:rPr>
              <a:t>.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62843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17 February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0700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21 February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21 February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1230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864739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83945</TotalTime>
  <Words>961</Words>
  <Application>Microsoft Office PowerPoint</Application>
  <PresentationFormat>Widescreen</PresentationFormat>
  <Paragraphs>211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MS PGothic</vt:lpstr>
      <vt:lpstr>MS PGothic</vt:lpstr>
      <vt:lpstr>SimSun</vt:lpstr>
      <vt:lpstr>Arial</vt:lpstr>
      <vt:lpstr>Calibri</vt:lpstr>
      <vt:lpstr>Montserrat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2024</vt:lpstr>
      <vt:lpstr>Rel-19 planning for SA2 - General</vt:lpstr>
      <vt:lpstr>Rel-19 planning for SA2 - General</vt:lpstr>
      <vt:lpstr>Rel-20 planning</vt:lpstr>
      <vt:lpstr>Meetings in Q1 2025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1009</cp:revision>
  <cp:lastPrinted>2023-08-02T08:25:48Z</cp:lastPrinted>
  <dcterms:created xsi:type="dcterms:W3CDTF">2018-05-24T11:49:12Z</dcterms:created>
  <dcterms:modified xsi:type="dcterms:W3CDTF">2024-11-22T17:34:37Z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