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146" r:id="rId4"/>
  </p:sldMasterIdLst>
  <p:notesMasterIdLst>
    <p:notesMasterId r:id="rId11"/>
  </p:notesMasterIdLst>
  <p:handoutMasterIdLst>
    <p:handoutMasterId r:id="rId12"/>
  </p:handoutMasterIdLst>
  <p:sldIdLst>
    <p:sldId id="341" r:id="rId5"/>
    <p:sldId id="373" r:id="rId6"/>
    <p:sldId id="374" r:id="rId7"/>
    <p:sldId id="370" r:id="rId8"/>
    <p:sldId id="371" r:id="rId9"/>
    <p:sldId id="376" r:id="rId10"/>
  </p:sldIdLst>
  <p:sldSz cx="12192000" cy="6858000"/>
  <p:notesSz cx="6921500" cy="100838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76">
          <p15:clr>
            <a:srgbClr val="A4A3A4"/>
          </p15:clr>
        </p15:guide>
        <p15:guide id="2" pos="21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FF"/>
    <a:srgbClr val="FF6600"/>
    <a:srgbClr val="1A4669"/>
    <a:srgbClr val="C6D254"/>
    <a:srgbClr val="B1D254"/>
    <a:srgbClr val="2A6EA8"/>
    <a:srgbClr val="0F5C77"/>
    <a:srgbClr val="12709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27" autoAdjust="0"/>
    <p:restoredTop sz="96678" autoAdjust="0"/>
  </p:normalViewPr>
  <p:slideViewPr>
    <p:cSldViewPr snapToGrid="0">
      <p:cViewPr varScale="1">
        <p:scale>
          <a:sx n="98" d="100"/>
          <a:sy n="98" d="100"/>
        </p:scale>
        <p:origin x="246"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2" d="100"/>
          <a:sy n="42" d="100"/>
        </p:scale>
        <p:origin x="-2850" y="-96"/>
      </p:cViewPr>
      <p:guideLst>
        <p:guide orient="horz" pos="3176"/>
        <p:guide pos="218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789072D9-2976-48D6-91CC-F3B81D5BC3D5}"/>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19" name="Rectangle 3">
            <a:extLst>
              <a:ext uri="{FF2B5EF4-FFF2-40B4-BE49-F238E27FC236}">
                <a16:creationId xmlns:a16="http://schemas.microsoft.com/office/drawing/2014/main" id="{5337DD13-51AD-4B02-8A68-D1AEA3BFD1E7}"/>
              </a:ext>
            </a:extLst>
          </p:cNvPr>
          <p:cNvSpPr>
            <a:spLocks noGrp="1" noChangeArrowheads="1"/>
          </p:cNvSpPr>
          <p:nvPr>
            <p:ph type="dt" sz="quarter"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9220" name="Rectangle 4">
            <a:extLst>
              <a:ext uri="{FF2B5EF4-FFF2-40B4-BE49-F238E27FC236}">
                <a16:creationId xmlns:a16="http://schemas.microsoft.com/office/drawing/2014/main" id="{A3DFC17F-0481-4905-8632-1C02E3E3DC52}"/>
              </a:ext>
            </a:extLst>
          </p:cNvPr>
          <p:cNvSpPr>
            <a:spLocks noGrp="1" noChangeArrowheads="1"/>
          </p:cNvSpPr>
          <p:nvPr>
            <p:ph type="ftr" sz="quarter" idx="2"/>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9221" name="Rectangle 5">
            <a:extLst>
              <a:ext uri="{FF2B5EF4-FFF2-40B4-BE49-F238E27FC236}">
                <a16:creationId xmlns:a16="http://schemas.microsoft.com/office/drawing/2014/main" id="{EE81EF3A-A1DE-4C8C-8602-3BA1B0BECDBF}"/>
              </a:ext>
            </a:extLst>
          </p:cNvPr>
          <p:cNvSpPr>
            <a:spLocks noGrp="1" noChangeArrowheads="1"/>
          </p:cNvSpPr>
          <p:nvPr>
            <p:ph type="sldNum" sz="quarter" idx="3"/>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A3198B39-BF8D-4494-9821-E6701364FD81}" type="slidenum">
              <a:rPr lang="en-GB" altLang="en-US"/>
              <a:pPr>
                <a:defRPr/>
              </a:pPr>
              <a:t>‹#›</a:t>
            </a:fld>
            <a:endParaRPr lang="en-GB"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072CA75-53D7-445B-9EF5-6CAEF1776D6A}"/>
              </a:ext>
            </a:extLst>
          </p:cNvPr>
          <p:cNvSpPr>
            <a:spLocks noGrp="1" noChangeArrowheads="1"/>
          </p:cNvSpPr>
          <p:nvPr>
            <p:ph type="hdr" sz="quarter"/>
          </p:nvPr>
        </p:nvSpPr>
        <p:spPr bwMode="auto">
          <a:xfrm>
            <a:off x="0"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099" name="Rectangle 3">
            <a:extLst>
              <a:ext uri="{FF2B5EF4-FFF2-40B4-BE49-F238E27FC236}">
                <a16:creationId xmlns:a16="http://schemas.microsoft.com/office/drawing/2014/main" id="{6A4E70E9-E8A6-4EC8-9A63-B36D42527792}"/>
              </a:ext>
            </a:extLst>
          </p:cNvPr>
          <p:cNvSpPr>
            <a:spLocks noGrp="1" noChangeArrowheads="1"/>
          </p:cNvSpPr>
          <p:nvPr>
            <p:ph type="dt" idx="1"/>
          </p:nvPr>
        </p:nvSpPr>
        <p:spPr bwMode="auto">
          <a:xfrm>
            <a:off x="3921125" y="0"/>
            <a:ext cx="3000375" cy="504825"/>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lvl1pPr algn="r" defTabSz="944563" eaLnBrk="1" hangingPunct="1">
              <a:defRPr sz="1200">
                <a:latin typeface="Times New Roman" pitchFamily="18" charset="0"/>
                <a:cs typeface="+mn-cs"/>
              </a:defRPr>
            </a:lvl1pPr>
          </a:lstStyle>
          <a:p>
            <a:pPr>
              <a:defRPr/>
            </a:pPr>
            <a:endParaRPr lang="en-GB"/>
          </a:p>
        </p:txBody>
      </p:sp>
      <p:sp>
        <p:nvSpPr>
          <p:cNvPr id="3076" name="Rectangle 4">
            <a:extLst>
              <a:ext uri="{FF2B5EF4-FFF2-40B4-BE49-F238E27FC236}">
                <a16:creationId xmlns:a16="http://schemas.microsoft.com/office/drawing/2014/main" id="{B0437FF1-442D-43A2-8C73-F8F083ADF658}"/>
              </a:ext>
            </a:extLst>
          </p:cNvPr>
          <p:cNvSpPr>
            <a:spLocks noGrp="1" noRot="1" noChangeAspect="1" noChangeArrowheads="1" noTextEdit="1"/>
          </p:cNvSpPr>
          <p:nvPr>
            <p:ph type="sldImg" idx="2"/>
          </p:nvPr>
        </p:nvSpPr>
        <p:spPr bwMode="auto">
          <a:xfrm>
            <a:off x="100013" y="755650"/>
            <a:ext cx="6721475" cy="37814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a:extLst>
              <a:ext uri="{FF2B5EF4-FFF2-40B4-BE49-F238E27FC236}">
                <a16:creationId xmlns:a16="http://schemas.microsoft.com/office/drawing/2014/main" id="{0EA3C5F4-38C2-4B34-837F-12B7982390FF}"/>
              </a:ext>
            </a:extLst>
          </p:cNvPr>
          <p:cNvSpPr>
            <a:spLocks noGrp="1" noChangeArrowheads="1"/>
          </p:cNvSpPr>
          <p:nvPr>
            <p:ph type="body" sz="quarter" idx="3"/>
          </p:nvPr>
        </p:nvSpPr>
        <p:spPr bwMode="auto">
          <a:xfrm>
            <a:off x="923925" y="4789488"/>
            <a:ext cx="5073650" cy="4538662"/>
          </a:xfrm>
          <a:prstGeom prst="rect">
            <a:avLst/>
          </a:prstGeom>
          <a:noFill/>
          <a:ln w="9525">
            <a:noFill/>
            <a:miter lim="800000"/>
            <a:headEnd/>
            <a:tailEnd/>
          </a:ln>
          <a:effectLst/>
        </p:spPr>
        <p:txBody>
          <a:bodyPr vert="horz" wrap="square" lIns="94426" tIns="47213" rIns="94426" bIns="47213"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a:extLst>
              <a:ext uri="{FF2B5EF4-FFF2-40B4-BE49-F238E27FC236}">
                <a16:creationId xmlns:a16="http://schemas.microsoft.com/office/drawing/2014/main" id="{FCA29B65-32F6-409B-983D-A505954C0DCE}"/>
              </a:ext>
            </a:extLst>
          </p:cNvPr>
          <p:cNvSpPr>
            <a:spLocks noGrp="1" noChangeArrowheads="1"/>
          </p:cNvSpPr>
          <p:nvPr>
            <p:ph type="ftr" sz="quarter" idx="4"/>
          </p:nvPr>
        </p:nvSpPr>
        <p:spPr bwMode="auto">
          <a:xfrm>
            <a:off x="0"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defTabSz="944563" eaLnBrk="1" hangingPunct="1">
              <a:defRPr sz="1200">
                <a:latin typeface="Times New Roman" pitchFamily="18" charset="0"/>
                <a:cs typeface="+mn-cs"/>
              </a:defRPr>
            </a:lvl1pPr>
          </a:lstStyle>
          <a:p>
            <a:pPr>
              <a:defRPr/>
            </a:pPr>
            <a:endParaRPr lang="en-GB"/>
          </a:p>
        </p:txBody>
      </p:sp>
      <p:sp>
        <p:nvSpPr>
          <p:cNvPr id="4103" name="Rectangle 7">
            <a:extLst>
              <a:ext uri="{FF2B5EF4-FFF2-40B4-BE49-F238E27FC236}">
                <a16:creationId xmlns:a16="http://schemas.microsoft.com/office/drawing/2014/main" id="{C32814BC-4525-4F02-B0DA-914D143EF2AC}"/>
              </a:ext>
            </a:extLst>
          </p:cNvPr>
          <p:cNvSpPr>
            <a:spLocks noGrp="1" noChangeArrowheads="1"/>
          </p:cNvSpPr>
          <p:nvPr>
            <p:ph type="sldNum" sz="quarter" idx="5"/>
          </p:nvPr>
        </p:nvSpPr>
        <p:spPr bwMode="auto">
          <a:xfrm>
            <a:off x="3921125" y="9578975"/>
            <a:ext cx="3000375" cy="504825"/>
          </a:xfrm>
          <a:prstGeom prst="rect">
            <a:avLst/>
          </a:prstGeom>
          <a:noFill/>
          <a:ln w="9525">
            <a:noFill/>
            <a:miter lim="800000"/>
            <a:headEnd/>
            <a:tailEnd/>
          </a:ln>
          <a:effectLst/>
        </p:spPr>
        <p:txBody>
          <a:bodyPr vert="horz" wrap="square" lIns="94426" tIns="47213" rIns="94426" bIns="47213" numCol="1" anchor="b" anchorCtr="0" compatLnSpc="1">
            <a:prstTxWarp prst="textNoShape">
              <a:avLst/>
            </a:prstTxWarp>
          </a:bodyPr>
          <a:lstStyle>
            <a:lvl1pPr algn="r" defTabSz="944563" eaLnBrk="1" hangingPunct="1">
              <a:defRPr sz="1200">
                <a:latin typeface="Times New Roman" panose="02020603050405020304" pitchFamily="18" charset="0"/>
              </a:defRPr>
            </a:lvl1pPr>
          </a:lstStyle>
          <a:p>
            <a:pPr>
              <a:defRPr/>
            </a:pPr>
            <a:fld id="{ECB452CC-48C9-4997-9257-C682E2A70ECE}"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a:defRPr/>
            </a:pPr>
            <a:fld id="{ECB452CC-48C9-4997-9257-C682E2A70ECE}" type="slidenum">
              <a:rPr lang="en-GB" altLang="en-US" smtClean="0"/>
              <a:pPr>
                <a:defRPr/>
              </a:pPr>
              <a:t>1</a:t>
            </a:fld>
            <a:endParaRPr lang="en-GB" altLang="en-US"/>
          </a:p>
        </p:txBody>
      </p:sp>
    </p:spTree>
    <p:extLst>
      <p:ext uri="{BB962C8B-B14F-4D97-AF65-F5344CB8AC3E}">
        <p14:creationId xmlns:p14="http://schemas.microsoft.com/office/powerpoint/2010/main" val="3492376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Font typeface="Arial" panose="020B0604020202020204" pitchFamily="34" charset="0"/>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2576406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19935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Tree>
    <p:extLst>
      <p:ext uri="{BB962C8B-B14F-4D97-AF65-F5344CB8AC3E}">
        <p14:creationId xmlns:p14="http://schemas.microsoft.com/office/powerpoint/2010/main" val="36636365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Snip Single Corner Rectangle 11">
            <a:extLst>
              <a:ext uri="{FF2B5EF4-FFF2-40B4-BE49-F238E27FC236}">
                <a16:creationId xmlns:a16="http://schemas.microsoft.com/office/drawing/2014/main" id="{4CEAFC18-F740-420D-8DA7-68B0EC97C46E}"/>
              </a:ext>
            </a:extLst>
          </p:cNvPr>
          <p:cNvSpPr/>
          <p:nvPr userDrawn="1"/>
        </p:nvSpPr>
        <p:spPr>
          <a:xfrm>
            <a:off x="0" y="6413500"/>
            <a:ext cx="12199938" cy="182563"/>
          </a:xfrm>
          <a:prstGeom prst="snip1Rect">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GB">
              <a:solidFill>
                <a:schemeClr val="bg1"/>
              </a:solidFill>
            </a:endParaRPr>
          </a:p>
        </p:txBody>
      </p:sp>
      <p:sp>
        <p:nvSpPr>
          <p:cNvPr id="1027" name="Title Placeholder 1">
            <a:extLst>
              <a:ext uri="{FF2B5EF4-FFF2-40B4-BE49-F238E27FC236}">
                <a16:creationId xmlns:a16="http://schemas.microsoft.com/office/drawing/2014/main" id="{4AFE2B5B-1B45-4E7A-A25D-B141A077B612}"/>
              </a:ext>
            </a:extLst>
          </p:cNvPr>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008F4169-1069-4316-B1D5-466056FF0739}"/>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 name="Snip Single Corner Rectangle 6">
            <a:extLst>
              <a:ext uri="{FF2B5EF4-FFF2-40B4-BE49-F238E27FC236}">
                <a16:creationId xmlns:a16="http://schemas.microsoft.com/office/drawing/2014/main" id="{C220C726-1B32-4CFD-B6FE-8C6E0C6B668C}"/>
              </a:ext>
            </a:extLst>
          </p:cNvPr>
          <p:cNvSpPr/>
          <p:nvPr userDrawn="1"/>
        </p:nvSpPr>
        <p:spPr>
          <a:xfrm>
            <a:off x="11112" y="795637"/>
            <a:ext cx="11483976" cy="269875"/>
          </a:xfrm>
          <a:prstGeom prst="snip1Rect">
            <a:avLst/>
          </a:prstGeom>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en-GB">
              <a:solidFill>
                <a:schemeClr val="bg1"/>
              </a:solidFill>
            </a:endParaRPr>
          </a:p>
        </p:txBody>
      </p:sp>
      <p:pic>
        <p:nvPicPr>
          <p:cNvPr id="1031" name="Picture 1">
            <a:extLst>
              <a:ext uri="{FF2B5EF4-FFF2-40B4-BE49-F238E27FC236}">
                <a16:creationId xmlns:a16="http://schemas.microsoft.com/office/drawing/2014/main" id="{5E9ECA3E-FE52-464F-8707-38070FE65DBF}"/>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10149840" y="66675"/>
            <a:ext cx="1203960" cy="700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4" name="TextBox 2">
            <a:extLst>
              <a:ext uri="{FF2B5EF4-FFF2-40B4-BE49-F238E27FC236}">
                <a16:creationId xmlns:a16="http://schemas.microsoft.com/office/drawing/2014/main" id="{4C62F9F5-7ED7-4782-9DFF-6089C2DCD9EC}"/>
              </a:ext>
            </a:extLst>
          </p:cNvPr>
          <p:cNvSpPr txBox="1">
            <a:spLocks noChangeArrowheads="1"/>
          </p:cNvSpPr>
          <p:nvPr userDrawn="1"/>
        </p:nvSpPr>
        <p:spPr bwMode="auto">
          <a:xfrm>
            <a:off x="11495088" y="6351588"/>
            <a:ext cx="396875"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defRPr/>
            </a:pPr>
            <a:fld id="{5420701A-B243-422E-826E-78BD4E22F668}" type="slidenum">
              <a:rPr lang="en-GB" altLang="en-US" sz="1400" smtClean="0">
                <a:latin typeface="Calibri" panose="020F0502020204030204" pitchFamily="34" charset="0"/>
              </a:rPr>
              <a:pPr>
                <a:defRPr/>
              </a:pPr>
              <a:t>‹#›</a:t>
            </a:fld>
            <a:endParaRPr lang="en-GB" altLang="en-US" sz="140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5163" r:id="rId1"/>
    <p:sldLayoutId id="2147485161" r:id="rId2"/>
    <p:sldLayoutId id="2147485162" r:id="rId3"/>
  </p:sldLayoutIdLst>
  <p:transition>
    <p:wipe dir="r"/>
  </p:transition>
  <p:hf hdr="0" ftr="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Blip>
          <a:blip r:embed="rId6"/>
        </a:buBlip>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Clr>
          <a:srgbClr val="C00000"/>
        </a:buClr>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6BFCA172-672F-4297-B767-9F7EDE373FA1}"/>
              </a:ext>
            </a:extLst>
          </p:cNvPr>
          <p:cNvSpPr>
            <a:spLocks noGrp="1"/>
          </p:cNvSpPr>
          <p:nvPr>
            <p:ph type="title"/>
          </p:nvPr>
        </p:nvSpPr>
        <p:spPr>
          <a:xfrm>
            <a:off x="235131" y="1709739"/>
            <a:ext cx="11286309" cy="1033461"/>
          </a:xfrm>
        </p:spPr>
        <p:txBody>
          <a:bodyPr/>
          <a:lstStyle/>
          <a:p>
            <a:pPr algn="ctr" eaLnBrk="1" hangingPunct="1"/>
            <a:r>
              <a:rPr lang="en-IN" altLang="en-US" sz="4800" dirty="0"/>
              <a:t>Way Forward for Rel-19 </a:t>
            </a:r>
            <a:r>
              <a:rPr lang="en-IN" altLang="en-US" sz="4800" dirty="0" err="1"/>
              <a:t>EnergySaving</a:t>
            </a:r>
            <a:endParaRPr lang="en-GB" altLang="en-US" sz="4800" dirty="0"/>
          </a:p>
        </p:txBody>
      </p:sp>
      <p:sp>
        <p:nvSpPr>
          <p:cNvPr id="5123" name="Text Placeholder 2">
            <a:extLst>
              <a:ext uri="{FF2B5EF4-FFF2-40B4-BE49-F238E27FC236}">
                <a16:creationId xmlns:a16="http://schemas.microsoft.com/office/drawing/2014/main" id="{9FAD3684-801E-4E1E-85EB-F5F3E5D37277}"/>
              </a:ext>
            </a:extLst>
          </p:cNvPr>
          <p:cNvSpPr>
            <a:spLocks noGrp="1"/>
          </p:cNvSpPr>
          <p:nvPr>
            <p:ph type="body" idx="4294967295"/>
          </p:nvPr>
        </p:nvSpPr>
        <p:spPr>
          <a:xfrm>
            <a:off x="1960775" y="3722926"/>
            <a:ext cx="7142714" cy="1500187"/>
          </a:xfrm>
        </p:spPr>
        <p:txBody>
          <a:bodyPr/>
          <a:lstStyle/>
          <a:p>
            <a:pPr marL="0" indent="0" algn="ctr" eaLnBrk="1" hangingPunct="1">
              <a:buFontTx/>
              <a:buNone/>
            </a:pPr>
            <a:r>
              <a:rPr lang="en-GB" altLang="en-US" dirty="0"/>
              <a:t>China Mobile, xxx</a:t>
            </a:r>
          </a:p>
          <a:p>
            <a:pPr marL="0" indent="0" algn="ctr" eaLnBrk="1" hangingPunct="1">
              <a:buFontTx/>
              <a:buNone/>
            </a:pPr>
            <a:r>
              <a:rPr lang="en-GB" altLang="en-US" dirty="0"/>
              <a:t>2024 July</a:t>
            </a:r>
          </a:p>
          <a:p>
            <a:pPr marL="0" indent="0" algn="ctr" eaLnBrk="1" hangingPunct="1">
              <a:buFontTx/>
              <a:buNone/>
            </a:pPr>
            <a:endParaRPr lang="en-GB" altLang="en-US" sz="1400" dirty="0"/>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4000" dirty="0"/>
              <a:t>Summary of current status of SA2 discussion</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188535" y="1261501"/>
            <a:ext cx="11755225" cy="4625978"/>
          </a:xfrm>
        </p:spPr>
        <p:txBody>
          <a:bodyPr/>
          <a:lstStyle/>
          <a:p>
            <a:pPr lvl="0"/>
            <a:r>
              <a:rPr lang="en-US" altLang="zh-CN" sz="1800" dirty="0">
                <a:latin typeface="Calibri" panose="020F0502020204030204" pitchFamily="34" charset="0"/>
                <a:cs typeface="Calibri" panose="020F0502020204030204" pitchFamily="34" charset="0"/>
              </a:rPr>
              <a:t>In SA2,</a:t>
            </a:r>
            <a:r>
              <a:rPr lang="zh-CN" altLang="en-US" sz="1800" dirty="0">
                <a:latin typeface="Calibri" panose="020F0502020204030204" pitchFamily="34" charset="0"/>
                <a:cs typeface="Calibri" panose="020F0502020204030204" pitchFamily="34" charset="0"/>
              </a:rPr>
              <a:t> </a:t>
            </a:r>
            <a:r>
              <a:rPr lang="en-US" altLang="zh-CN" sz="1800" dirty="0">
                <a:latin typeface="Calibri" panose="020F0502020204030204" pitchFamily="34" charset="0"/>
                <a:cs typeface="Calibri" panose="020F0502020204030204" pitchFamily="34" charset="0"/>
              </a:rPr>
              <a:t>for </a:t>
            </a:r>
            <a:r>
              <a:rPr lang="en-US" altLang="zh-CN" sz="1800" dirty="0" err="1">
                <a:latin typeface="Calibri" panose="020F0502020204030204" pitchFamily="34" charset="0"/>
                <a:cs typeface="Calibri" panose="020F0502020204030204" pitchFamily="34" charset="0"/>
              </a:rPr>
              <a:t>EnergySaving</a:t>
            </a:r>
            <a:r>
              <a:rPr lang="en-US" altLang="zh-CN" sz="1800" dirty="0">
                <a:latin typeface="Calibri" panose="020F0502020204030204" pitchFamily="34" charset="0"/>
                <a:cs typeface="Calibri" panose="020F0502020204030204" pitchFamily="34" charset="0"/>
              </a:rPr>
              <a:t>, TR23.700-66 includes 11 solutions for KI#1,</a:t>
            </a:r>
            <a:r>
              <a:rPr lang="zh-CN" altLang="en-US" sz="1800" dirty="0">
                <a:latin typeface="Calibri" panose="020F0502020204030204" pitchFamily="34" charset="0"/>
                <a:cs typeface="Calibri" panose="020F0502020204030204" pitchFamily="34" charset="0"/>
              </a:rPr>
              <a:t> </a:t>
            </a:r>
            <a:r>
              <a:rPr lang="en-US" altLang="zh-CN" sz="1800" dirty="0">
                <a:latin typeface="Calibri" panose="020F0502020204030204" pitchFamily="34" charset="0"/>
                <a:cs typeface="Calibri" panose="020F0502020204030204" pitchFamily="34" charset="0"/>
              </a:rPr>
              <a:t>18</a:t>
            </a:r>
            <a:r>
              <a:rPr lang="zh-CN" altLang="en-US" sz="1800" dirty="0">
                <a:latin typeface="Calibri" panose="020F0502020204030204" pitchFamily="34" charset="0"/>
                <a:cs typeface="Calibri" panose="020F0502020204030204" pitchFamily="34" charset="0"/>
              </a:rPr>
              <a:t> </a:t>
            </a:r>
            <a:r>
              <a:rPr lang="en-US" altLang="zh-CN" sz="1800" dirty="0">
                <a:latin typeface="Calibri" panose="020F0502020204030204" pitchFamily="34" charset="0"/>
                <a:cs typeface="Calibri" panose="020F0502020204030204" pitchFamily="34" charset="0"/>
              </a:rPr>
              <a:t>solutions for KI#2, and 17 solutions for KI#3. KI#1 is about the architecture of Energy Consumption information calculation, and the basis for KI#2&amp;KI#3.</a:t>
            </a:r>
          </a:p>
          <a:p>
            <a:pPr lvl="0"/>
            <a:r>
              <a:rPr lang="en-US" altLang="zh-CN" sz="1800" dirty="0">
                <a:latin typeface="Calibri" panose="020F0502020204030204" pitchFamily="34" charset="0"/>
                <a:cs typeface="Calibri" panose="020F0502020204030204" pitchFamily="34" charset="0"/>
              </a:rPr>
              <a:t>SA2 mainly discuss one issue that how to monitor and calculate the energy consumption information for specific UE(some other granularity e. g. per UE per AF, but the per specific UE is the basic requirement). And in TR23.700-60 Clause 8.1, the main idea is </a:t>
            </a:r>
          </a:p>
          <a:p>
            <a:pPr lvl="1"/>
            <a:r>
              <a:rPr lang="en-US" altLang="zh-CN" sz="1400" dirty="0">
                <a:latin typeface="Calibri" panose="020F0502020204030204" pitchFamily="34" charset="0"/>
                <a:cs typeface="Calibri" panose="020F0502020204030204" pitchFamily="34" charset="0"/>
              </a:rPr>
              <a:t>Specific UE energy consumption within certain period=</a:t>
            </a:r>
            <a:r>
              <a:rPr lang="en-US" altLang="zh-CN" sz="1400" dirty="0" err="1">
                <a:latin typeface="Calibri" panose="020F0502020204030204" pitchFamily="34" charset="0"/>
                <a:cs typeface="Calibri" panose="020F0502020204030204" pitchFamily="34" charset="0"/>
              </a:rPr>
              <a:t>EC</a:t>
            </a:r>
            <a:r>
              <a:rPr lang="en-US" altLang="zh-CN" sz="1400" baseline="-25000" dirty="0" err="1">
                <a:latin typeface="Calibri" panose="020F0502020204030204" pitchFamily="34" charset="0"/>
                <a:cs typeface="Calibri" panose="020F0502020204030204" pitchFamily="34" charset="0"/>
              </a:rPr>
              <a:t>upf</a:t>
            </a:r>
            <a:r>
              <a:rPr lang="en-US" altLang="zh-CN" sz="1400" dirty="0">
                <a:latin typeface="Calibri" panose="020F0502020204030204" pitchFamily="34" charset="0"/>
                <a:cs typeface="Calibri" panose="020F0502020204030204" pitchFamily="34" charset="0"/>
              </a:rPr>
              <a:t> +EC</a:t>
            </a:r>
            <a:r>
              <a:rPr lang="en-US" altLang="zh-CN" sz="1400" baseline="-25000" dirty="0">
                <a:latin typeface="Calibri" panose="020F0502020204030204" pitchFamily="34" charset="0"/>
                <a:cs typeface="Calibri" panose="020F0502020204030204" pitchFamily="34" charset="0"/>
              </a:rPr>
              <a:t>RAN</a:t>
            </a:r>
            <a:r>
              <a:rPr lang="en-US" altLang="zh-CN" sz="1400" dirty="0">
                <a:latin typeface="Calibri" panose="020F0502020204030204" pitchFamily="34" charset="0"/>
                <a:cs typeface="Calibri" panose="020F0502020204030204" pitchFamily="34" charset="0"/>
              </a:rPr>
              <a:t> ; </a:t>
            </a:r>
          </a:p>
          <a:p>
            <a:pPr lvl="1"/>
            <a:r>
              <a:rPr lang="en-US" altLang="zh-CN" sz="1400" dirty="0" err="1">
                <a:latin typeface="Calibri" panose="020F0502020204030204" pitchFamily="34" charset="0"/>
                <a:cs typeface="Calibri" panose="020F0502020204030204" pitchFamily="34" charset="0"/>
              </a:rPr>
              <a:t>EC</a:t>
            </a:r>
            <a:r>
              <a:rPr lang="en-US" altLang="zh-CN" sz="1400" baseline="-25000" dirty="0" err="1">
                <a:latin typeface="Calibri" panose="020F0502020204030204" pitchFamily="34" charset="0"/>
                <a:cs typeface="Calibri" panose="020F0502020204030204" pitchFamily="34" charset="0"/>
              </a:rPr>
              <a:t>upf</a:t>
            </a:r>
            <a:r>
              <a:rPr lang="en-US" altLang="zh-CN" sz="1400" dirty="0">
                <a:latin typeface="Calibri" panose="020F0502020204030204" pitchFamily="34" charset="0"/>
                <a:cs typeface="Calibri" panose="020F0502020204030204" pitchFamily="34" charset="0"/>
              </a:rPr>
              <a:t>=(UE traffic volume) /(UPF Node level traffic volume)*(UPF Node level EC);</a:t>
            </a:r>
          </a:p>
          <a:p>
            <a:pPr lvl="1"/>
            <a:r>
              <a:rPr lang="en-US" altLang="zh-CN" sz="1400" dirty="0">
                <a:latin typeface="Calibri" panose="020F0502020204030204" pitchFamily="34" charset="0"/>
                <a:cs typeface="Calibri" panose="020F0502020204030204" pitchFamily="34" charset="0"/>
              </a:rPr>
              <a:t>EC</a:t>
            </a:r>
            <a:r>
              <a:rPr lang="en-US" altLang="zh-CN" sz="1400" baseline="-25000" dirty="0">
                <a:latin typeface="Calibri" panose="020F0502020204030204" pitchFamily="34" charset="0"/>
                <a:cs typeface="Calibri" panose="020F0502020204030204" pitchFamily="34" charset="0"/>
              </a:rPr>
              <a:t>RAN</a:t>
            </a:r>
            <a:r>
              <a:rPr lang="en-US" altLang="zh-CN" sz="1400" dirty="0">
                <a:latin typeface="Calibri" panose="020F0502020204030204" pitchFamily="34" charset="0"/>
                <a:cs typeface="Calibri" panose="020F0502020204030204" pitchFamily="34" charset="0"/>
              </a:rPr>
              <a:t>=(UE traffic volume) /(RAN Node level traffic volume)*(RAN Node level EC);</a:t>
            </a:r>
          </a:p>
          <a:p>
            <a:pPr lvl="1"/>
            <a:r>
              <a:rPr lang="en-US" altLang="zh-CN" sz="1200" dirty="0">
                <a:latin typeface="Calibri" panose="020F0502020204030204" pitchFamily="34" charset="0"/>
                <a:cs typeface="Calibri" panose="020F0502020204030204" pitchFamily="34" charset="0"/>
              </a:rPr>
              <a:t>NOTE: the above traffic volume, Energy Consumption is calculated for certain period.</a:t>
            </a:r>
          </a:p>
          <a:p>
            <a:pPr lvl="0"/>
            <a:r>
              <a:rPr lang="en-US" altLang="zh-CN" sz="1800" dirty="0">
                <a:latin typeface="Calibri" panose="020F0502020204030204" pitchFamily="34" charset="0"/>
                <a:cs typeface="Calibri" panose="020F0502020204030204" pitchFamily="34" charset="0"/>
              </a:rPr>
              <a:t>The above calculation formula can reflect the energy consumption status of specific UE in 5GS to some extent. However, the UEs in the same UPF/RAN node may have the same energy consumption per bit. So this is also an average of UEs’ energy consumption of the specific Nodes.</a:t>
            </a:r>
          </a:p>
          <a:p>
            <a:pPr lvl="0"/>
            <a:r>
              <a:rPr lang="en-US" altLang="zh-CN" sz="1800" dirty="0">
                <a:latin typeface="Calibri" panose="020F0502020204030204" pitchFamily="34" charset="0"/>
                <a:cs typeface="Calibri" panose="020F0502020204030204" pitchFamily="34" charset="0"/>
              </a:rPr>
              <a:t>Most companies in SA2 think the above formula can reflect the UE energy consumption information/status in the 5GS, and it is benefit to use this information to adjust the network policies e.g. UE policy, BDT policy etc.,</a:t>
            </a:r>
          </a:p>
          <a:p>
            <a:pPr lvl="0"/>
            <a:r>
              <a:rPr lang="en-US" altLang="zh-CN" sz="1800" dirty="0">
                <a:latin typeface="Calibri" panose="020F0502020204030204" pitchFamily="34" charset="0"/>
                <a:cs typeface="Calibri" panose="020F0502020204030204" pitchFamily="34" charset="0"/>
              </a:rPr>
              <a:t>Some companies in SA2 think this formula just can reflect the UE energy consumption in statistics, since the EC information is from OAM per Node, and has no relationship with the UE access to specific RAN node. Therefore they think the SA5 may take the lead to do the study work. </a:t>
            </a:r>
            <a:r>
              <a:rPr lang="zh-CN" altLang="en-US" sz="1800" dirty="0">
                <a:latin typeface="Calibri" panose="020F0502020204030204" pitchFamily="34" charset="0"/>
                <a:cs typeface="Calibri" panose="020F0502020204030204" pitchFamily="34" charset="0"/>
              </a:rPr>
              <a:t>。</a:t>
            </a:r>
            <a:endParaRPr lang="en-US" altLang="zh-CN" sz="1800" dirty="0">
              <a:latin typeface="Calibri" panose="020F0502020204030204" pitchFamily="34" charset="0"/>
              <a:cs typeface="Calibri" panose="020F0502020204030204" pitchFamily="34" charset="0"/>
            </a:endParaRPr>
          </a:p>
          <a:p>
            <a:pPr lvl="0"/>
            <a:endParaRPr lang="en-US" altLang="zh-CN" sz="1800" dirty="0">
              <a:latin typeface="Calibri" panose="020F0502020204030204" pitchFamily="34" charset="0"/>
              <a:cs typeface="Calibri" panose="020F0502020204030204" pitchFamily="34" charset="0"/>
            </a:endParaRPr>
          </a:p>
          <a:p>
            <a:pPr lvl="0"/>
            <a:endParaRPr lang="en-US" altLang="en-US" sz="2000" dirty="0">
              <a:cs typeface="Calibri" panose="020F0502020204030204" pitchFamily="34" charset="0"/>
            </a:endParaRPr>
          </a:p>
        </p:txBody>
      </p:sp>
    </p:spTree>
    <p:extLst>
      <p:ext uri="{BB962C8B-B14F-4D97-AF65-F5344CB8AC3E}">
        <p14:creationId xmlns:p14="http://schemas.microsoft.com/office/powerpoint/2010/main" val="3530956698"/>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4000" dirty="0"/>
              <a:t>Summary of current status of SA2 discussion</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188535" y="1261501"/>
            <a:ext cx="11906055" cy="4625978"/>
          </a:xfrm>
        </p:spPr>
        <p:txBody>
          <a:bodyPr/>
          <a:lstStyle/>
          <a:p>
            <a:pPr lvl="0">
              <a:spcBef>
                <a:spcPts val="600"/>
              </a:spcBef>
              <a:spcAft>
                <a:spcPts val="600"/>
              </a:spcAft>
            </a:pPr>
            <a:r>
              <a:rPr lang="en-US" altLang="zh-CN" b="1" dirty="0">
                <a:latin typeface="Calibri" panose="020F0502020204030204" pitchFamily="34" charset="0"/>
                <a:cs typeface="Calibri" panose="020F0502020204030204" pitchFamily="34" charset="0"/>
              </a:rPr>
              <a:t>Observation</a:t>
            </a:r>
            <a:r>
              <a:rPr lang="zh-CN" altLang="en-US" b="1" dirty="0">
                <a:latin typeface="Calibri" panose="020F0502020204030204" pitchFamily="34" charset="0"/>
                <a:cs typeface="Calibri" panose="020F0502020204030204" pitchFamily="34" charset="0"/>
              </a:rPr>
              <a:t>：</a:t>
            </a:r>
            <a:endParaRPr lang="en-US" altLang="zh-CN" b="1" dirty="0">
              <a:latin typeface="Calibri" panose="020F0502020204030204" pitchFamily="34" charset="0"/>
              <a:cs typeface="Calibri" panose="020F0502020204030204" pitchFamily="34" charset="0"/>
            </a:endParaRPr>
          </a:p>
          <a:p>
            <a:pPr lvl="0">
              <a:spcBef>
                <a:spcPts val="600"/>
              </a:spcBef>
              <a:spcAft>
                <a:spcPts val="600"/>
              </a:spcAft>
            </a:pPr>
            <a:r>
              <a:rPr lang="en-US" altLang="zh-CN" sz="1800" dirty="0">
                <a:latin typeface="Calibri" panose="020F0502020204030204" pitchFamily="34" charset="0"/>
                <a:cs typeface="Calibri" panose="020F0502020204030204" pitchFamily="34" charset="0"/>
              </a:rPr>
              <a:t>In some offline discussion, some companies suggest if the RAN can report the specific UE level energy consumption information to 5GC, then 5GC may get a better idea of this E2E per specific UE level energy consumption. However, this kind of reporting should not be so frequent to avoid the additional energy consumption.</a:t>
            </a:r>
          </a:p>
          <a:p>
            <a:pPr lvl="0">
              <a:spcBef>
                <a:spcPts val="600"/>
              </a:spcBef>
              <a:spcAft>
                <a:spcPts val="600"/>
              </a:spcAft>
            </a:pPr>
            <a:r>
              <a:rPr lang="en-US" altLang="zh-CN" sz="1800" dirty="0">
                <a:latin typeface="Calibri" panose="020F0502020204030204" pitchFamily="34" charset="0"/>
                <a:cs typeface="Calibri" panose="020F0502020204030204" pitchFamily="34" charset="0"/>
              </a:rPr>
              <a:t>Another discussion aspect is how the operators can utilize the per specific UE level energy consumption information. </a:t>
            </a:r>
          </a:p>
          <a:p>
            <a:pPr lvl="1">
              <a:spcBef>
                <a:spcPts val="600"/>
              </a:spcBef>
              <a:spcAft>
                <a:spcPts val="600"/>
              </a:spcAft>
            </a:pPr>
            <a:r>
              <a:rPr lang="en-US" altLang="zh-CN" sz="1800" dirty="0">
                <a:latin typeface="Calibri" panose="020F0502020204030204" pitchFamily="34" charset="0"/>
                <a:cs typeface="Calibri" panose="020F0502020204030204" pitchFamily="34" charset="0"/>
              </a:rPr>
              <a:t>1) This information should be not related with charging system, i.e. operators will not use this information for charging;</a:t>
            </a:r>
          </a:p>
          <a:p>
            <a:pPr lvl="1">
              <a:spcBef>
                <a:spcPts val="600"/>
              </a:spcBef>
              <a:spcAft>
                <a:spcPts val="600"/>
              </a:spcAft>
            </a:pPr>
            <a:r>
              <a:rPr lang="en-US" altLang="zh-CN" sz="1800" dirty="0">
                <a:latin typeface="Calibri" panose="020F0502020204030204" pitchFamily="34" charset="0"/>
                <a:cs typeface="Calibri" panose="020F0502020204030204" pitchFamily="34" charset="0"/>
              </a:rPr>
              <a:t>2) Operators can adjust the network configuration based on the UE level energy consumption.</a:t>
            </a:r>
          </a:p>
          <a:p>
            <a:pPr lvl="1">
              <a:spcBef>
                <a:spcPts val="600"/>
              </a:spcBef>
              <a:spcAft>
                <a:spcPts val="600"/>
              </a:spcAft>
            </a:pPr>
            <a:r>
              <a:rPr lang="en-US" altLang="zh-CN" sz="1800" dirty="0">
                <a:latin typeface="Calibri" panose="020F0502020204030204" pitchFamily="34" charset="0"/>
                <a:cs typeface="Calibri" panose="020F0502020204030204" pitchFamily="34" charset="0"/>
              </a:rPr>
              <a:t>3) Frequent QoS adjustment is not preferred, but some policy information for UE level is preferred, e.g. Slice, BDT time.</a:t>
            </a:r>
          </a:p>
          <a:p>
            <a:pPr lvl="1">
              <a:spcBef>
                <a:spcPts val="600"/>
              </a:spcBef>
              <a:spcAft>
                <a:spcPts val="600"/>
              </a:spcAft>
            </a:pPr>
            <a:r>
              <a:rPr lang="en-US" altLang="zh-CN" sz="1800" dirty="0">
                <a:latin typeface="Calibri" panose="020F0502020204030204" pitchFamily="34" charset="0"/>
                <a:cs typeface="Calibri" panose="020F0502020204030204" pitchFamily="34" charset="0"/>
              </a:rPr>
              <a:t>4) Renewable information is expected to be included, which need coordination between SA2 and SA5.</a:t>
            </a:r>
          </a:p>
          <a:p>
            <a:pPr lvl="0">
              <a:spcBef>
                <a:spcPts val="600"/>
              </a:spcBef>
              <a:spcAft>
                <a:spcPts val="600"/>
              </a:spcAft>
            </a:pPr>
            <a:endParaRPr lang="en-US" altLang="en-US" sz="2000" dirty="0">
              <a:cs typeface="Calibri" panose="020F0502020204030204" pitchFamily="34" charset="0"/>
            </a:endParaRPr>
          </a:p>
        </p:txBody>
      </p:sp>
    </p:spTree>
    <p:extLst>
      <p:ext uri="{BB962C8B-B14F-4D97-AF65-F5344CB8AC3E}">
        <p14:creationId xmlns:p14="http://schemas.microsoft.com/office/powerpoint/2010/main" val="2444972926"/>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4000" dirty="0"/>
              <a:t>Some principles</a:t>
            </a:r>
            <a:r>
              <a:rPr lang="zh-CN" altLang="en-US" sz="4000" dirty="0"/>
              <a:t> </a:t>
            </a:r>
            <a:r>
              <a:rPr lang="en-US" altLang="zh-CN" sz="4000" dirty="0"/>
              <a:t>of</a:t>
            </a:r>
            <a:r>
              <a:rPr lang="zh-CN" altLang="en-US" sz="4000" dirty="0"/>
              <a:t> </a:t>
            </a:r>
            <a:r>
              <a:rPr lang="en-US" altLang="zh-CN" sz="4000" dirty="0"/>
              <a:t>the</a:t>
            </a:r>
            <a:r>
              <a:rPr lang="zh-CN" altLang="en-US" sz="4000" dirty="0"/>
              <a:t> </a:t>
            </a:r>
            <a:r>
              <a:rPr lang="en-US" altLang="zh-CN" sz="4000" dirty="0" err="1"/>
              <a:t>EnergySaving</a:t>
            </a:r>
            <a:r>
              <a:rPr lang="en-US" altLang="zh-CN" sz="4000" dirty="0"/>
              <a:t> in 5GS</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226243" y="1261501"/>
            <a:ext cx="10848883" cy="4625978"/>
          </a:xfrm>
        </p:spPr>
        <p:txBody>
          <a:bodyPr/>
          <a:lstStyle/>
          <a:p>
            <a:pPr marL="0" lvl="0" indent="0">
              <a:buNone/>
            </a:pPr>
            <a:r>
              <a:rPr lang="en-US" altLang="zh-CN" sz="2000" b="1" dirty="0">
                <a:latin typeface="Calibri" panose="020F0502020204030204" pitchFamily="34" charset="0"/>
                <a:cs typeface="Calibri" panose="020F0502020204030204" pitchFamily="34" charset="0"/>
              </a:rPr>
              <a:t>Some principles we would like to provide when do the </a:t>
            </a:r>
            <a:r>
              <a:rPr lang="en-US" altLang="zh-CN" sz="2000" b="1" dirty="0" err="1">
                <a:latin typeface="Calibri" panose="020F0502020204030204" pitchFamily="34" charset="0"/>
                <a:cs typeface="Calibri" panose="020F0502020204030204" pitchFamily="34" charset="0"/>
              </a:rPr>
              <a:t>EnergySaving</a:t>
            </a:r>
            <a:r>
              <a:rPr lang="en-US" altLang="zh-CN" sz="2000" b="1" dirty="0">
                <a:latin typeface="Calibri" panose="020F0502020204030204" pitchFamily="34" charset="0"/>
                <a:cs typeface="Calibri" panose="020F0502020204030204" pitchFamily="34" charset="0"/>
              </a:rPr>
              <a:t> in 5GS.</a:t>
            </a:r>
          </a:p>
          <a:p>
            <a:pPr lvl="0"/>
            <a:r>
              <a:rPr lang="en-US" altLang="zh-CN" sz="1800" dirty="0">
                <a:latin typeface="Calibri" panose="020F0502020204030204" pitchFamily="34" charset="0"/>
                <a:cs typeface="Calibri" panose="020F0502020204030204" pitchFamily="34" charset="0"/>
              </a:rPr>
              <a:t>1) Energy consumption information is different than traffic volume. And the EC information cannot be so precise since it is kind of a statistics information for a period but can reflect the energy consumption status actually. Therefore the calculation and reporting of energy consumption info per specific UE can be minutes, to avoid the additional energy consumption in 5GS.</a:t>
            </a:r>
          </a:p>
          <a:p>
            <a:pPr lvl="0"/>
            <a:r>
              <a:rPr lang="en-US" altLang="zh-CN" sz="1800" dirty="0">
                <a:latin typeface="Calibri" panose="020F0502020204030204" pitchFamily="34" charset="0"/>
                <a:cs typeface="Calibri" panose="020F0502020204030204" pitchFamily="34" charset="0"/>
              </a:rPr>
              <a:t>2) Because of the non-precise, this information should not be integrated into charging system.</a:t>
            </a:r>
          </a:p>
          <a:p>
            <a:pPr lvl="0"/>
            <a:r>
              <a:rPr lang="en-US" altLang="zh-CN" sz="1800" dirty="0">
                <a:latin typeface="Calibri" panose="020F0502020204030204" pitchFamily="34" charset="0"/>
                <a:cs typeface="Calibri" panose="020F0502020204030204" pitchFamily="34" charset="0"/>
              </a:rPr>
              <a:t>3) In order to make the energy consumption information closer to the actual network status which supports this UE, it is suggested the RAN can report the RAN side EC information based on the traffic volume, PRBs, signal strength, or other parameters if needed[</a:t>
            </a:r>
            <a:r>
              <a:rPr lang="en-US" altLang="zh-CN" sz="1800" b="1" dirty="0">
                <a:latin typeface="Calibri" panose="020F0502020204030204" pitchFamily="34" charset="0"/>
                <a:cs typeface="Calibri" panose="020F0502020204030204" pitchFamily="34" charset="0"/>
              </a:rPr>
              <a:t>see Annex</a:t>
            </a:r>
            <a:r>
              <a:rPr lang="en-US" altLang="zh-CN" sz="1800" dirty="0">
                <a:latin typeface="Calibri" panose="020F0502020204030204" pitchFamily="34" charset="0"/>
                <a:cs typeface="Calibri" panose="020F0502020204030204" pitchFamily="34" charset="0"/>
              </a:rPr>
              <a:t>].</a:t>
            </a:r>
          </a:p>
          <a:p>
            <a:pPr lvl="0"/>
            <a:r>
              <a:rPr lang="en-US" altLang="zh-CN" sz="1800" dirty="0">
                <a:latin typeface="Calibri" panose="020F0502020204030204" pitchFamily="34" charset="0"/>
                <a:cs typeface="Calibri" panose="020F0502020204030204" pitchFamily="34" charset="0"/>
              </a:rPr>
              <a:t>4)</a:t>
            </a:r>
            <a:r>
              <a:rPr lang="zh-CN" altLang="en-US" sz="1800" dirty="0">
                <a:latin typeface="Calibri" panose="020F0502020204030204" pitchFamily="34" charset="0"/>
                <a:cs typeface="Calibri" panose="020F0502020204030204" pitchFamily="34" charset="0"/>
              </a:rPr>
              <a:t> </a:t>
            </a:r>
            <a:r>
              <a:rPr lang="en-US" altLang="zh-CN" sz="1800" dirty="0">
                <a:latin typeface="Calibri" panose="020F0502020204030204" pitchFamily="34" charset="0"/>
                <a:cs typeface="Calibri" panose="020F0502020204030204" pitchFamily="34" charset="0"/>
              </a:rPr>
              <a:t>EC</a:t>
            </a:r>
            <a:r>
              <a:rPr lang="zh-CN" altLang="en-US" sz="1800" dirty="0">
                <a:latin typeface="Calibri" panose="020F0502020204030204" pitchFamily="34" charset="0"/>
                <a:cs typeface="Calibri" panose="020F0502020204030204" pitchFamily="34" charset="0"/>
              </a:rPr>
              <a:t> </a:t>
            </a:r>
            <a:r>
              <a:rPr lang="en-US" altLang="zh-CN" sz="1800" dirty="0">
                <a:latin typeface="Calibri" panose="020F0502020204030204" pitchFamily="34" charset="0"/>
                <a:cs typeface="Calibri" panose="020F0502020204030204" pitchFamily="34" charset="0"/>
              </a:rPr>
              <a:t>information</a:t>
            </a:r>
            <a:r>
              <a:rPr lang="zh-CN" altLang="en-US" sz="1800" dirty="0">
                <a:latin typeface="Calibri" panose="020F0502020204030204" pitchFamily="34" charset="0"/>
                <a:cs typeface="Calibri" panose="020F0502020204030204" pitchFamily="34" charset="0"/>
              </a:rPr>
              <a:t> </a:t>
            </a:r>
            <a:r>
              <a:rPr lang="en-US" altLang="zh-CN" sz="1800" dirty="0">
                <a:latin typeface="Calibri" panose="020F0502020204030204" pitchFamily="34" charset="0"/>
                <a:cs typeface="Calibri" panose="020F0502020204030204" pitchFamily="34" charset="0"/>
              </a:rPr>
              <a:t>exposure can reflect the UE energy status in the network, and the information is valuable no matter it is for network configuration optimization, or exposure to 3</a:t>
            </a:r>
            <a:r>
              <a:rPr lang="en-US" altLang="zh-CN" sz="1800" baseline="30000" dirty="0">
                <a:latin typeface="Calibri" panose="020F0502020204030204" pitchFamily="34" charset="0"/>
                <a:cs typeface="Calibri" panose="020F0502020204030204" pitchFamily="34" charset="0"/>
              </a:rPr>
              <a:t>rd</a:t>
            </a:r>
            <a:r>
              <a:rPr lang="en-US" altLang="zh-CN" sz="1800" dirty="0">
                <a:latin typeface="Calibri" panose="020F0502020204030204" pitchFamily="34" charset="0"/>
                <a:cs typeface="Calibri" panose="020F0502020204030204" pitchFamily="34" charset="0"/>
              </a:rPr>
              <a:t> party or NPN owner to reflect the UE’s carbon footprint.</a:t>
            </a:r>
          </a:p>
          <a:p>
            <a:pPr lvl="0"/>
            <a:endParaRPr lang="en-US" altLang="zh-CN" sz="1800" dirty="0">
              <a:latin typeface="Calibri" panose="020F0502020204030204" pitchFamily="34" charset="0"/>
              <a:cs typeface="Calibri" panose="020F0502020204030204" pitchFamily="34" charset="0"/>
            </a:endParaRPr>
          </a:p>
          <a:p>
            <a:pPr lvl="0"/>
            <a:endParaRPr lang="en-US" altLang="en-US" sz="2000" dirty="0">
              <a:cs typeface="Calibri" panose="020F0502020204030204" pitchFamily="34" charset="0"/>
            </a:endParaRPr>
          </a:p>
        </p:txBody>
      </p:sp>
    </p:spTree>
    <p:extLst>
      <p:ext uri="{BB962C8B-B14F-4D97-AF65-F5344CB8AC3E}">
        <p14:creationId xmlns:p14="http://schemas.microsoft.com/office/powerpoint/2010/main" val="2868275405"/>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4000" dirty="0"/>
              <a:t>Proposal for</a:t>
            </a:r>
            <a:r>
              <a:rPr lang="zh-CN" altLang="en-US" sz="4000" dirty="0"/>
              <a:t> </a:t>
            </a:r>
            <a:r>
              <a:rPr lang="en-US" altLang="zh-CN" sz="4000" dirty="0"/>
              <a:t>the</a:t>
            </a:r>
            <a:r>
              <a:rPr lang="zh-CN" altLang="en-US" sz="4000" dirty="0"/>
              <a:t> </a:t>
            </a:r>
            <a:r>
              <a:rPr lang="en-US" altLang="zh-CN" sz="4000" dirty="0" err="1"/>
              <a:t>EnergySaving</a:t>
            </a:r>
            <a:r>
              <a:rPr lang="en-US" altLang="zh-CN" sz="4000" dirty="0"/>
              <a:t> in Rel-19</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559526" y="1261501"/>
            <a:ext cx="10515600" cy="4625978"/>
          </a:xfrm>
        </p:spPr>
        <p:txBody>
          <a:bodyPr/>
          <a:lstStyle/>
          <a:p>
            <a:pPr marL="0" lvl="0" indent="0">
              <a:spcBef>
                <a:spcPts val="600"/>
              </a:spcBef>
              <a:spcAft>
                <a:spcPts val="600"/>
              </a:spcAft>
              <a:buNone/>
            </a:pPr>
            <a:r>
              <a:rPr lang="en-US" altLang="zh-CN" sz="2400" b="1" dirty="0">
                <a:latin typeface="Calibri" panose="020F0502020204030204" pitchFamily="34" charset="0"/>
                <a:cs typeface="Calibri" panose="020F0502020204030204" pitchFamily="34" charset="0"/>
              </a:rPr>
              <a:t>In order to move forward, in August meeting it is proposed:</a:t>
            </a:r>
          </a:p>
          <a:p>
            <a:pPr marL="342900" lvl="0" indent="-342900">
              <a:spcBef>
                <a:spcPts val="600"/>
              </a:spcBef>
              <a:spcAft>
                <a:spcPts val="600"/>
              </a:spcAft>
              <a:buAutoNum type="arabicParenR"/>
            </a:pPr>
            <a:r>
              <a:rPr lang="en-US" altLang="zh-CN" sz="2000" dirty="0">
                <a:latin typeface="Calibri" panose="020F0502020204030204" pitchFamily="34" charset="0"/>
                <a:cs typeface="Calibri" panose="020F0502020204030204" pitchFamily="34" charset="0"/>
              </a:rPr>
              <a:t>In SA2, It is suggested to agree the WID, and agree to establish an architecture for EC information monitoring and calculation, i.e. new network functionality is introduced to support E2E specific UE EC information monitoring and calculation.</a:t>
            </a:r>
          </a:p>
          <a:p>
            <a:pPr marL="800100" lvl="1" indent="-342900">
              <a:spcBef>
                <a:spcPts val="600"/>
              </a:spcBef>
              <a:spcAft>
                <a:spcPts val="600"/>
              </a:spcAft>
              <a:buFont typeface="+mj-lt"/>
              <a:buAutoNum type="alphaLcPeriod"/>
            </a:pPr>
            <a:r>
              <a:rPr lang="en-US" altLang="zh-CN" sz="2000" dirty="0">
                <a:latin typeface="Calibri" panose="020F0502020204030204" pitchFamily="34" charset="0"/>
                <a:cs typeface="Calibri" panose="020F0502020204030204" pitchFamily="34" charset="0"/>
              </a:rPr>
              <a:t>For core network side, it is based on the traffic volume, and node level EC information;</a:t>
            </a:r>
          </a:p>
          <a:p>
            <a:pPr marL="800100" lvl="1" indent="-342900">
              <a:spcBef>
                <a:spcPts val="600"/>
              </a:spcBef>
              <a:spcAft>
                <a:spcPts val="600"/>
              </a:spcAft>
              <a:buFont typeface="+mj-lt"/>
              <a:buAutoNum type="alphaLcPeriod"/>
            </a:pPr>
            <a:r>
              <a:rPr lang="en-US" altLang="zh-CN" sz="2000" dirty="0">
                <a:latin typeface="Calibri" panose="020F0502020204030204" pitchFamily="34" charset="0"/>
                <a:cs typeface="Calibri" panose="020F0502020204030204" pitchFamily="34" charset="0"/>
              </a:rPr>
              <a:t>For RAN side, it is suggested RAN can report per UE level EC information based on traffic volume, PRBs, signaling strength, or other parameters, and the reporting should not be so frequent , in order to avoid additional energy consumption.</a:t>
            </a:r>
          </a:p>
          <a:p>
            <a:pPr marL="342900" lvl="0" indent="-342900">
              <a:spcBef>
                <a:spcPts val="600"/>
              </a:spcBef>
              <a:spcAft>
                <a:spcPts val="600"/>
              </a:spcAft>
              <a:buAutoNum type="arabicParenR"/>
            </a:pPr>
            <a:r>
              <a:rPr lang="en-US" altLang="zh-CN" sz="2000" dirty="0">
                <a:latin typeface="Calibri" panose="020F0502020204030204" pitchFamily="34" charset="0"/>
                <a:cs typeface="Calibri" panose="020F0502020204030204" pitchFamily="34" charset="0"/>
              </a:rPr>
              <a:t> One LS to RAN WGs to inform the SA2 discussion and decision, and check RAN progress to</a:t>
            </a:r>
            <a:r>
              <a:rPr lang="zh-CN" altLang="en-US" sz="2000" dirty="0">
                <a:latin typeface="Calibri" panose="020F0502020204030204" pitchFamily="34" charset="0"/>
                <a:cs typeface="Calibri" panose="020F0502020204030204" pitchFamily="34" charset="0"/>
              </a:rPr>
              <a:t> </a:t>
            </a:r>
            <a:r>
              <a:rPr lang="en-US" altLang="zh-CN" sz="2000" dirty="0">
                <a:latin typeface="Calibri" panose="020F0502020204030204" pitchFamily="34" charset="0"/>
                <a:cs typeface="Calibri" panose="020F0502020204030204" pitchFamily="34" charset="0"/>
              </a:rPr>
              <a:t>see</a:t>
            </a:r>
            <a:r>
              <a:rPr lang="zh-CN" altLang="en-US" sz="2000" dirty="0">
                <a:latin typeface="Calibri" panose="020F0502020204030204" pitchFamily="34" charset="0"/>
                <a:cs typeface="Calibri" panose="020F0502020204030204" pitchFamily="34" charset="0"/>
              </a:rPr>
              <a:t> </a:t>
            </a:r>
            <a:r>
              <a:rPr lang="en-US" altLang="zh-CN" sz="2000" dirty="0">
                <a:latin typeface="Calibri" panose="020F0502020204030204" pitchFamily="34" charset="0"/>
                <a:cs typeface="Calibri" panose="020F0502020204030204" pitchFamily="34" charset="0"/>
              </a:rPr>
              <a:t>whether</a:t>
            </a:r>
            <a:r>
              <a:rPr lang="zh-CN" altLang="en-US" sz="2000" dirty="0">
                <a:latin typeface="Calibri" panose="020F0502020204030204" pitchFamily="34" charset="0"/>
                <a:cs typeface="Calibri" panose="020F0502020204030204" pitchFamily="34" charset="0"/>
              </a:rPr>
              <a:t> </a:t>
            </a:r>
            <a:r>
              <a:rPr lang="en-US" altLang="zh-CN" sz="2000" dirty="0">
                <a:latin typeface="Calibri" panose="020F0502020204030204" pitchFamily="34" charset="0"/>
                <a:cs typeface="Calibri" panose="020F0502020204030204" pitchFamily="34" charset="0"/>
              </a:rPr>
              <a:t>the</a:t>
            </a:r>
            <a:r>
              <a:rPr lang="zh-CN" altLang="en-US" sz="2000" dirty="0">
                <a:latin typeface="Calibri" panose="020F0502020204030204" pitchFamily="34" charset="0"/>
                <a:cs typeface="Calibri" panose="020F0502020204030204" pitchFamily="34" charset="0"/>
              </a:rPr>
              <a:t> </a:t>
            </a:r>
            <a:r>
              <a:rPr lang="en-US" altLang="zh-CN" sz="2000" dirty="0">
                <a:latin typeface="Calibri" panose="020F0502020204030204" pitchFamily="34" charset="0"/>
                <a:cs typeface="Calibri" panose="020F0502020204030204" pitchFamily="34" charset="0"/>
              </a:rPr>
              <a:t>above</a:t>
            </a:r>
            <a:r>
              <a:rPr lang="zh-CN" altLang="en-US" sz="2000" dirty="0">
                <a:latin typeface="Calibri" panose="020F0502020204030204" pitchFamily="34" charset="0"/>
                <a:cs typeface="Calibri" panose="020F0502020204030204" pitchFamily="34" charset="0"/>
              </a:rPr>
              <a:t> </a:t>
            </a:r>
            <a:r>
              <a:rPr lang="en-US" altLang="zh-CN" sz="2000" dirty="0">
                <a:latin typeface="Calibri" panose="020F0502020204030204" pitchFamily="34" charset="0"/>
                <a:cs typeface="Calibri" panose="020F0502020204030204" pitchFamily="34" charset="0"/>
              </a:rPr>
              <a:t>requirement can be fulfilled.</a:t>
            </a:r>
          </a:p>
          <a:p>
            <a:pPr lvl="0">
              <a:spcBef>
                <a:spcPts val="600"/>
              </a:spcBef>
              <a:spcAft>
                <a:spcPts val="600"/>
              </a:spcAft>
            </a:pPr>
            <a:endParaRPr lang="en-US" altLang="zh-CN" sz="2000" dirty="0">
              <a:latin typeface="Calibri" panose="020F0502020204030204" pitchFamily="34" charset="0"/>
              <a:cs typeface="Calibri" panose="020F0502020204030204" pitchFamily="34" charset="0"/>
            </a:endParaRPr>
          </a:p>
          <a:p>
            <a:pPr lvl="0">
              <a:spcBef>
                <a:spcPts val="600"/>
              </a:spcBef>
              <a:spcAft>
                <a:spcPts val="600"/>
              </a:spcAft>
            </a:pPr>
            <a:endParaRPr lang="en-US" altLang="en-US" sz="2400" dirty="0">
              <a:cs typeface="Calibri" panose="020F0502020204030204" pitchFamily="34" charset="0"/>
            </a:endParaRPr>
          </a:p>
        </p:txBody>
      </p:sp>
    </p:spTree>
    <p:extLst>
      <p:ext uri="{BB962C8B-B14F-4D97-AF65-F5344CB8AC3E}">
        <p14:creationId xmlns:p14="http://schemas.microsoft.com/office/powerpoint/2010/main" val="4049472493"/>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9BD4D34-87E7-4105-B586-4767AFA2F0F4}"/>
              </a:ext>
            </a:extLst>
          </p:cNvPr>
          <p:cNvSpPr>
            <a:spLocks noGrp="1"/>
          </p:cNvSpPr>
          <p:nvPr>
            <p:ph type="title"/>
          </p:nvPr>
        </p:nvSpPr>
        <p:spPr>
          <a:xfrm>
            <a:off x="0" y="-188649"/>
            <a:ext cx="10515600" cy="1325563"/>
          </a:xfrm>
        </p:spPr>
        <p:txBody>
          <a:bodyPr/>
          <a:lstStyle/>
          <a:p>
            <a:r>
              <a:rPr lang="en-US" altLang="zh-CN" sz="4000" dirty="0"/>
              <a:t>Annex</a:t>
            </a:r>
            <a:endParaRPr lang="zh-CN" altLang="en-US" sz="4000" dirty="0"/>
          </a:p>
        </p:txBody>
      </p:sp>
      <p:sp>
        <p:nvSpPr>
          <p:cNvPr id="6147" name="Content Placeholder 2">
            <a:extLst>
              <a:ext uri="{FF2B5EF4-FFF2-40B4-BE49-F238E27FC236}">
                <a16:creationId xmlns:a16="http://schemas.microsoft.com/office/drawing/2014/main" id="{33CFEE74-7B51-47B2-8BC9-945D38E983E7}"/>
              </a:ext>
            </a:extLst>
          </p:cNvPr>
          <p:cNvSpPr>
            <a:spLocks noGrp="1"/>
          </p:cNvSpPr>
          <p:nvPr>
            <p:ph idx="1"/>
          </p:nvPr>
        </p:nvSpPr>
        <p:spPr>
          <a:xfrm>
            <a:off x="559526" y="1261501"/>
            <a:ext cx="10515600" cy="4625978"/>
          </a:xfrm>
        </p:spPr>
        <p:txBody>
          <a:bodyPr/>
          <a:lstStyle/>
          <a:p>
            <a:pPr marL="0" lvl="0" indent="0">
              <a:spcBef>
                <a:spcPts val="600"/>
              </a:spcBef>
              <a:spcAft>
                <a:spcPts val="600"/>
              </a:spcAft>
              <a:buNone/>
            </a:pPr>
            <a:r>
              <a:rPr lang="en-US" altLang="zh-CN" sz="2400" b="1" dirty="0">
                <a:latin typeface="Calibri" panose="020F0502020204030204" pitchFamily="34" charset="0"/>
                <a:cs typeface="Calibri" panose="020F0502020204030204" pitchFamily="34" charset="0"/>
              </a:rPr>
              <a:t>Initial analysis for RAN side reporting per UE level EC information</a:t>
            </a:r>
          </a:p>
          <a:p>
            <a:pPr marL="457200" lvl="0" indent="-457200">
              <a:spcBef>
                <a:spcPts val="600"/>
              </a:spcBef>
              <a:spcAft>
                <a:spcPts val="600"/>
              </a:spcAft>
              <a:buAutoNum type="arabicParenR"/>
            </a:pPr>
            <a:r>
              <a:rPr lang="en-US" altLang="zh-CN" sz="2000" dirty="0">
                <a:latin typeface="Calibri" panose="020F0502020204030204" pitchFamily="34" charset="0"/>
                <a:cs typeface="Calibri" panose="020F0502020204030204" pitchFamily="34" charset="0"/>
              </a:rPr>
              <a:t>RAN may consider the following information to calculate the per UE level RAN EC information</a:t>
            </a:r>
          </a:p>
          <a:p>
            <a:pPr marL="457200" lvl="1" indent="0">
              <a:spcBef>
                <a:spcPts val="600"/>
              </a:spcBef>
              <a:spcAft>
                <a:spcPts val="600"/>
              </a:spcAft>
              <a:buNone/>
            </a:pPr>
            <a:r>
              <a:rPr lang="en-US" altLang="zh-CN" sz="1600" b="1" dirty="0">
                <a:latin typeface="Calibri" panose="020F0502020204030204" pitchFamily="34" charset="0"/>
                <a:cs typeface="Calibri" panose="020F0502020204030204" pitchFamily="34" charset="0"/>
              </a:rPr>
              <a:t>Collected by NG-RAN</a:t>
            </a:r>
          </a:p>
          <a:p>
            <a:pPr lvl="1">
              <a:spcBef>
                <a:spcPts val="600"/>
              </a:spcBef>
              <a:spcAft>
                <a:spcPts val="600"/>
              </a:spcAft>
            </a:pPr>
            <a:r>
              <a:rPr lang="en-US" altLang="zh-CN" sz="1600" b="1" dirty="0">
                <a:solidFill>
                  <a:srgbClr val="FF0000"/>
                </a:solidFill>
                <a:latin typeface="Calibri" panose="020F0502020204030204" pitchFamily="34" charset="0"/>
                <a:cs typeface="Calibri" panose="020F0502020204030204" pitchFamily="34" charset="0"/>
              </a:rPr>
              <a:t>PRB usage for UL and DL, </a:t>
            </a:r>
            <a:r>
              <a:rPr lang="en-US" altLang="zh-CN" sz="1600" dirty="0">
                <a:latin typeface="Calibri" panose="020F0502020204030204" pitchFamily="34" charset="0"/>
                <a:cs typeface="Calibri" panose="020F0502020204030204" pitchFamily="34" charset="0"/>
              </a:rPr>
              <a:t>which can reflect the radio resource for the UE, may need enhancement in RAN WGs.</a:t>
            </a:r>
          </a:p>
          <a:p>
            <a:pPr marL="457200" lvl="1" indent="0">
              <a:spcBef>
                <a:spcPts val="600"/>
              </a:spcBef>
              <a:spcAft>
                <a:spcPts val="600"/>
              </a:spcAft>
              <a:buNone/>
            </a:pPr>
            <a:r>
              <a:rPr lang="en-US" altLang="zh-CN" sz="1600" b="1" dirty="0">
                <a:latin typeface="Calibri" panose="020F0502020204030204" pitchFamily="34" charset="0"/>
                <a:cs typeface="Calibri" panose="020F0502020204030204" pitchFamily="34" charset="0"/>
              </a:rPr>
              <a:t>UE report to NG-RAN, already support</a:t>
            </a:r>
          </a:p>
          <a:p>
            <a:pPr lvl="1">
              <a:spcBef>
                <a:spcPts val="600"/>
              </a:spcBef>
              <a:spcAft>
                <a:spcPts val="600"/>
              </a:spcAft>
            </a:pPr>
            <a:r>
              <a:rPr lang="en-US" altLang="zh-CN" sz="1600" b="1" dirty="0">
                <a:solidFill>
                  <a:srgbClr val="FF0000"/>
                </a:solidFill>
                <a:latin typeface="Calibri" panose="020F0502020204030204" pitchFamily="34" charset="0"/>
                <a:cs typeface="Calibri" panose="020F0502020204030204" pitchFamily="34" charset="0"/>
              </a:rPr>
              <a:t>RSRP (Reference Signal Received Power),</a:t>
            </a:r>
            <a:r>
              <a:rPr lang="en-US" altLang="zh-CN" sz="1600" dirty="0">
                <a:latin typeface="Calibri" panose="020F0502020204030204" pitchFamily="34" charset="0"/>
                <a:cs typeface="Calibri" panose="020F0502020204030204" pitchFamily="34" charset="0"/>
              </a:rPr>
              <a:t> which can reflect the strength of desired signal; and the distance between UE and RAN node.</a:t>
            </a:r>
          </a:p>
          <a:p>
            <a:pPr lvl="1">
              <a:spcBef>
                <a:spcPts val="600"/>
              </a:spcBef>
              <a:spcAft>
                <a:spcPts val="600"/>
              </a:spcAft>
            </a:pPr>
            <a:r>
              <a:rPr lang="en-US" altLang="zh-CN" sz="1600" b="1" dirty="0">
                <a:solidFill>
                  <a:srgbClr val="FF0000"/>
                </a:solidFill>
                <a:latin typeface="Calibri" panose="020F0502020204030204" pitchFamily="34" charset="0"/>
                <a:cs typeface="Calibri" panose="020F0502020204030204" pitchFamily="34" charset="0"/>
              </a:rPr>
              <a:t>SINR (Signal-to-Interference-plus-Noise Ratio), </a:t>
            </a:r>
            <a:r>
              <a:rPr lang="en-US" altLang="zh-CN" sz="1600" dirty="0">
                <a:latin typeface="Calibri" panose="020F0502020204030204" pitchFamily="34" charset="0"/>
                <a:cs typeface="Calibri" panose="020F0502020204030204" pitchFamily="34" charset="0"/>
              </a:rPr>
              <a:t>which can reflect the quality of desired signal;</a:t>
            </a:r>
          </a:p>
          <a:p>
            <a:pPr lvl="1">
              <a:spcBef>
                <a:spcPts val="600"/>
              </a:spcBef>
              <a:spcAft>
                <a:spcPts val="600"/>
              </a:spcAft>
            </a:pPr>
            <a:r>
              <a:rPr lang="en-US" altLang="zh-CN" sz="1600" b="1" dirty="0">
                <a:solidFill>
                  <a:srgbClr val="FF0000"/>
                </a:solidFill>
                <a:latin typeface="Calibri" panose="020F0502020204030204" pitchFamily="34" charset="0"/>
                <a:cs typeface="Calibri" panose="020F0502020204030204" pitchFamily="34" charset="0"/>
              </a:rPr>
              <a:t>CQI (</a:t>
            </a:r>
            <a:r>
              <a:rPr lang="de-DE" altLang="zh-CN" sz="1600" b="1" dirty="0">
                <a:solidFill>
                  <a:srgbClr val="FF0000"/>
                </a:solidFill>
                <a:latin typeface="Calibri" panose="020F0502020204030204" pitchFamily="34" charset="0"/>
                <a:cs typeface="Calibri" panose="020F0502020204030204" pitchFamily="34" charset="0"/>
              </a:rPr>
              <a:t>Channel Quality Indicator</a:t>
            </a:r>
            <a:r>
              <a:rPr lang="en-US" altLang="zh-CN" sz="1600" b="1" dirty="0">
                <a:solidFill>
                  <a:srgbClr val="FF0000"/>
                </a:solidFill>
                <a:latin typeface="Calibri" panose="020F0502020204030204" pitchFamily="34" charset="0"/>
                <a:cs typeface="Calibri" panose="020F0502020204030204" pitchFamily="34" charset="0"/>
              </a:rPr>
              <a:t>),</a:t>
            </a:r>
            <a:r>
              <a:rPr lang="zh-CN" altLang="en-US" sz="1600" dirty="0">
                <a:latin typeface="Calibri" panose="020F0502020204030204" pitchFamily="34" charset="0"/>
                <a:cs typeface="Calibri" panose="020F0502020204030204" pitchFamily="34" charset="0"/>
              </a:rPr>
              <a:t> </a:t>
            </a:r>
            <a:r>
              <a:rPr lang="en-US" altLang="zh-CN" sz="1600" dirty="0">
                <a:latin typeface="Calibri" panose="020F0502020204030204" pitchFamily="34" charset="0"/>
                <a:cs typeface="Calibri" panose="020F0502020204030204" pitchFamily="34" charset="0"/>
              </a:rPr>
              <a:t>PHY channel quality</a:t>
            </a:r>
            <a:endParaRPr lang="en-US" altLang="en-US" sz="2400" dirty="0">
              <a:cs typeface="Calibri" panose="020F0502020204030204" pitchFamily="34" charset="0"/>
            </a:endParaRPr>
          </a:p>
        </p:txBody>
      </p:sp>
    </p:spTree>
    <p:extLst>
      <p:ext uri="{BB962C8B-B14F-4D97-AF65-F5344CB8AC3E}">
        <p14:creationId xmlns:p14="http://schemas.microsoft.com/office/powerpoint/2010/main" val="2423610490"/>
      </p:ext>
    </p:extLst>
  </p:cSld>
  <p:clrMapOvr>
    <a:masterClrMapping/>
  </p:clrMapOvr>
  <p:transition>
    <p:wipe dir="r"/>
  </p:transition>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B13BEEBA675044A96DE28BDD893E607" ma:contentTypeVersion="13" ma:contentTypeDescription="Create a new document." ma:contentTypeScope="" ma:versionID="128a8422487fc329a7dc26f28cf6102c">
  <xsd:schema xmlns:xsd="http://www.w3.org/2001/XMLSchema" xmlns:xs="http://www.w3.org/2001/XMLSchema" xmlns:p="http://schemas.microsoft.com/office/2006/metadata/properties" xmlns:ns3="679a257e-872f-4c98-9e8a-0a9c104f72cd" xmlns:ns4="280d8efa-eff2-4910-88d2-79ca146720c4" targetNamespace="http://schemas.microsoft.com/office/2006/metadata/properties" ma:root="true" ma:fieldsID="5ee17176e517ccea8510c39d83da9bad" ns3:_="" ns4:_="">
    <xsd:import namespace="679a257e-872f-4c98-9e8a-0a9c104f72cd"/>
    <xsd:import namespace="280d8efa-eff2-4910-88d2-79ca146720c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9a257e-872f-4c98-9e8a-0a9c104f72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80d8efa-eff2-4910-88d2-79ca146720c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3A830A-0AC8-45A7-9E99-DF047C23D0D0}">
  <ds:schemaRefs>
    <ds:schemaRef ds:uri="http://schemas.microsoft.com/sharepoint/v3/contenttype/forms"/>
  </ds:schemaRefs>
</ds:datastoreItem>
</file>

<file path=customXml/itemProps2.xml><?xml version="1.0" encoding="utf-8"?>
<ds:datastoreItem xmlns:ds="http://schemas.openxmlformats.org/officeDocument/2006/customXml" ds:itemID="{BD6692E6-AFB4-4AE6-8E62-2D7692F0CE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79a257e-872f-4c98-9e8a-0a9c104f72cd"/>
    <ds:schemaRef ds:uri="280d8efa-eff2-4910-88d2-79ca146720c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5CA3727-A4EB-4398-9783-D0148B061093}">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5792</TotalTime>
  <Words>980</Words>
  <Application>Microsoft Office PowerPoint</Application>
  <PresentationFormat>宽屏</PresentationFormat>
  <Paragraphs>43</Paragraphs>
  <Slides>6</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6</vt:i4>
      </vt:variant>
    </vt:vector>
  </HeadingPairs>
  <TitlesOfParts>
    <vt:vector size="11" baseType="lpstr">
      <vt:lpstr>Arial</vt:lpstr>
      <vt:lpstr>Calibri</vt:lpstr>
      <vt:lpstr>Calibri Light</vt:lpstr>
      <vt:lpstr>Times New Roman</vt:lpstr>
      <vt:lpstr>Office Theme</vt:lpstr>
      <vt:lpstr>Way Forward for Rel-19 EnergySaving</vt:lpstr>
      <vt:lpstr>Summary of current status of SA2 discussion</vt:lpstr>
      <vt:lpstr>Summary of current status of SA2 discussion</vt:lpstr>
      <vt:lpstr>Some principles of the EnergySaving in 5GS</vt:lpstr>
      <vt:lpstr>Proposal for the EnergySaving in Rel-19</vt:lpstr>
      <vt:lpstr>Annex</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3GPP template</dc:title>
  <dc:creator>Kevin Flynn</dc:creator>
  <dc:description>© 3GPP 2018</dc:description>
  <cp:lastModifiedBy>Dan Wang</cp:lastModifiedBy>
  <cp:revision>673</cp:revision>
  <dcterms:created xsi:type="dcterms:W3CDTF">2010-02-05T13:52:04Z</dcterms:created>
  <dcterms:modified xsi:type="dcterms:W3CDTF">2024-07-26T08:38:35Z</dcterms:modified>
  <cp:contentStatus>Template 2017</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0x010100BB13BEEBA675044A96DE28BDD893E607</vt:lpwstr>
  </property>
  <property fmtid="{D5CDD505-2E9C-101B-9397-08002B2CF9AE}" pid="3" name="_2015_ms_pID_725343">
    <vt:lpwstr>(2)XqwSj3V/SvfLvL66I7i+n38nwZfeAN9/RMl+9EKjUjshOxoHC/mTv4/zvJj2LiRzYU5Y7m9J
/vqgbRWZwhcmV1GCX/Kuj9R67HLBi9Aw0GoeOlcYIQ3QxITFehJ5m2xDibPQfqsh7oV7t0+s
GSWnMrtMRfU9XMuRS2AYa+SKfXppCdzi0OIWO8LfNTvFKR4GhDv+7RarJbqAP92mF27j3CNK
ugPOR1f37Z1NQdpuzg</vt:lpwstr>
  </property>
  <property fmtid="{D5CDD505-2E9C-101B-9397-08002B2CF9AE}" pid="4" name="_2015_ms_pID_7253431">
    <vt:lpwstr>DkagcrptKqy8gK5SzovEiqZDxiTDBPF68DwdKoyDMvQM4Gcj2i4I73
xhBSylG0WstTQtu7cI0OemYBZ9jjeMH5+l8rkNR1l1GuN7NumtHb7y2lEWppLmjjY2WnwfDM
6KsRFGgfumbYTtD0APGcO4tgf+IfWCCFv3a9kvoS+P2yoyIaJDJZp3+p2dVDJJ8K+SBF93Wt
OePsQsu16flbahzu</vt:lpwstr>
  </property>
</Properties>
</file>