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12"/>
  </p:notesMasterIdLst>
  <p:handoutMasterIdLst>
    <p:handoutMasterId r:id="rId13"/>
  </p:handoutMasterIdLst>
  <p:sldIdLst>
    <p:sldId id="341" r:id="rId5"/>
    <p:sldId id="363" r:id="rId6"/>
    <p:sldId id="364" r:id="rId7"/>
    <p:sldId id="365" r:id="rId8"/>
    <p:sldId id="366" r:id="rId9"/>
    <p:sldId id="368" r:id="rId10"/>
    <p:sldId id="367" r:id="rId11"/>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627" autoAdjust="0"/>
    <p:restoredTop sz="96678" autoAdjust="0"/>
  </p:normalViewPr>
  <p:slideViewPr>
    <p:cSldViewPr snapToGrid="0">
      <p:cViewPr varScale="1">
        <p:scale>
          <a:sx n="119" d="100"/>
          <a:sy n="119" d="100"/>
        </p:scale>
        <p:origin x="456" y="101"/>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Flynn" userId="8512d3b6-9e1b-4dce-bd11-e4335739214c" providerId="ADAL" clId="{410CC1E5-1E9F-45B8-ADE1-798EE78BA9D7}"/>
    <pc:docChg chg="modMainMaster">
      <pc:chgData name="Kevin Flynn" userId="8512d3b6-9e1b-4dce-bd11-e4335739214c" providerId="ADAL" clId="{410CC1E5-1E9F-45B8-ADE1-798EE78BA9D7}" dt="2023-01-03T20:47:59.753" v="7" actId="20577"/>
      <pc:docMkLst>
        <pc:docMk/>
      </pc:docMkLst>
      <pc:sldMasterChg chg="modSp mod">
        <pc:chgData name="Kevin Flynn" userId="8512d3b6-9e1b-4dce-bd11-e4335739214c" providerId="ADAL" clId="{410CC1E5-1E9F-45B8-ADE1-798EE78BA9D7}" dt="2023-01-03T20:47:59.753" v="7" actId="20577"/>
        <pc:sldMasterMkLst>
          <pc:docMk/>
          <pc:sldMasterMk cId="0" sldId="2147485146"/>
        </pc:sldMasterMkLst>
        <pc:spChg chg="mod">
          <ac:chgData name="Kevin Flynn" userId="8512d3b6-9e1b-4dce-bd11-e4335739214c" providerId="ADAL" clId="{410CC1E5-1E9F-45B8-ADE1-798EE78BA9D7}" dt="2023-01-03T20:47:42.400" v="3" actId="20577"/>
          <ac:spMkLst>
            <pc:docMk/>
            <pc:sldMasterMk cId="0" sldId="2147485146"/>
            <ac:spMk id="9" creationId="{ED4BE506-C0F9-461F-89BC-4B3F6F61A38D}"/>
          </ac:spMkLst>
        </pc:spChg>
        <pc:spChg chg="mod">
          <ac:chgData name="Kevin Flynn" userId="8512d3b6-9e1b-4dce-bd11-e4335739214c" providerId="ADAL" clId="{410CC1E5-1E9F-45B8-ADE1-798EE78BA9D7}" dt="2023-01-03T20:47:59.753" v="7" actId="20577"/>
          <ac:spMkLst>
            <pc:docMk/>
            <pc:sldMasterMk cId="0" sldId="2147485146"/>
            <ac:spMk id="11" creationId="{AA2802BD-1B72-4AD1-8184-0FD099607084}"/>
          </ac:spMkLst>
        </pc:spChg>
      </pc:sldMasterChg>
    </pc:docChg>
  </pc:docChgLst>
  <pc:docChgLst>
    <pc:chgData name="Kevin Flynn" userId="8512d3b6-9e1b-4dce-bd11-e4335739214c" providerId="ADAL" clId="{01F924A4-736D-4E8A-A883-A37C2DA35198}"/>
    <pc:docChg chg="modMainMaster">
      <pc:chgData name="Kevin Flynn" userId="8512d3b6-9e1b-4dce-bd11-e4335739214c" providerId="ADAL" clId="{01F924A4-736D-4E8A-A883-A37C2DA35198}" dt="2024-03-27T10:11:19.269" v="4" actId="478"/>
      <pc:docMkLst>
        <pc:docMk/>
      </pc:docMkLst>
      <pc:sldMasterChg chg="delSp modSp mod">
        <pc:chgData name="Kevin Flynn" userId="8512d3b6-9e1b-4dce-bd11-e4335739214c" providerId="ADAL" clId="{01F924A4-736D-4E8A-A883-A37C2DA35198}" dt="2024-03-27T10:11:19.269" v="4" actId="478"/>
        <pc:sldMasterMkLst>
          <pc:docMk/>
          <pc:sldMasterMk cId="0" sldId="2147485146"/>
        </pc:sldMasterMkLst>
        <pc:spChg chg="del">
          <ac:chgData name="Kevin Flynn" userId="8512d3b6-9e1b-4dce-bd11-e4335739214c" providerId="ADAL" clId="{01F924A4-736D-4E8A-A883-A37C2DA35198}" dt="2024-03-27T10:11:19.269" v="4" actId="478"/>
          <ac:spMkLst>
            <pc:docMk/>
            <pc:sldMasterMk cId="0" sldId="2147485146"/>
            <ac:spMk id="9" creationId="{ED4BE506-C0F9-461F-89BC-4B3F6F61A38D}"/>
          </ac:spMkLst>
        </pc:spChg>
        <pc:spChg chg="mod">
          <ac:chgData name="Kevin Flynn" userId="8512d3b6-9e1b-4dce-bd11-e4335739214c" providerId="ADAL" clId="{01F924A4-736D-4E8A-A883-A37C2DA35198}" dt="2024-03-27T10:11:07.146" v="3" actId="20577"/>
          <ac:spMkLst>
            <pc:docMk/>
            <pc:sldMasterMk cId="0" sldId="2147485146"/>
            <ac:spMk id="11" creationId="{AA2802BD-1B72-4AD1-8184-0FD099607084}"/>
          </ac:spMkLst>
        </pc:spChg>
      </pc:sldMasterChg>
    </pc:docChg>
  </pc:docChgLst>
  <pc:docChgLst>
    <pc:chgData name="Kevin Flynn" userId="8512d3b6-9e1b-4dce-bd11-e4335739214c" providerId="ADAL" clId="{5FEC037C-5135-422F-A7A0-A6F4C6D26DAA}"/>
    <pc:docChg chg="modMainMaster">
      <pc:chgData name="Kevin Flynn" userId="8512d3b6-9e1b-4dce-bd11-e4335739214c" providerId="ADAL" clId="{5FEC037C-5135-422F-A7A0-A6F4C6D26DAA}" dt="2022-01-08T13:43:11.136" v="7" actId="20577"/>
      <pc:docMkLst>
        <pc:docMk/>
      </pc:docMkLst>
      <pc:sldMasterChg chg="modSp mod">
        <pc:chgData name="Kevin Flynn" userId="8512d3b6-9e1b-4dce-bd11-e4335739214c" providerId="ADAL" clId="{5FEC037C-5135-422F-A7A0-A6F4C6D26DAA}" dt="2022-01-08T13:43:11.136" v="7" actId="20577"/>
        <pc:sldMasterMkLst>
          <pc:docMk/>
          <pc:sldMasterMk cId="0" sldId="2147485146"/>
        </pc:sldMasterMkLst>
        <pc:spChg chg="mod">
          <ac:chgData name="Kevin Flynn" userId="8512d3b6-9e1b-4dce-bd11-e4335739214c" providerId="ADAL" clId="{5FEC037C-5135-422F-A7A0-A6F4C6D26DAA}" dt="2022-01-08T13:43:11.136" v="7" actId="20577"/>
          <ac:spMkLst>
            <pc:docMk/>
            <pc:sldMasterMk cId="0" sldId="2147485146"/>
            <ac:spMk id="9" creationId="{ED4BE506-C0F9-461F-89BC-4B3F6F61A38D}"/>
          </ac:spMkLst>
        </pc:spChg>
        <pc:spChg chg="mod">
          <ac:chgData name="Kevin Flynn" userId="8512d3b6-9e1b-4dce-bd11-e4335739214c" providerId="ADAL" clId="{5FEC037C-5135-422F-A7A0-A6F4C6D26DAA}" dt="2022-01-08T13:43:03.480" v="3" actId="20577"/>
          <ac:spMkLst>
            <pc:docMk/>
            <pc:sldMasterMk cId="0" sldId="2147485146"/>
            <ac:spMk id="11" creationId="{AA2802BD-1B72-4AD1-8184-0FD099607084}"/>
          </ac:spMkLst>
        </pc:spChg>
      </pc:sldMasterChg>
    </pc:docChg>
  </pc:docChgLst>
  <pc:docChgLst>
    <pc:chgData name="Kevin Flynn" userId="8512d3b6-9e1b-4dce-bd11-e4335739214c" providerId="ADAL" clId="{FF3B571D-72DD-4010-A68E-2ADC139F31DB}"/>
    <pc:docChg chg="modMainMaster">
      <pc:chgData name="Kevin Flynn" userId="8512d3b6-9e1b-4dce-bd11-e4335739214c" providerId="ADAL" clId="{FF3B571D-72DD-4010-A68E-2ADC139F31DB}" dt="2021-10-14T13:09:27.621" v="8" actId="21"/>
      <pc:docMkLst>
        <pc:docMk/>
      </pc:docMkLst>
      <pc:sldMasterChg chg="modSp mod modSldLayout">
        <pc:chgData name="Kevin Flynn" userId="8512d3b6-9e1b-4dce-bd11-e4335739214c" providerId="ADAL" clId="{FF3B571D-72DD-4010-A68E-2ADC139F31DB}" dt="2021-10-14T13:09:27.621" v="8" actId="21"/>
        <pc:sldMasterMkLst>
          <pc:docMk/>
          <pc:sldMasterMk cId="0" sldId="2147485146"/>
        </pc:sldMasterMkLst>
        <pc:spChg chg="mod">
          <ac:chgData name="Kevin Flynn" userId="8512d3b6-9e1b-4dce-bd11-e4335739214c" providerId="ADAL" clId="{FF3B571D-72DD-4010-A68E-2ADC139F31DB}" dt="2021-10-14T13:09:01.249" v="3" actId="20577"/>
          <ac:spMkLst>
            <pc:docMk/>
            <pc:sldMasterMk cId="0" sldId="2147485146"/>
            <ac:spMk id="11" creationId="{AA2802BD-1B72-4AD1-8184-0FD099607084}"/>
          </ac:spMkLst>
        </pc:spChg>
        <pc:sldLayoutChg chg="delSp modSp mod">
          <pc:chgData name="Kevin Flynn" userId="8512d3b6-9e1b-4dce-bd11-e4335739214c" providerId="ADAL" clId="{FF3B571D-72DD-4010-A68E-2ADC139F31DB}" dt="2021-10-14T13:09:27.621" v="8" actId="21"/>
          <pc:sldLayoutMkLst>
            <pc:docMk/>
            <pc:sldMasterMk cId="0" sldId="2147485146"/>
            <pc:sldLayoutMk cId="2576406219" sldId="2147485163"/>
          </pc:sldLayoutMkLst>
          <pc:spChg chg="del mod">
            <ac:chgData name="Kevin Flynn" userId="8512d3b6-9e1b-4dce-bd11-e4335739214c" providerId="ADAL" clId="{FF3B571D-72DD-4010-A68E-2ADC139F31DB}" dt="2021-10-14T13:09:27.621" v="8" actId="21"/>
            <ac:spMkLst>
              <pc:docMk/>
              <pc:sldMasterMk cId="0" sldId="2147485146"/>
              <pc:sldLayoutMk cId="2576406219" sldId="2147485163"/>
              <ac:spMk id="4" creationId="{BB8994A5-D808-4BF9-9C30-40F75349FF45}"/>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ECB452CC-48C9-4997-9257-C682E2A70ECE}" type="slidenum">
              <a:rPr lang="en-GB" altLang="en-US" smtClean="0"/>
              <a:pPr>
                <a:defRPr/>
              </a:pPr>
              <a:t>1</a:t>
            </a:fld>
            <a:endParaRPr lang="en-GB" altLang="en-US"/>
          </a:p>
        </p:txBody>
      </p:sp>
    </p:spTree>
    <p:extLst>
      <p:ext uri="{BB962C8B-B14F-4D97-AF65-F5344CB8AC3E}">
        <p14:creationId xmlns:p14="http://schemas.microsoft.com/office/powerpoint/2010/main" val="3492376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1" name="Text Box 14">
            <a:extLst>
              <a:ext uri="{FF2B5EF4-FFF2-40B4-BE49-F238E27FC236}">
                <a16:creationId xmlns:a16="http://schemas.microsoft.com/office/drawing/2014/main" id="{AA2802BD-1B72-4AD1-8184-0FD099607084}"/>
              </a:ext>
            </a:extLst>
          </p:cNvPr>
          <p:cNvSpPr txBox="1">
            <a:spLocks noChangeArrowheads="1"/>
          </p:cNvSpPr>
          <p:nvPr userDrawn="1"/>
        </p:nvSpPr>
        <p:spPr bwMode="auto">
          <a:xfrm>
            <a:off x="133350" y="36513"/>
            <a:ext cx="26019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SA2#164	</a:t>
            </a:r>
          </a:p>
          <a:p>
            <a:pPr eaLnBrk="1" hangingPunct="1">
              <a:defRPr/>
            </a:pPr>
            <a:r>
              <a:rPr lang="sv-SE" altLang="en-US" sz="1200" b="1" dirty="0">
                <a:latin typeface="Arial "/>
              </a:rPr>
              <a:t>Maastricht, NL – August 2024</a:t>
            </a:r>
          </a:p>
        </p:txBody>
      </p:sp>
      <p:sp>
        <p:nvSpPr>
          <p:cNvPr id="13" name="Text Box 14">
            <a:extLst>
              <a:ext uri="{FF2B5EF4-FFF2-40B4-BE49-F238E27FC236}">
                <a16:creationId xmlns:a16="http://schemas.microsoft.com/office/drawing/2014/main" id="{AF4006C6-1A95-4284-A498-917EA49F0F95}"/>
              </a:ext>
            </a:extLst>
          </p:cNvPr>
          <p:cNvSpPr txBox="1">
            <a:spLocks noChangeArrowheads="1"/>
          </p:cNvSpPr>
          <p:nvPr userDrawn="1"/>
        </p:nvSpPr>
        <p:spPr bwMode="auto">
          <a:xfrm>
            <a:off x="9163050" y="133350"/>
            <a:ext cx="26003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200" b="1" dirty="0">
                <a:latin typeface="Arial "/>
              </a:rPr>
              <a:t>&lt;</a:t>
            </a:r>
            <a:r>
              <a:rPr lang="sv-SE" altLang="en-US" sz="1200" b="1" i="1" dirty="0">
                <a:latin typeface="Arial "/>
              </a:rPr>
              <a:t>Document Ref.</a:t>
            </a:r>
            <a:r>
              <a:rPr lang="sv-SE" altLang="en-US" sz="1200" b="1" dirty="0">
                <a:latin typeface="Arial "/>
              </a:rPr>
              <a:t>&gt;	</a:t>
            </a: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2147888" y="1709738"/>
            <a:ext cx="7886700" cy="2852737"/>
          </a:xfrm>
        </p:spPr>
        <p:txBody>
          <a:bodyPr/>
          <a:lstStyle/>
          <a:p>
            <a:pPr eaLnBrk="1" hangingPunct="1"/>
            <a:r>
              <a:rPr lang="en-GB" altLang="en-US" dirty="0"/>
              <a:t>Technical Questions for </a:t>
            </a:r>
            <a:r>
              <a:rPr lang="en-GB" altLang="en-US" dirty="0" err="1"/>
              <a:t>DualSteer</a:t>
            </a:r>
            <a:r>
              <a:rPr lang="en-GB" altLang="en-US" dirty="0"/>
              <a:t> New NWM Discussion</a:t>
            </a:r>
          </a:p>
        </p:txBody>
      </p:sp>
      <p:sp>
        <p:nvSpPr>
          <p:cNvPr id="5123" name="Text Placeholder 2">
            <a:extLst>
              <a:ext uri="{FF2B5EF4-FFF2-40B4-BE49-F238E27FC236}">
                <a16:creationId xmlns:a16="http://schemas.microsoft.com/office/drawing/2014/main" id="{9FAD3684-801E-4E1E-85EB-F5F3E5D37277}"/>
              </a:ext>
            </a:extLst>
          </p:cNvPr>
          <p:cNvSpPr>
            <a:spLocks noGrp="1"/>
          </p:cNvSpPr>
          <p:nvPr>
            <p:ph type="body" idx="4294967295"/>
          </p:nvPr>
        </p:nvSpPr>
        <p:spPr>
          <a:xfrm>
            <a:off x="2147888" y="4589463"/>
            <a:ext cx="7886700" cy="1500187"/>
          </a:xfrm>
        </p:spPr>
        <p:txBody>
          <a:bodyPr/>
          <a:lstStyle/>
          <a:p>
            <a:pPr marL="0" indent="0" eaLnBrk="1" hangingPunct="1">
              <a:buFontTx/>
              <a:buNone/>
            </a:pPr>
            <a:r>
              <a:rPr lang="en-GB" altLang="en-US" dirty="0"/>
              <a:t>Huawei</a:t>
            </a:r>
          </a:p>
          <a:p>
            <a:pPr marL="0" indent="0" eaLnBrk="1" hangingPunct="1">
              <a:buFontTx/>
              <a:buNone/>
            </a:pPr>
            <a:endParaRPr lang="en-GB" altLang="en-US"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p:txBody>
          <a:bodyPr/>
          <a:lstStyle/>
          <a:p>
            <a:r>
              <a:rPr lang="en-GB" altLang="en-US" dirty="0"/>
              <a:t>Assumptions</a:t>
            </a:r>
            <a:r>
              <a:rPr lang="en-US" altLang="zh-CN" dirty="0"/>
              <a:t> for the solutions</a:t>
            </a:r>
            <a:endParaRPr lang="en-GB" altLang="en-US" dirty="0"/>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p:txBody>
          <a:bodyPr/>
          <a:lstStyle/>
          <a:p>
            <a:r>
              <a:rPr lang="en-US" altLang="en-US" sz="1800" dirty="0"/>
              <a:t>The internals of the DS device are not described by the solution. Only minimal interaction is described to ensure the consistency of the flow of data between the DS device (e.g. across the two separate UEs) and the network(s).</a:t>
            </a:r>
          </a:p>
          <a:p>
            <a:r>
              <a:rPr lang="en-US" altLang="en-US" sz="1800" dirty="0"/>
              <a:t>Answers need to describe directly the solution behavior rather than referring to similar 5GS feature.</a:t>
            </a:r>
          </a:p>
          <a:p>
            <a:r>
              <a:rPr lang="en-US" altLang="en-US" sz="1800" dirty="0"/>
              <a:t>Answers need to consider whether it is applicable to </a:t>
            </a:r>
            <a:r>
              <a:rPr lang="en-US" altLang="en-US" sz="1800" dirty="0" err="1"/>
              <a:t>DualSteer</a:t>
            </a:r>
            <a:r>
              <a:rPr lang="en-US" altLang="en-US" sz="1800" dirty="0"/>
              <a:t> Device in single UE case or in two separate UEs Case or both.</a:t>
            </a:r>
          </a:p>
          <a:p>
            <a:pPr marL="0" indent="0">
              <a:buNone/>
            </a:pPr>
            <a:endParaRPr lang="en-US" altLang="en-US" sz="1800" dirty="0"/>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p:txBody>
          <a:bodyPr/>
          <a:lstStyle/>
          <a:p>
            <a:r>
              <a:rPr lang="en-US" altLang="zh-CN" dirty="0"/>
              <a:t>Subscription Aspects</a:t>
            </a:r>
            <a:endParaRPr lang="zh-CN" altLang="en-US" dirty="0"/>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p:txBody>
          <a:bodyPr/>
          <a:lstStyle/>
          <a:p>
            <a:pPr marL="342900" indent="-342900">
              <a:buFont typeface="+mj-lt"/>
              <a:buAutoNum type="arabicPeriod"/>
            </a:pPr>
            <a:r>
              <a:rPr lang="en-US" altLang="en-US" sz="1800" dirty="0"/>
              <a:t>How does the solution correlate the two SUPIs for the </a:t>
            </a:r>
            <a:r>
              <a:rPr lang="en-US" altLang="en-US" sz="1800" dirty="0" err="1"/>
              <a:t>DualSteer</a:t>
            </a:r>
            <a:r>
              <a:rPr lang="en-US" altLang="en-US" sz="1800" dirty="0"/>
              <a:t> a) in the network (HPLMN)? b) in the </a:t>
            </a:r>
            <a:r>
              <a:rPr lang="en-US" altLang="en-US" sz="1800" dirty="0" err="1"/>
              <a:t>DualSteer</a:t>
            </a:r>
            <a:r>
              <a:rPr lang="en-US" altLang="en-US" sz="1800" dirty="0"/>
              <a:t> Device?</a:t>
            </a:r>
          </a:p>
          <a:p>
            <a:pPr marL="342900" indent="-342900">
              <a:buFont typeface="+mj-lt"/>
              <a:buAutoNum type="arabicPeriod"/>
            </a:pPr>
            <a:r>
              <a:rPr lang="en-US" altLang="en-US" sz="1800" dirty="0"/>
              <a:t>How does the solution ensure that the two SUPIs of a DS subscription are used by the same </a:t>
            </a:r>
            <a:r>
              <a:rPr lang="en-US" altLang="en-US" sz="1800" dirty="0" err="1"/>
              <a:t>DualSteer</a:t>
            </a:r>
            <a:r>
              <a:rPr lang="en-US" altLang="en-US" sz="1800" dirty="0"/>
              <a:t> Device?</a:t>
            </a:r>
          </a:p>
          <a:p>
            <a:pPr marL="342900" indent="-342900">
              <a:buFont typeface="+mj-lt"/>
              <a:buAutoNum type="arabicPeriod"/>
            </a:pPr>
            <a:r>
              <a:rPr lang="en-US" altLang="en-US" sz="1800" dirty="0"/>
              <a:t>If the solution supports differentiated SUPIs (e.g. primary/secondary SUPI), how does the network respond to the DS device to know which SUPI corresponds to which role?</a:t>
            </a:r>
          </a:p>
          <a:p>
            <a:pPr marL="0" indent="0">
              <a:buNone/>
            </a:pPr>
            <a:endParaRPr lang="en-US" altLang="en-US" sz="1800" dirty="0"/>
          </a:p>
        </p:txBody>
      </p:sp>
    </p:spTree>
    <p:extLst>
      <p:ext uri="{BB962C8B-B14F-4D97-AF65-F5344CB8AC3E}">
        <p14:creationId xmlns:p14="http://schemas.microsoft.com/office/powerpoint/2010/main" val="3129465777"/>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p:txBody>
          <a:bodyPr/>
          <a:lstStyle/>
          <a:p>
            <a:r>
              <a:rPr lang="en-US" altLang="zh-CN" dirty="0"/>
              <a:t>Registration Aspects</a:t>
            </a:r>
            <a:endParaRPr lang="zh-CN" altLang="en-US" dirty="0"/>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p:txBody>
          <a:bodyPr/>
          <a:lstStyle/>
          <a:p>
            <a:pPr marL="342900" indent="-342900">
              <a:buFont typeface="+mj-lt"/>
              <a:buAutoNum type="arabicPeriod"/>
            </a:pPr>
            <a:r>
              <a:rPr lang="en-US" altLang="en-US" sz="1800" dirty="0"/>
              <a:t>Which </a:t>
            </a:r>
            <a:r>
              <a:rPr lang="en-US" altLang="en-US" sz="1800" dirty="0" err="1"/>
              <a:t>DualSteer</a:t>
            </a:r>
            <a:r>
              <a:rPr lang="en-US" altLang="en-US" sz="1800" dirty="0"/>
              <a:t> Device capabilities are sent to the network during Registration procedure (e.g. </a:t>
            </a:r>
            <a:r>
              <a:rPr lang="en-US" altLang="en-US" sz="1800" dirty="0" err="1"/>
              <a:t>DualSteer</a:t>
            </a:r>
            <a:r>
              <a:rPr lang="en-US" altLang="en-US" sz="1800" dirty="0"/>
              <a:t> capable, simultaneous transmission capable)?</a:t>
            </a:r>
          </a:p>
          <a:p>
            <a:pPr marL="342900" indent="-342900">
              <a:buFont typeface="+mj-lt"/>
              <a:buAutoNum type="arabicPeriod"/>
            </a:pPr>
            <a:r>
              <a:rPr lang="en-US" altLang="en-US" sz="1800" dirty="0"/>
              <a:t>If the </a:t>
            </a:r>
            <a:r>
              <a:rPr lang="en-US" altLang="en-US" sz="1800" dirty="0" err="1"/>
              <a:t>DualSteer</a:t>
            </a:r>
            <a:r>
              <a:rPr lang="en-US" altLang="en-US" sz="1800" dirty="0"/>
              <a:t> Device sends </a:t>
            </a:r>
            <a:r>
              <a:rPr lang="en-US" altLang="en-US" sz="1800" dirty="0" err="1"/>
              <a:t>DualSteer</a:t>
            </a:r>
            <a:r>
              <a:rPr lang="en-US" altLang="en-US" sz="1800" dirty="0"/>
              <a:t> related information (e.g. capabilities) as part of Registration Request, a) how does the serving network act upon them? b) how does the HPLMN act upon them?</a:t>
            </a:r>
          </a:p>
          <a:p>
            <a:pPr marL="342900" indent="-342900">
              <a:buFont typeface="+mj-lt"/>
              <a:buAutoNum type="arabicPeriod"/>
            </a:pPr>
            <a:r>
              <a:rPr lang="en-US" altLang="en-US" sz="1800" dirty="0"/>
              <a:t>Does the serving PLMN need to support DS feature? If so, for what purpose? If not, how is this avoided?</a:t>
            </a:r>
          </a:p>
          <a:p>
            <a:pPr marL="342900" indent="-342900">
              <a:buFont typeface="+mj-lt"/>
              <a:buAutoNum type="arabicPeriod"/>
            </a:pPr>
            <a:r>
              <a:rPr lang="en-US" altLang="en-US" sz="1800" dirty="0"/>
              <a:t>How does the network enforce registration-related policy constraints? (see Policy section)</a:t>
            </a:r>
          </a:p>
          <a:p>
            <a:pPr marL="342900" indent="-342900">
              <a:buFont typeface="+mj-lt"/>
              <a:buAutoNum type="arabicPeriod"/>
            </a:pPr>
            <a:r>
              <a:rPr lang="en-US" altLang="en-US" sz="1800" dirty="0"/>
              <a:t>How does the </a:t>
            </a:r>
            <a:r>
              <a:rPr lang="en-US" altLang="en-US" sz="1800" dirty="0" err="1"/>
              <a:t>DualSteer</a:t>
            </a:r>
            <a:r>
              <a:rPr lang="en-US" altLang="en-US" sz="1800" dirty="0"/>
              <a:t> Device apply the registration-related policies for the second access? (see Policy section)</a:t>
            </a:r>
          </a:p>
          <a:p>
            <a:pPr marL="0" indent="0">
              <a:buNone/>
            </a:pPr>
            <a:endParaRPr lang="en-US" altLang="en-US" sz="1800" dirty="0"/>
          </a:p>
        </p:txBody>
      </p:sp>
    </p:spTree>
    <p:extLst>
      <p:ext uri="{BB962C8B-B14F-4D97-AF65-F5344CB8AC3E}">
        <p14:creationId xmlns:p14="http://schemas.microsoft.com/office/powerpoint/2010/main" val="3716052579"/>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p:txBody>
          <a:bodyPr/>
          <a:lstStyle/>
          <a:p>
            <a:r>
              <a:rPr lang="en-US" altLang="zh-CN" dirty="0"/>
              <a:t>Policy Aspects</a:t>
            </a:r>
            <a:endParaRPr lang="zh-CN" altLang="en-US" dirty="0"/>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p:txBody>
          <a:bodyPr/>
          <a:lstStyle/>
          <a:p>
            <a:pPr marL="342900" indent="-342900" algn="l">
              <a:spcBef>
                <a:spcPts val="600"/>
              </a:spcBef>
              <a:buAutoNum type="arabicPeriod"/>
            </a:pPr>
            <a:r>
              <a:rPr kumimoji="1" lang="en-US" altLang="zh-CN" sz="1400" dirty="0">
                <a:solidFill>
                  <a:srgbClr val="000000"/>
                </a:solidFill>
                <a:ea typeface="Microsoft YaHei" panose="020B0503020204020204" pitchFamily="34" charset="-122"/>
                <a:cs typeface="Arial" panose="020B0604020202020204" pitchFamily="34" charset="0"/>
              </a:rPr>
              <a:t>Registration-related policies</a:t>
            </a:r>
          </a:p>
          <a:p>
            <a:pPr marL="800140" lvl="1" indent="-342900">
              <a:spcBef>
                <a:spcPts val="600"/>
              </a:spcBef>
              <a:buClrTx/>
              <a:buFont typeface="+mj-lt"/>
              <a:buAutoNum type="alphaLcParenR"/>
            </a:pPr>
            <a:r>
              <a:rPr kumimoji="1" lang="en-US" altLang="zh-CN" sz="1400" dirty="0">
                <a:solidFill>
                  <a:srgbClr val="000000"/>
                </a:solidFill>
                <a:ea typeface="Microsoft YaHei" panose="020B0503020204020204" pitchFamily="34" charset="-122"/>
                <a:cs typeface="Arial" panose="020B0604020202020204" pitchFamily="34" charset="0"/>
              </a:rPr>
              <a:t>Based on the SA1 requirement, what policies are defined to control the registration to the second access? If none, how is the registration to the second access controlled by the network?</a:t>
            </a:r>
          </a:p>
          <a:p>
            <a:pPr marL="800140" lvl="1" indent="-342900">
              <a:spcBef>
                <a:spcPts val="600"/>
              </a:spcBef>
              <a:buClrTx/>
              <a:buAutoNum type="alphaLcParenR"/>
            </a:pPr>
            <a:r>
              <a:rPr kumimoji="1" lang="en-US" altLang="zh-CN" sz="1400" dirty="0">
                <a:solidFill>
                  <a:srgbClr val="000000"/>
                </a:solidFill>
                <a:ea typeface="Microsoft YaHei" panose="020B0503020204020204" pitchFamily="34" charset="-122"/>
                <a:cs typeface="Arial" panose="020B0604020202020204" pitchFamily="34" charset="0"/>
              </a:rPr>
              <a:t>If there are registration-related policies, how are the policies provided to the DS device to control the registration to the second access? What are the triggers for these policies to be updated? </a:t>
            </a:r>
          </a:p>
          <a:p>
            <a:pPr marL="342900" indent="-342900">
              <a:spcBef>
                <a:spcPts val="600"/>
              </a:spcBef>
              <a:buAutoNum type="arabicPeriod"/>
            </a:pPr>
            <a:r>
              <a:rPr kumimoji="1" lang="en-US" altLang="zh-CN" sz="1400" dirty="0">
                <a:solidFill>
                  <a:srgbClr val="000000"/>
                </a:solidFill>
                <a:ea typeface="Microsoft YaHei" panose="020B0503020204020204" pitchFamily="34" charset="-122"/>
                <a:cs typeface="Arial" panose="020B0604020202020204" pitchFamily="34" charset="0"/>
              </a:rPr>
              <a:t>Session Management-related policies for steering</a:t>
            </a:r>
          </a:p>
          <a:p>
            <a:pPr marL="800140" lvl="1" indent="-342900">
              <a:spcBef>
                <a:spcPts val="600"/>
              </a:spcBef>
              <a:buClrTx/>
              <a:buFont typeface="+mj-lt"/>
              <a:buAutoNum type="alphaLcParenR"/>
            </a:pPr>
            <a:r>
              <a:rPr kumimoji="1" lang="en-US" altLang="zh-CN" sz="1400" dirty="0">
                <a:solidFill>
                  <a:srgbClr val="000000"/>
                </a:solidFill>
                <a:ea typeface="Microsoft YaHei" panose="020B0503020204020204" pitchFamily="34" charset="-122"/>
                <a:cs typeface="Arial" panose="020B0604020202020204" pitchFamily="34" charset="0"/>
              </a:rPr>
              <a:t>Based on the SA1 requirement, what policies are defined to control the steering of a new service in the </a:t>
            </a:r>
            <a:r>
              <a:rPr kumimoji="1" lang="en-US" altLang="zh-CN" sz="1400" dirty="0" err="1">
                <a:solidFill>
                  <a:srgbClr val="000000"/>
                </a:solidFill>
                <a:ea typeface="Microsoft YaHei" panose="020B0503020204020204" pitchFamily="34" charset="-122"/>
                <a:cs typeface="Arial" panose="020B0604020202020204" pitchFamily="34" charset="0"/>
              </a:rPr>
              <a:t>DualSteer</a:t>
            </a:r>
            <a:r>
              <a:rPr kumimoji="1" lang="en-US" altLang="zh-CN" sz="1400" dirty="0">
                <a:solidFill>
                  <a:srgbClr val="000000"/>
                </a:solidFill>
                <a:ea typeface="Microsoft YaHei" panose="020B0503020204020204" pitchFamily="34" charset="-122"/>
                <a:cs typeface="Arial" panose="020B0604020202020204" pitchFamily="34" charset="0"/>
              </a:rPr>
              <a:t> Device?</a:t>
            </a:r>
          </a:p>
          <a:p>
            <a:pPr marL="800140" lvl="1" indent="-342900">
              <a:spcBef>
                <a:spcPts val="600"/>
              </a:spcBef>
              <a:buClrTx/>
              <a:buAutoNum type="alphaLcParenR"/>
            </a:pPr>
            <a:r>
              <a:rPr kumimoji="1" lang="en-US" altLang="zh-CN" sz="1400" dirty="0">
                <a:solidFill>
                  <a:srgbClr val="000000"/>
                </a:solidFill>
                <a:ea typeface="Microsoft YaHei" panose="020B0503020204020204" pitchFamily="34" charset="-122"/>
                <a:cs typeface="Arial" panose="020B0604020202020204" pitchFamily="34" charset="0"/>
              </a:rPr>
              <a:t>In particular, how do the policies allow the network to indicate a specific access for steering to the </a:t>
            </a:r>
            <a:r>
              <a:rPr kumimoji="1" lang="en-US" altLang="zh-CN" sz="1400" dirty="0" err="1">
                <a:solidFill>
                  <a:srgbClr val="000000"/>
                </a:solidFill>
                <a:ea typeface="Microsoft YaHei" panose="020B0503020204020204" pitchFamily="34" charset="-122"/>
                <a:cs typeface="Arial" panose="020B0604020202020204" pitchFamily="34" charset="0"/>
              </a:rPr>
              <a:t>DualSteer</a:t>
            </a:r>
            <a:r>
              <a:rPr kumimoji="1" lang="en-US" altLang="zh-CN" sz="1400" dirty="0">
                <a:solidFill>
                  <a:srgbClr val="000000"/>
                </a:solidFill>
                <a:ea typeface="Microsoft YaHei" panose="020B0503020204020204" pitchFamily="34" charset="-122"/>
                <a:cs typeface="Arial" panose="020B0604020202020204" pitchFamily="34" charset="0"/>
              </a:rPr>
              <a:t> Device?</a:t>
            </a:r>
          </a:p>
          <a:p>
            <a:pPr marL="800140" lvl="1" indent="-342900">
              <a:spcBef>
                <a:spcPts val="600"/>
              </a:spcBef>
              <a:buClrTx/>
              <a:buAutoNum type="alphaLcParenR"/>
            </a:pPr>
            <a:r>
              <a:rPr kumimoji="1" lang="en-US" altLang="zh-CN" sz="1400" dirty="0">
                <a:solidFill>
                  <a:srgbClr val="000000"/>
                </a:solidFill>
                <a:ea typeface="Microsoft YaHei" panose="020B0503020204020204" pitchFamily="34" charset="-122"/>
                <a:cs typeface="Arial" panose="020B0604020202020204" pitchFamily="34" charset="0"/>
              </a:rPr>
              <a:t>How are the policies provided to the </a:t>
            </a:r>
            <a:r>
              <a:rPr kumimoji="1" lang="en-US" altLang="zh-CN" sz="1400" dirty="0" err="1">
                <a:solidFill>
                  <a:srgbClr val="000000"/>
                </a:solidFill>
                <a:ea typeface="Microsoft YaHei" panose="020B0503020204020204" pitchFamily="34" charset="-122"/>
                <a:cs typeface="Arial" panose="020B0604020202020204" pitchFamily="34" charset="0"/>
              </a:rPr>
              <a:t>DualSteer</a:t>
            </a:r>
            <a:r>
              <a:rPr kumimoji="1" lang="en-US" altLang="zh-CN" sz="1400" dirty="0">
                <a:solidFill>
                  <a:srgbClr val="000000"/>
                </a:solidFill>
                <a:ea typeface="Microsoft YaHei" panose="020B0503020204020204" pitchFamily="34" charset="-122"/>
                <a:cs typeface="Arial" panose="020B0604020202020204" pitchFamily="34" charset="0"/>
              </a:rPr>
              <a:t> Device to control the steering? What are the triggers for these policies to be updated?</a:t>
            </a:r>
          </a:p>
          <a:p>
            <a:pPr marL="342900" indent="-342900">
              <a:spcBef>
                <a:spcPts val="600"/>
              </a:spcBef>
              <a:buAutoNum type="arabicPeriod"/>
            </a:pPr>
            <a:r>
              <a:rPr kumimoji="1" lang="en-US" altLang="zh-CN" sz="1400" dirty="0">
                <a:solidFill>
                  <a:srgbClr val="000000"/>
                </a:solidFill>
                <a:ea typeface="Microsoft YaHei" panose="020B0503020204020204" pitchFamily="34" charset="-122"/>
                <a:cs typeface="Arial" panose="020B0604020202020204" pitchFamily="34" charset="0"/>
              </a:rPr>
              <a:t>Session Management-related policies for switching</a:t>
            </a:r>
          </a:p>
          <a:p>
            <a:pPr marL="800140" lvl="1" indent="-342900">
              <a:spcBef>
                <a:spcPts val="600"/>
              </a:spcBef>
              <a:buClrTx/>
              <a:buAutoNum type="alphaLcParenR"/>
            </a:pPr>
            <a:r>
              <a:rPr kumimoji="1" lang="en-US" altLang="zh-CN" sz="1400" dirty="0">
                <a:solidFill>
                  <a:srgbClr val="000000"/>
                </a:solidFill>
                <a:ea typeface="Microsoft YaHei" panose="020B0503020204020204" pitchFamily="34" charset="-122"/>
                <a:cs typeface="Arial" panose="020B0604020202020204" pitchFamily="34" charset="0"/>
              </a:rPr>
              <a:t>Based on the SA1 requirement, what policies are defined to indicate whether a </a:t>
            </a:r>
            <a:r>
              <a:rPr kumimoji="1" lang="en-US" altLang="zh-CN" sz="1400" dirty="0" err="1">
                <a:solidFill>
                  <a:srgbClr val="000000"/>
                </a:solidFill>
                <a:ea typeface="Microsoft YaHei" panose="020B0503020204020204" pitchFamily="34" charset="-122"/>
                <a:cs typeface="Arial" panose="020B0604020202020204" pitchFamily="34" charset="0"/>
              </a:rPr>
              <a:t>DualSteer</a:t>
            </a:r>
            <a:r>
              <a:rPr kumimoji="1" lang="en-US" altLang="zh-CN" sz="1400" dirty="0">
                <a:solidFill>
                  <a:srgbClr val="000000"/>
                </a:solidFill>
                <a:ea typeface="Microsoft YaHei" panose="020B0503020204020204" pitchFamily="34" charset="-122"/>
                <a:cs typeface="Arial" panose="020B0604020202020204" pitchFamily="34" charset="0"/>
              </a:rPr>
              <a:t> Device can use simultaneous transmission or not?</a:t>
            </a:r>
          </a:p>
          <a:p>
            <a:pPr marL="800140" lvl="1" indent="-342900">
              <a:spcBef>
                <a:spcPts val="600"/>
              </a:spcBef>
              <a:buClrTx/>
              <a:buFont typeface="+mj-lt"/>
              <a:buAutoNum type="alphaLcParenR"/>
            </a:pPr>
            <a:r>
              <a:rPr kumimoji="1" lang="en-US" altLang="zh-CN" sz="1400" dirty="0">
                <a:solidFill>
                  <a:srgbClr val="000000"/>
                </a:solidFill>
                <a:ea typeface="Microsoft YaHei" panose="020B0503020204020204" pitchFamily="34" charset="-122"/>
                <a:cs typeface="Arial" panose="020B0604020202020204" pitchFamily="34" charset="0"/>
              </a:rPr>
              <a:t>Based on the SA1 requirement, what policies are defined to indicate to the </a:t>
            </a:r>
            <a:r>
              <a:rPr kumimoji="1" lang="en-US" altLang="zh-CN" sz="1400" dirty="0" err="1">
                <a:solidFill>
                  <a:srgbClr val="000000"/>
                </a:solidFill>
                <a:ea typeface="Microsoft YaHei" panose="020B0503020204020204" pitchFamily="34" charset="-122"/>
                <a:cs typeface="Arial" panose="020B0604020202020204" pitchFamily="34" charset="0"/>
              </a:rPr>
              <a:t>DualSteer</a:t>
            </a:r>
            <a:r>
              <a:rPr kumimoji="1" lang="en-US" altLang="zh-CN" sz="1400" dirty="0">
                <a:solidFill>
                  <a:srgbClr val="000000"/>
                </a:solidFill>
                <a:ea typeface="Microsoft YaHei" panose="020B0503020204020204" pitchFamily="34" charset="-122"/>
                <a:cs typeface="Arial" panose="020B0604020202020204" pitchFamily="34" charset="0"/>
              </a:rPr>
              <a:t> Device that a service is intended to be able to be switched (if necessary) during its lifetime?</a:t>
            </a:r>
          </a:p>
          <a:p>
            <a:pPr marL="800140" lvl="1" indent="-342900">
              <a:spcBef>
                <a:spcPts val="600"/>
              </a:spcBef>
              <a:buClrTx/>
              <a:buFontTx/>
              <a:buAutoNum type="alphaLcParenR"/>
            </a:pPr>
            <a:r>
              <a:rPr kumimoji="1" lang="en-US" altLang="zh-CN" sz="1400" dirty="0">
                <a:solidFill>
                  <a:srgbClr val="000000"/>
                </a:solidFill>
                <a:ea typeface="Microsoft YaHei" panose="020B0503020204020204" pitchFamily="34" charset="-122"/>
                <a:cs typeface="Arial" panose="020B0604020202020204" pitchFamily="34" charset="0"/>
              </a:rPr>
              <a:t>In particular, how do the policies describe the conditions/triggers (e.g. due to access preference, network conditions) for the switching?</a:t>
            </a:r>
          </a:p>
          <a:p>
            <a:pPr marL="800140" lvl="1" indent="-342900">
              <a:spcBef>
                <a:spcPts val="600"/>
              </a:spcBef>
              <a:buClrTx/>
              <a:buAutoNum type="alphaLcParenR"/>
            </a:pPr>
            <a:r>
              <a:rPr kumimoji="1" lang="en-US" altLang="zh-CN" sz="1400" dirty="0">
                <a:solidFill>
                  <a:srgbClr val="000000"/>
                </a:solidFill>
                <a:ea typeface="Microsoft YaHei" panose="020B0503020204020204" pitchFamily="34" charset="-122"/>
                <a:cs typeface="Arial" panose="020B0604020202020204" pitchFamily="34" charset="0"/>
              </a:rPr>
              <a:t>How are the policies provided to the DS device to control the switching? What are the triggers for these policies to be updated?</a:t>
            </a:r>
          </a:p>
        </p:txBody>
      </p:sp>
    </p:spTree>
    <p:extLst>
      <p:ext uri="{BB962C8B-B14F-4D97-AF65-F5344CB8AC3E}">
        <p14:creationId xmlns:p14="http://schemas.microsoft.com/office/powerpoint/2010/main" val="2886975633"/>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p:txBody>
          <a:bodyPr/>
          <a:lstStyle/>
          <a:p>
            <a:r>
              <a:rPr lang="en-US" altLang="zh-CN" dirty="0"/>
              <a:t>Session Aspects</a:t>
            </a:r>
            <a:endParaRPr lang="zh-CN" altLang="en-US" dirty="0"/>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p:txBody>
          <a:bodyPr/>
          <a:lstStyle/>
          <a:p>
            <a:pPr marL="342900" indent="-342900">
              <a:spcBef>
                <a:spcPts val="600"/>
              </a:spcBef>
              <a:buFont typeface="+mj-lt"/>
              <a:buAutoNum type="arabicPeriod"/>
            </a:pPr>
            <a:r>
              <a:rPr kumimoji="1" lang="en-US" altLang="zh-CN" sz="1200" dirty="0">
                <a:solidFill>
                  <a:srgbClr val="000000"/>
                </a:solidFill>
                <a:ea typeface="Microsoft YaHei" panose="020B0503020204020204" pitchFamily="34" charset="-122"/>
                <a:cs typeface="Arial" panose="020B0604020202020204" pitchFamily="34" charset="0"/>
              </a:rPr>
              <a:t>Service steering</a:t>
            </a:r>
          </a:p>
          <a:p>
            <a:pPr marL="800140" lvl="1" indent="-342900">
              <a:spcBef>
                <a:spcPts val="600"/>
              </a:spcBef>
              <a:buClrTx/>
              <a:buFont typeface="+mj-lt"/>
              <a:buAutoNum type="alphaLcParenR"/>
            </a:pPr>
            <a:r>
              <a:rPr kumimoji="1" lang="en-US" altLang="zh-CN" sz="1200" dirty="0">
                <a:solidFill>
                  <a:srgbClr val="000000"/>
                </a:solidFill>
                <a:ea typeface="Microsoft YaHei" panose="020B0503020204020204" pitchFamily="34" charset="-122"/>
                <a:cs typeface="Arial" panose="020B0604020202020204" pitchFamily="34" charset="0"/>
              </a:rPr>
              <a:t>How is the service steering policy applied to select the access for a new service? Once the access is selected for a new service, what are the conditions for deciding to reuse an existing PDU Session or trigger a new PDU Session establishment?</a:t>
            </a:r>
          </a:p>
          <a:p>
            <a:pPr marL="800140" lvl="1" indent="-342900">
              <a:spcBef>
                <a:spcPts val="600"/>
              </a:spcBef>
              <a:buClrTx/>
              <a:buFont typeface="+mj-lt"/>
              <a:buAutoNum type="alphaLcParenR"/>
            </a:pPr>
            <a:r>
              <a:rPr kumimoji="1" lang="en-US" altLang="zh-CN" sz="1200" dirty="0">
                <a:solidFill>
                  <a:srgbClr val="000000"/>
                </a:solidFill>
                <a:ea typeface="Microsoft YaHei" panose="020B0503020204020204" pitchFamily="34" charset="-122"/>
                <a:cs typeface="Arial" panose="020B0604020202020204" pitchFamily="34" charset="0"/>
              </a:rPr>
              <a:t>Does the solution support the steering of services for LBO sessions (i.e. without DS switching capability)?</a:t>
            </a:r>
          </a:p>
          <a:p>
            <a:pPr marL="342900" indent="-342900">
              <a:spcBef>
                <a:spcPts val="600"/>
              </a:spcBef>
              <a:buFont typeface="+mj-lt"/>
              <a:buAutoNum type="arabicPeriod"/>
            </a:pPr>
            <a:r>
              <a:rPr kumimoji="1" lang="en-US" altLang="zh-CN" sz="1200" dirty="0">
                <a:solidFill>
                  <a:srgbClr val="000000"/>
                </a:solidFill>
                <a:ea typeface="Microsoft YaHei" panose="020B0503020204020204" pitchFamily="34" charset="-122"/>
                <a:cs typeface="Arial" panose="020B0604020202020204" pitchFamily="34" charset="0"/>
              </a:rPr>
              <a:t>Session establishment</a:t>
            </a:r>
          </a:p>
          <a:p>
            <a:pPr marL="800140" lvl="1" indent="-342900">
              <a:spcBef>
                <a:spcPts val="600"/>
              </a:spcBef>
              <a:buClrTx/>
              <a:buFont typeface="+mj-lt"/>
              <a:buAutoNum type="alphaLcParenR"/>
            </a:pPr>
            <a:r>
              <a:rPr kumimoji="1" lang="en-US" altLang="zh-CN" sz="1200" dirty="0">
                <a:solidFill>
                  <a:srgbClr val="000000"/>
                </a:solidFill>
                <a:ea typeface="Microsoft YaHei" panose="020B0503020204020204" pitchFamily="34" charset="-122"/>
                <a:cs typeface="Arial" panose="020B0604020202020204" pitchFamily="34" charset="0"/>
              </a:rPr>
              <a:t>If a single access was available during the PDU Session establishment, and a second access is now becoming available, what happens in the </a:t>
            </a:r>
            <a:r>
              <a:rPr kumimoji="1" lang="en-US" altLang="zh-CN" sz="1200" dirty="0" err="1">
                <a:solidFill>
                  <a:srgbClr val="000000"/>
                </a:solidFill>
                <a:ea typeface="Microsoft YaHei" panose="020B0503020204020204" pitchFamily="34" charset="-122"/>
                <a:cs typeface="Arial" panose="020B0604020202020204" pitchFamily="34" charset="0"/>
              </a:rPr>
              <a:t>DualSteer</a:t>
            </a:r>
            <a:r>
              <a:rPr kumimoji="1" lang="en-US" altLang="zh-CN" sz="1200" dirty="0">
                <a:solidFill>
                  <a:srgbClr val="000000"/>
                </a:solidFill>
                <a:ea typeface="Microsoft YaHei" panose="020B0503020204020204" pitchFamily="34" charset="-122"/>
                <a:cs typeface="Arial" panose="020B0604020202020204" pitchFamily="34" charset="0"/>
              </a:rPr>
              <a:t> Device?</a:t>
            </a:r>
          </a:p>
          <a:p>
            <a:pPr marL="800140" lvl="1" indent="-342900">
              <a:spcBef>
                <a:spcPts val="600"/>
              </a:spcBef>
              <a:buClrTx/>
              <a:buFont typeface="+mj-lt"/>
              <a:buAutoNum type="alphaLcParenR"/>
            </a:pPr>
            <a:r>
              <a:rPr kumimoji="1" lang="en-US" altLang="zh-CN" sz="1200" dirty="0">
                <a:solidFill>
                  <a:srgbClr val="000000"/>
                </a:solidFill>
                <a:ea typeface="Microsoft YaHei" panose="020B0503020204020204" pitchFamily="34" charset="-122"/>
                <a:cs typeface="Arial" panose="020B0604020202020204" pitchFamily="34" charset="0"/>
              </a:rPr>
              <a:t>When the PDU Session Establishment Request of the associated PDU session for switching is received by the network, how is the same SMF selected?</a:t>
            </a:r>
          </a:p>
          <a:p>
            <a:pPr marL="800140" lvl="1" indent="-342900">
              <a:spcBef>
                <a:spcPts val="600"/>
              </a:spcBef>
              <a:buClrTx/>
              <a:buFont typeface="+mj-lt"/>
              <a:buAutoNum type="alphaLcParenR"/>
            </a:pPr>
            <a:r>
              <a:rPr kumimoji="1" lang="en-US" altLang="zh-CN" sz="1200" dirty="0">
                <a:solidFill>
                  <a:srgbClr val="000000"/>
                </a:solidFill>
                <a:ea typeface="Microsoft YaHei" panose="020B0503020204020204" pitchFamily="34" charset="-122"/>
                <a:cs typeface="Arial" panose="020B0604020202020204" pitchFamily="34" charset="0"/>
              </a:rPr>
              <a:t>How does the SMF manage the associated PDU session (e.g. SM policy association towards PCF, N4 rules towards UPF) ?</a:t>
            </a:r>
          </a:p>
          <a:p>
            <a:pPr marL="342900" indent="-342900">
              <a:spcBef>
                <a:spcPts val="600"/>
              </a:spcBef>
              <a:buFont typeface="+mj-lt"/>
              <a:buAutoNum type="arabicPeriod"/>
            </a:pPr>
            <a:r>
              <a:rPr kumimoji="1" lang="en-US" altLang="zh-CN" sz="1200" dirty="0">
                <a:solidFill>
                  <a:srgbClr val="000000"/>
                </a:solidFill>
                <a:ea typeface="Microsoft YaHei" panose="020B0503020204020204" pitchFamily="34" charset="-122"/>
                <a:cs typeface="Arial" panose="020B0604020202020204" pitchFamily="34" charset="0"/>
              </a:rPr>
              <a:t>Service switching</a:t>
            </a:r>
          </a:p>
          <a:p>
            <a:pPr marL="800140" lvl="1" indent="-342900">
              <a:spcBef>
                <a:spcPts val="600"/>
              </a:spcBef>
              <a:buClrTx/>
              <a:buFont typeface="+mj-lt"/>
              <a:buAutoNum type="alphaLcParenR"/>
            </a:pPr>
            <a:r>
              <a:rPr kumimoji="1" lang="en-US" altLang="zh-CN" sz="1200" dirty="0">
                <a:solidFill>
                  <a:srgbClr val="000000"/>
                </a:solidFill>
                <a:ea typeface="Microsoft YaHei" panose="020B0503020204020204" pitchFamily="34" charset="-122"/>
                <a:cs typeface="Arial" panose="020B0604020202020204" pitchFamily="34" charset="0"/>
              </a:rPr>
              <a:t>How does the </a:t>
            </a:r>
            <a:r>
              <a:rPr kumimoji="1" lang="en-US" altLang="zh-CN" sz="1200" dirty="0" err="1">
                <a:solidFill>
                  <a:srgbClr val="000000"/>
                </a:solidFill>
                <a:ea typeface="Microsoft YaHei" panose="020B0503020204020204" pitchFamily="34" charset="-122"/>
                <a:cs typeface="Arial" panose="020B0604020202020204" pitchFamily="34" charset="0"/>
              </a:rPr>
              <a:t>DualSteer</a:t>
            </a:r>
            <a:r>
              <a:rPr kumimoji="1" lang="en-US" altLang="zh-CN" sz="1200" dirty="0">
                <a:solidFill>
                  <a:srgbClr val="000000"/>
                </a:solidFill>
                <a:ea typeface="Microsoft YaHei" panose="020B0503020204020204" pitchFamily="34" charset="-122"/>
                <a:cs typeface="Arial" panose="020B0604020202020204" pitchFamily="34" charset="0"/>
              </a:rPr>
              <a:t> Device evaluate the switching conditions in case only non-simultaneous transmission is allowed? in case simultaneous transmission is allowed?</a:t>
            </a:r>
          </a:p>
          <a:p>
            <a:pPr marL="800140" lvl="1" indent="-342900">
              <a:spcBef>
                <a:spcPts val="600"/>
              </a:spcBef>
              <a:buClrTx/>
              <a:buFont typeface="+mj-lt"/>
              <a:buAutoNum type="alphaLcParenR"/>
            </a:pPr>
            <a:r>
              <a:rPr kumimoji="1" lang="en-US" altLang="zh-CN" sz="1200" dirty="0">
                <a:solidFill>
                  <a:srgbClr val="000000"/>
                </a:solidFill>
                <a:ea typeface="Microsoft YaHei" panose="020B0503020204020204" pitchFamily="34" charset="-122"/>
                <a:cs typeface="Arial" panose="020B0604020202020204" pitchFamily="34" charset="0"/>
              </a:rPr>
              <a:t>How does the DS device perform the switching in case only non-simultaneous transmission is allowed? in case simultaneous transmission is allowed?</a:t>
            </a:r>
          </a:p>
          <a:p>
            <a:pPr marL="800140" lvl="1" indent="-342900">
              <a:spcBef>
                <a:spcPts val="600"/>
              </a:spcBef>
              <a:buClrTx/>
              <a:buFont typeface="+mj-lt"/>
              <a:buAutoNum type="alphaLcParenR"/>
            </a:pPr>
            <a:r>
              <a:rPr kumimoji="1" lang="en-US" altLang="zh-CN" sz="1200" dirty="0">
                <a:solidFill>
                  <a:srgbClr val="000000"/>
                </a:solidFill>
                <a:ea typeface="Microsoft YaHei" panose="020B0503020204020204" pitchFamily="34" charset="-122"/>
                <a:cs typeface="Arial" panose="020B0604020202020204" pitchFamily="34" charset="0"/>
              </a:rPr>
              <a:t>How does the solution ensures that only one access is used for a service (both DL and UL)?</a:t>
            </a:r>
          </a:p>
          <a:p>
            <a:pPr marL="342900" indent="-342900">
              <a:spcBef>
                <a:spcPts val="600"/>
              </a:spcBef>
              <a:buFont typeface="+mj-lt"/>
              <a:buAutoNum type="arabicPeriod"/>
            </a:pPr>
            <a:r>
              <a:rPr kumimoji="1" lang="en-US" altLang="zh-CN" sz="1200" dirty="0">
                <a:solidFill>
                  <a:srgbClr val="000000"/>
                </a:solidFill>
                <a:ea typeface="Microsoft YaHei" panose="020B0503020204020204" pitchFamily="34" charset="-122"/>
                <a:cs typeface="Arial" panose="020B0604020202020204" pitchFamily="34" charset="0"/>
              </a:rPr>
              <a:t>Non-simultaneous transmission enforcement</a:t>
            </a:r>
          </a:p>
          <a:p>
            <a:pPr marL="800140" lvl="1" indent="-342900">
              <a:spcBef>
                <a:spcPts val="600"/>
              </a:spcBef>
              <a:buClrTx/>
              <a:buFont typeface="+mj-lt"/>
              <a:buAutoNum type="alphaLcParenR"/>
            </a:pPr>
            <a:r>
              <a:rPr kumimoji="1" lang="en-US" altLang="zh-CN" sz="1200" dirty="0">
                <a:solidFill>
                  <a:srgbClr val="000000"/>
                </a:solidFill>
                <a:ea typeface="Microsoft YaHei" panose="020B0503020204020204" pitchFamily="34" charset="-122"/>
                <a:cs typeface="Arial" panose="020B0604020202020204" pitchFamily="34" charset="0"/>
              </a:rPr>
              <a:t>How does the solution enforce the policy for non-simultaneous transmission across all PDU sessions of the </a:t>
            </a:r>
            <a:r>
              <a:rPr kumimoji="1" lang="en-US" altLang="zh-CN" sz="1200" dirty="0" err="1">
                <a:solidFill>
                  <a:srgbClr val="000000"/>
                </a:solidFill>
                <a:ea typeface="Microsoft YaHei" panose="020B0503020204020204" pitchFamily="34" charset="-122"/>
                <a:cs typeface="Arial" panose="020B0604020202020204" pitchFamily="34" charset="0"/>
              </a:rPr>
              <a:t>DualSteer</a:t>
            </a:r>
            <a:r>
              <a:rPr kumimoji="1" lang="en-US" altLang="zh-CN" sz="1200" dirty="0">
                <a:solidFill>
                  <a:srgbClr val="000000"/>
                </a:solidFill>
                <a:ea typeface="Microsoft YaHei" panose="020B0503020204020204" pitchFamily="34" charset="-122"/>
                <a:cs typeface="Arial" panose="020B0604020202020204" pitchFamily="34" charset="0"/>
              </a:rPr>
              <a:t> Device?</a:t>
            </a:r>
          </a:p>
          <a:p>
            <a:pPr marL="800140" lvl="1" indent="-342900">
              <a:spcBef>
                <a:spcPts val="600"/>
              </a:spcBef>
              <a:buClrTx/>
              <a:buFont typeface="+mj-lt"/>
              <a:buAutoNum type="alphaLcParenR"/>
            </a:pPr>
            <a:r>
              <a:rPr kumimoji="1" lang="en-US" altLang="zh-CN" sz="1200" dirty="0">
                <a:solidFill>
                  <a:srgbClr val="000000"/>
                </a:solidFill>
                <a:ea typeface="Microsoft YaHei" panose="020B0503020204020204" pitchFamily="34" charset="-122"/>
                <a:cs typeface="Arial" panose="020B0604020202020204" pitchFamily="34" charset="0"/>
              </a:rPr>
              <a:t>How does the solution support the selection of the same access for all PDU sessions of the </a:t>
            </a:r>
            <a:r>
              <a:rPr kumimoji="1" lang="en-US" altLang="zh-CN" sz="1200" dirty="0" err="1">
                <a:solidFill>
                  <a:srgbClr val="000000"/>
                </a:solidFill>
                <a:ea typeface="Microsoft YaHei" panose="020B0503020204020204" pitchFamily="34" charset="-122"/>
                <a:cs typeface="Arial" panose="020B0604020202020204" pitchFamily="34" charset="0"/>
              </a:rPr>
              <a:t>DualSteer</a:t>
            </a:r>
            <a:r>
              <a:rPr kumimoji="1" lang="en-US" altLang="zh-CN" sz="1200" dirty="0">
                <a:solidFill>
                  <a:srgbClr val="000000"/>
                </a:solidFill>
                <a:ea typeface="Microsoft YaHei" panose="020B0503020204020204" pitchFamily="34" charset="-122"/>
                <a:cs typeface="Arial" panose="020B0604020202020204" pitchFamily="34" charset="0"/>
              </a:rPr>
              <a:t> Device, and how does it coordinate the switching of all PDU sessions if switching occurs?</a:t>
            </a:r>
          </a:p>
        </p:txBody>
      </p:sp>
    </p:spTree>
    <p:extLst>
      <p:ext uri="{BB962C8B-B14F-4D97-AF65-F5344CB8AC3E}">
        <p14:creationId xmlns:p14="http://schemas.microsoft.com/office/powerpoint/2010/main" val="2000102387"/>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p:txBody>
          <a:bodyPr/>
          <a:lstStyle/>
          <a:p>
            <a:r>
              <a:rPr lang="en-US" altLang="zh-CN" dirty="0"/>
              <a:t>Other Aspects</a:t>
            </a:r>
            <a:endParaRPr lang="zh-CN" altLang="en-US" dirty="0"/>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p:txBody>
          <a:bodyPr/>
          <a:lstStyle/>
          <a:p>
            <a:pPr marL="342900" indent="-342900" algn="l">
              <a:spcBef>
                <a:spcPts val="600"/>
              </a:spcBef>
              <a:buAutoNum type="arabicPeriod"/>
            </a:pPr>
            <a:r>
              <a:rPr kumimoji="1" lang="en-US" altLang="zh-CN" sz="1800" dirty="0">
                <a:solidFill>
                  <a:srgbClr val="000000"/>
                </a:solidFill>
                <a:ea typeface="Microsoft YaHei" panose="020B0503020204020204" pitchFamily="34" charset="-122"/>
                <a:cs typeface="Arial" panose="020B0604020202020204" pitchFamily="34" charset="0"/>
              </a:rPr>
              <a:t>What are the trade-offs of the solution? (i.e. aspects setting a constraint on the deployment or capability of the feature, in exchange for some advantage)</a:t>
            </a:r>
          </a:p>
          <a:p>
            <a:pPr marL="342900" indent="-342900" algn="l">
              <a:spcBef>
                <a:spcPts val="600"/>
              </a:spcBef>
              <a:buAutoNum type="arabicPeriod"/>
            </a:pPr>
            <a:r>
              <a:rPr kumimoji="1" lang="en-US" altLang="zh-CN" sz="1800" dirty="0">
                <a:solidFill>
                  <a:srgbClr val="000000"/>
                </a:solidFill>
                <a:ea typeface="Microsoft YaHei" panose="020B0503020204020204" pitchFamily="34" charset="-122"/>
                <a:cs typeface="Arial" panose="020B0604020202020204" pitchFamily="34" charset="0"/>
              </a:rPr>
              <a:t>What are the self-acknowledged limitations of the solution?</a:t>
            </a:r>
          </a:p>
          <a:p>
            <a:pPr marL="342900" indent="-342900" algn="l">
              <a:spcBef>
                <a:spcPts val="600"/>
              </a:spcBef>
              <a:buAutoNum type="arabicPeriod"/>
            </a:pPr>
            <a:r>
              <a:rPr kumimoji="1" lang="en-US" altLang="zh-CN" sz="1800" dirty="0">
                <a:solidFill>
                  <a:srgbClr val="000000"/>
                </a:solidFill>
                <a:ea typeface="Microsoft YaHei" panose="020B0503020204020204" pitchFamily="34" charset="-122"/>
                <a:cs typeface="Arial" panose="020B0604020202020204" pitchFamily="34" charset="0"/>
              </a:rPr>
              <a:t>What is the additional resource usage due to DS feature?</a:t>
            </a:r>
          </a:p>
          <a:p>
            <a:pPr marL="342900" indent="-342900" algn="l">
              <a:spcBef>
                <a:spcPts val="600"/>
              </a:spcBef>
              <a:buAutoNum type="arabicPeriod"/>
            </a:pPr>
            <a:r>
              <a:rPr kumimoji="1" lang="en-US" altLang="zh-CN" sz="1800" dirty="0">
                <a:solidFill>
                  <a:srgbClr val="000000"/>
                </a:solidFill>
                <a:ea typeface="Microsoft YaHei" panose="020B0503020204020204" pitchFamily="34" charset="-122"/>
                <a:cs typeface="Arial" panose="020B0604020202020204" pitchFamily="34" charset="0"/>
              </a:rPr>
              <a:t>How does the solution minimize the resource usage in the network (contexts, UP reserved resources)?</a:t>
            </a:r>
          </a:p>
          <a:p>
            <a:pPr marL="342900" indent="-342900" algn="l">
              <a:spcBef>
                <a:spcPts val="600"/>
              </a:spcBef>
              <a:buAutoNum type="arabicPeriod"/>
            </a:pPr>
            <a:r>
              <a:rPr kumimoji="1" lang="en-US" altLang="zh-CN" sz="1800" dirty="0">
                <a:solidFill>
                  <a:srgbClr val="000000"/>
                </a:solidFill>
                <a:ea typeface="Microsoft YaHei" panose="020B0503020204020204" pitchFamily="34" charset="-122"/>
                <a:cs typeface="Arial" panose="020B0604020202020204" pitchFamily="34" charset="0"/>
              </a:rPr>
              <a:t>How does the solution minimize the service interruption when switching a service?</a:t>
            </a:r>
          </a:p>
          <a:p>
            <a:pPr marL="342900" indent="-342900" algn="l">
              <a:spcBef>
                <a:spcPts val="600"/>
              </a:spcBef>
              <a:buAutoNum type="arabicPeriod"/>
            </a:pPr>
            <a:r>
              <a:rPr kumimoji="1" lang="en-US" altLang="zh-CN" sz="1800" dirty="0">
                <a:solidFill>
                  <a:srgbClr val="000000"/>
                </a:solidFill>
                <a:ea typeface="Microsoft YaHei" panose="020B0503020204020204" pitchFamily="34" charset="-122"/>
                <a:cs typeface="Arial" panose="020B0604020202020204" pitchFamily="34" charset="0"/>
              </a:rPr>
              <a:t>If the subscriptions include the </a:t>
            </a:r>
            <a:r>
              <a:rPr kumimoji="1" lang="en-US" altLang="zh-CN" sz="1800" dirty="0" err="1">
                <a:solidFill>
                  <a:srgbClr val="000000"/>
                </a:solidFill>
                <a:ea typeface="Microsoft YaHei" panose="020B0503020204020204" pitchFamily="34" charset="-122"/>
                <a:cs typeface="Arial" panose="020B0604020202020204" pitchFamily="34" charset="0"/>
              </a:rPr>
              <a:t>DualSteer</a:t>
            </a:r>
            <a:r>
              <a:rPr kumimoji="1" lang="en-US" altLang="zh-CN" sz="1800" dirty="0">
                <a:solidFill>
                  <a:srgbClr val="000000"/>
                </a:solidFill>
                <a:ea typeface="Microsoft YaHei" panose="020B0503020204020204" pitchFamily="34" charset="-122"/>
                <a:cs typeface="Arial" panose="020B0604020202020204" pitchFamily="34" charset="0"/>
              </a:rPr>
              <a:t> aspects but the conditions for using the </a:t>
            </a:r>
            <a:r>
              <a:rPr kumimoji="1" lang="en-US" altLang="zh-CN" sz="1800" dirty="0" err="1">
                <a:solidFill>
                  <a:srgbClr val="000000"/>
                </a:solidFill>
                <a:ea typeface="Microsoft YaHei" panose="020B0503020204020204" pitchFamily="34" charset="-122"/>
                <a:cs typeface="Arial" panose="020B0604020202020204" pitchFamily="34" charset="0"/>
              </a:rPr>
              <a:t>DualSteer</a:t>
            </a:r>
            <a:r>
              <a:rPr kumimoji="1" lang="en-US" altLang="zh-CN" sz="1800" dirty="0">
                <a:solidFill>
                  <a:srgbClr val="000000"/>
                </a:solidFill>
                <a:ea typeface="Microsoft YaHei" panose="020B0503020204020204" pitchFamily="34" charset="-122"/>
                <a:cs typeface="Arial" panose="020B0604020202020204" pitchFamily="34" charset="0"/>
              </a:rPr>
              <a:t> feature are not met (e.g. lack of </a:t>
            </a:r>
            <a:r>
              <a:rPr kumimoji="1" lang="en-US" altLang="zh-CN" sz="1800" dirty="0" err="1">
                <a:solidFill>
                  <a:srgbClr val="000000"/>
                </a:solidFill>
                <a:ea typeface="Microsoft YaHei" panose="020B0503020204020204" pitchFamily="34" charset="-122"/>
                <a:cs typeface="Arial" panose="020B0604020202020204" pitchFamily="34" charset="0"/>
              </a:rPr>
              <a:t>DualSteer</a:t>
            </a:r>
            <a:r>
              <a:rPr kumimoji="1" lang="en-US" altLang="zh-CN" sz="1800" dirty="0">
                <a:solidFill>
                  <a:srgbClr val="000000"/>
                </a:solidFill>
                <a:ea typeface="Microsoft YaHei" panose="020B0503020204020204" pitchFamily="34" charset="-122"/>
                <a:cs typeface="Arial" panose="020B0604020202020204" pitchFamily="34" charset="0"/>
              </a:rPr>
              <a:t> support in device or in serving network), how is the fallback handled?</a:t>
            </a:r>
          </a:p>
          <a:p>
            <a:pPr marL="342900" indent="-342900" algn="l">
              <a:spcBef>
                <a:spcPts val="600"/>
              </a:spcBef>
              <a:buAutoNum type="arabicPeriod"/>
            </a:pPr>
            <a:r>
              <a:rPr kumimoji="1" lang="en-US" altLang="zh-CN" sz="1800" dirty="0">
                <a:solidFill>
                  <a:srgbClr val="000000"/>
                </a:solidFill>
                <a:ea typeface="Microsoft YaHei" panose="020B0503020204020204" pitchFamily="34" charset="-122"/>
                <a:cs typeface="Arial" panose="020B0604020202020204" pitchFamily="34" charset="0"/>
              </a:rPr>
              <a:t>If the serving PLMN shall support </a:t>
            </a:r>
            <a:r>
              <a:rPr kumimoji="1" lang="en-US" altLang="zh-CN" sz="1800" dirty="0" err="1">
                <a:solidFill>
                  <a:srgbClr val="000000"/>
                </a:solidFill>
                <a:ea typeface="Microsoft YaHei" panose="020B0503020204020204" pitchFamily="34" charset="-122"/>
                <a:cs typeface="Arial" panose="020B0604020202020204" pitchFamily="34" charset="0"/>
              </a:rPr>
              <a:t>DualSteer</a:t>
            </a:r>
            <a:r>
              <a:rPr kumimoji="1" lang="en-US" altLang="zh-CN" sz="1800" dirty="0">
                <a:solidFill>
                  <a:srgbClr val="000000"/>
                </a:solidFill>
                <a:ea typeface="Microsoft YaHei" panose="020B0503020204020204" pitchFamily="34" charset="-122"/>
                <a:cs typeface="Arial" panose="020B0604020202020204" pitchFamily="34" charset="0"/>
              </a:rPr>
              <a:t> feature, when the </a:t>
            </a:r>
            <a:r>
              <a:rPr kumimoji="1" lang="en-US" altLang="zh-CN" sz="1800" dirty="0" err="1">
                <a:solidFill>
                  <a:srgbClr val="000000"/>
                </a:solidFill>
                <a:ea typeface="Microsoft YaHei" panose="020B0503020204020204" pitchFamily="34" charset="-122"/>
                <a:cs typeface="Arial" panose="020B0604020202020204" pitchFamily="34" charset="0"/>
              </a:rPr>
              <a:t>DualSteer</a:t>
            </a:r>
            <a:r>
              <a:rPr kumimoji="1" lang="en-US" altLang="zh-CN" sz="1800" dirty="0">
                <a:solidFill>
                  <a:srgbClr val="000000"/>
                </a:solidFill>
                <a:ea typeface="Microsoft YaHei" panose="020B0503020204020204" pitchFamily="34" charset="-122"/>
                <a:cs typeface="Arial" panose="020B0604020202020204" pitchFamily="34" charset="0"/>
              </a:rPr>
              <a:t> Device connects with two serving PLMNs, how to handle if only one of the two serving PLMNs supports </a:t>
            </a:r>
            <a:r>
              <a:rPr kumimoji="1" lang="en-US" altLang="zh-CN" sz="1800" dirty="0" err="1">
                <a:solidFill>
                  <a:srgbClr val="000000"/>
                </a:solidFill>
                <a:ea typeface="Microsoft YaHei" panose="020B0503020204020204" pitchFamily="34" charset="-122"/>
                <a:cs typeface="Arial" panose="020B0604020202020204" pitchFamily="34" charset="0"/>
              </a:rPr>
              <a:t>DualSteer</a:t>
            </a:r>
            <a:r>
              <a:rPr kumimoji="1" lang="en-US" altLang="zh-CN" sz="1800" dirty="0">
                <a:solidFill>
                  <a:srgbClr val="000000"/>
                </a:solidFill>
                <a:ea typeface="Microsoft YaHei" panose="020B0503020204020204" pitchFamily="34" charset="-122"/>
                <a:cs typeface="Arial" panose="020B0604020202020204" pitchFamily="34" charset="0"/>
              </a:rPr>
              <a:t> feature.</a:t>
            </a:r>
          </a:p>
        </p:txBody>
      </p:sp>
    </p:spTree>
    <p:extLst>
      <p:ext uri="{BB962C8B-B14F-4D97-AF65-F5344CB8AC3E}">
        <p14:creationId xmlns:p14="http://schemas.microsoft.com/office/powerpoint/2010/main" val="579351702"/>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3.xml><?xml version="1.0" encoding="utf-8"?>
<ds:datastoreItem xmlns:ds="http://schemas.openxmlformats.org/officeDocument/2006/customXml" ds:itemID="{35CA3727-A4EB-4398-9783-D0148B061093}">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5427</TotalTime>
  <Words>1014</Words>
  <Application>Microsoft Office PowerPoint</Application>
  <PresentationFormat>宽屏</PresentationFormat>
  <Paragraphs>53</Paragraphs>
  <Slides>7</Slides>
  <Notes>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7</vt:i4>
      </vt:variant>
    </vt:vector>
  </HeadingPairs>
  <TitlesOfParts>
    <vt:vector size="13" baseType="lpstr">
      <vt:lpstr>Arial </vt:lpstr>
      <vt:lpstr>Arial</vt:lpstr>
      <vt:lpstr>Calibri</vt:lpstr>
      <vt:lpstr>Calibri Light</vt:lpstr>
      <vt:lpstr>Times New Roman</vt:lpstr>
      <vt:lpstr>Office Theme</vt:lpstr>
      <vt:lpstr>Technical Questions for DualSteer New NWM Discussion</vt:lpstr>
      <vt:lpstr>Assumptions for the solutions</vt:lpstr>
      <vt:lpstr>Subscription Aspects</vt:lpstr>
      <vt:lpstr>Registration Aspects</vt:lpstr>
      <vt:lpstr>Policy Aspects</vt:lpstr>
      <vt:lpstr>Session Aspects</vt:lpstr>
      <vt:lpstr>Other Aspects</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Huawei </cp:lastModifiedBy>
  <cp:revision>622</cp:revision>
  <dcterms:created xsi:type="dcterms:W3CDTF">2010-02-05T13:52:04Z</dcterms:created>
  <dcterms:modified xsi:type="dcterms:W3CDTF">2024-06-14T09:08:10Z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(2)XqwSj3V/SvfLvL66I7i+n38nwZfeAN9/RMl+9EKjUjshOxoHC/mTv4/zvJj2LiRzYU5Y7m9J
/vqgbRWZwhcmV1GCX/Kuj9R67HLBi9Aw0GoeOlcYIQ3QxITFehJ5m2xDibPQfqsh7oV7t0+s
GSWnMrtMRfU9XMuRS2AYa+SKfXppCdzi0OIWO8LfNTvFKR4GhDv+7RarJbqAP92mF27j3CNK
ugPOR1f37Z1NQdpuzg</vt:lpwstr>
  </property>
  <property fmtid="{D5CDD505-2E9C-101B-9397-08002B2CF9AE}" pid="4" name="_2015_ms_pID_7253431">
    <vt:lpwstr>DkagcrptKqy8gK5SzovEiqZDxiTDBPF68DwdKoyDMvQM4Gcj2i4I73
xhBSylG0WstTQtu7cI0OemYBZ9jjeMH5+l8rkNR1l1GuN7NumtHb7y2lEWppLmjjY2WnwfDM
6KsRFGgfumbYTtD0APGcO4tgf+IfWCCFv3a9kvoS+P2yoyIaJDJZp3+p2dVDJJ8K+SBF93Wt
OePsQsu16flbahzu</vt:lpwstr>
  </property>
</Properties>
</file>