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0"/>
  </p:notesMasterIdLst>
  <p:handoutMasterIdLst>
    <p:handoutMasterId r:id="rId11"/>
  </p:handoutMasterIdLst>
  <p:sldIdLst>
    <p:sldId id="303" r:id="rId5"/>
    <p:sldId id="795" r:id="rId6"/>
    <p:sldId id="909" r:id="rId7"/>
    <p:sldId id="914" r:id="rId8"/>
    <p:sldId id="915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FF3300"/>
    <a:srgbClr val="FF33CC"/>
    <a:srgbClr val="FF6699"/>
    <a:srgbClr val="FF99FF"/>
    <a:srgbClr val="62A14D"/>
    <a:srgbClr val="000000"/>
    <a:srgbClr val="C6D254"/>
    <a:srgbClr val="B1D254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96" autoAdjust="0"/>
    <p:restoredTop sz="97097" autoAdjust="0"/>
  </p:normalViewPr>
  <p:slideViewPr>
    <p:cSldViewPr snapToGrid="0">
      <p:cViewPr varScale="1">
        <p:scale>
          <a:sx n="181" d="100"/>
          <a:sy n="181" d="100"/>
        </p:scale>
        <p:origin x="202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05" d="100"/>
          <a:sy n="105" d="100"/>
        </p:scale>
        <p:origin x="3472" y="21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8/6/24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8/6/24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331701" y="85317"/>
            <a:ext cx="58102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+mj-lt"/>
            </a:endParaRPr>
          </a:p>
          <a:p>
            <a:r>
              <a:rPr lang="de-DE" sz="14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 SA WG2 Meeting #164 (Pre-Meeting CC)</a:t>
            </a: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577847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Pre - TSG SA WG2#163 Conference Call June 11</a:t>
            </a:r>
            <a:r>
              <a:rPr lang="en-GB" altLang="de-DE" sz="1200" baseline="0" dirty="0">
                <a:solidFill>
                  <a:schemeClr val="bg1"/>
                </a:solidFill>
              </a:rPr>
              <a:t>, 2024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kern="0" dirty="0"/>
              <a:t>FS_MASSS Pre-SA2#164 Conference Call (2</a:t>
            </a:r>
            <a:r>
              <a:rPr lang="en-US" altLang="de-DE" sz="3600" b="1" kern="0" baseline="30000" dirty="0"/>
              <a:t>nd</a:t>
            </a:r>
            <a:r>
              <a:rPr lang="en-US" altLang="de-DE" sz="3600" b="1" kern="0" dirty="0"/>
              <a:t> call)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88788" y="4006360"/>
            <a:ext cx="6553255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Krisztian Kiss (Rapporteur)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Apple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/>
              <a:t>FS_MASSS Status after SA2#163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430695" y="1954799"/>
            <a:ext cx="8266044" cy="432461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Progress since SA2#162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Focus was on Conclusions. </a:t>
            </a:r>
            <a:r>
              <a:rPr lang="en-US" altLang="de-DE" sz="1000" kern="0" dirty="0"/>
              <a:t>TR 23.700-54 v0.4.0 is available, sent to SA#104 for </a:t>
            </a:r>
            <a:r>
              <a:rPr lang="en-US" altLang="de-DE" sz="1000" dirty="0"/>
              <a:t>Information</a:t>
            </a:r>
            <a:endParaRPr lang="en-US" altLang="de-DE" sz="10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105 </a:t>
            </a:r>
            <a:r>
              <a:rPr lang="en-US" altLang="de-DE" sz="1000" dirty="0" err="1"/>
              <a:t>TDocs</a:t>
            </a:r>
            <a:r>
              <a:rPr lang="en-US" altLang="de-DE" sz="1000" dirty="0"/>
              <a:t> were submitted and 101 </a:t>
            </a:r>
            <a:r>
              <a:rPr lang="en-US" altLang="de-DE" sz="1000" dirty="0" err="1"/>
              <a:t>tdocs</a:t>
            </a:r>
            <a:r>
              <a:rPr lang="en-US" altLang="de-DE" sz="1000" dirty="0"/>
              <a:t> could not be handled. The handled documents included: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 err="1"/>
              <a:t>DualSteer</a:t>
            </a:r>
            <a:r>
              <a:rPr lang="en-US" altLang="de-DE" sz="1000" dirty="0"/>
              <a:t> solution update: KI#1.4 (1 </a:t>
            </a:r>
            <a:r>
              <a:rPr lang="en-US" altLang="de-DE" sz="1000" dirty="0" err="1"/>
              <a:t>tdoc</a:t>
            </a:r>
            <a:r>
              <a:rPr lang="en-US" altLang="de-DE" sz="1000" dirty="0"/>
              <a:t>)</a:t>
            </a:r>
            <a:endParaRPr lang="en-US" altLang="de-DE" sz="1000" b="1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ATSSS_Ph4 KI#2.x conclusions: </a:t>
            </a:r>
            <a:r>
              <a:rPr lang="en-US" altLang="de-DE" sz="1000" b="1" dirty="0"/>
              <a:t>2 </a:t>
            </a:r>
            <a:r>
              <a:rPr lang="en-US" altLang="de-DE" sz="1000" b="1" dirty="0" err="1"/>
              <a:t>tdocs</a:t>
            </a:r>
            <a:r>
              <a:rPr lang="en-US" altLang="de-DE" sz="1000" b="1" dirty="0"/>
              <a:t> Agreed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 err="1"/>
              <a:t>SoH</a:t>
            </a:r>
            <a:r>
              <a:rPr lang="en-US" altLang="de-DE" sz="1000" dirty="0"/>
              <a:t> questions (Noted)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KI#2.1 conclusions agreed, WID approved including this KI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KI#2.2 interim conclusion agreed: no consensus to move to normative phase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KI#1.3 solution principles are discussed but not agreed. KI#1.1, KI#1.2, KI#1.4 open issues were discussed in NWM discussion and drafting session but no time to handle conclusion proposals on solution principles during online sessions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8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RAN impacts and dependencies</a:t>
            </a:r>
            <a:endParaRPr lang="de-DE" altLang="ko-KR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000" dirty="0">
                <a:solidFill>
                  <a:prstClr val="black"/>
                </a:solidFill>
                <a:sym typeface="+mn-ea"/>
              </a:rPr>
              <a:t>Key Issue #1.x have SA3 dependencies to handle security aspects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000" dirty="0">
                <a:solidFill>
                  <a:prstClr val="black"/>
                </a:solidFill>
                <a:sym typeface="+mn-ea"/>
              </a:rPr>
              <a:t>No RAN dependency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800" dirty="0">
              <a:solidFill>
                <a:prstClr val="black"/>
              </a:solidFill>
              <a:sym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ko-KR" sz="1400" b="1" kern="0" dirty="0"/>
              <a:t>Contentious issues: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Principles of </a:t>
            </a:r>
            <a:r>
              <a:rPr lang="en-US" altLang="de-DE" sz="1000" dirty="0" err="1"/>
              <a:t>DualSteer</a:t>
            </a:r>
            <a:r>
              <a:rPr lang="en-US" altLang="de-DE" sz="1000" dirty="0"/>
              <a:t>, e.g. Session Management, how to correlate the 2 PDU Sessions by the 2 SUPIs, etc.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Whether to define primary and secondary SUPI concept and if yes, whether it is part of subscription data</a:t>
            </a:r>
            <a:endParaRPr lang="en-US" altLang="ko-KR" sz="10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ko-KR" sz="11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400" b="1" kern="0" dirty="0"/>
              <a:t>Next </a:t>
            </a:r>
            <a:r>
              <a:rPr lang="de-DE" altLang="ko-KR" sz="1400" b="1" kern="0" dirty="0" err="1"/>
              <a:t>steps</a:t>
            </a:r>
            <a:endParaRPr lang="de-DE" altLang="ko-KR" sz="1400" b="1" kern="0" dirty="0"/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dirty="0"/>
              <a:t>Start normative work based on KI#2.1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dirty="0"/>
              <a:t>Confirm final conclusion for KI#2.2 </a:t>
            </a:r>
            <a:r>
              <a:rPr lang="en-US" altLang="ko-KR" sz="1000" kern="0" dirty="0"/>
              <a:t>during </a:t>
            </a:r>
            <a:r>
              <a:rPr lang="en-US" altLang="ko-KR" sz="1000" dirty="0"/>
              <a:t>SA2#164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dirty="0"/>
              <a:t>Organize offline discussion before SA2#164 for </a:t>
            </a:r>
            <a:r>
              <a:rPr lang="en-US" altLang="ko-KR" sz="1000" dirty="0" err="1"/>
              <a:t>DualSteer</a:t>
            </a:r>
            <a:r>
              <a:rPr lang="en-US" altLang="ko-KR" sz="1000" dirty="0"/>
              <a:t> Key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kern="0" dirty="0"/>
              <a:t>Complete KI#1.x </a:t>
            </a:r>
            <a:r>
              <a:rPr lang="en-US" altLang="ko-KR" sz="1000" dirty="0"/>
              <a:t>c</a:t>
            </a:r>
            <a:r>
              <a:rPr lang="en-US" altLang="ko-KR" sz="1000" kern="0" dirty="0"/>
              <a:t>onclusions during </a:t>
            </a:r>
            <a:r>
              <a:rPr lang="en-US" altLang="ko-KR" sz="1000" dirty="0"/>
              <a:t>SA2#164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kern="0" dirty="0"/>
              <a:t>Send TR 23.700-54 to SA for </a:t>
            </a:r>
            <a:r>
              <a:rPr lang="en-US" altLang="ko-KR" sz="1000" dirty="0"/>
              <a:t>approval</a:t>
            </a:r>
          </a:p>
        </p:txBody>
      </p:sp>
      <p:graphicFrame>
        <p:nvGraphicFramePr>
          <p:cNvPr id="3" name="Content Placeholder 8">
            <a:extLst>
              <a:ext uri="{FF2B5EF4-FFF2-40B4-BE49-F238E27FC236}">
                <a16:creationId xmlns:a16="http://schemas.microsoft.com/office/drawing/2014/main" id="{43C9E521-0D75-0E66-3E4C-E45DBD127471}"/>
              </a:ext>
            </a:extLst>
          </p:cNvPr>
          <p:cNvGraphicFramePr>
            <a:graphicFrameLocks/>
          </p:cNvGraphicFramePr>
          <p:nvPr/>
        </p:nvGraphicFramePr>
        <p:xfrm>
          <a:off x="438978" y="1073623"/>
          <a:ext cx="8266044" cy="88117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61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2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060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FS_MASSS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Study on Multi-Access (</a:t>
                      </a:r>
                      <a:r>
                        <a:rPr lang="en-US" sz="1200" b="1" dirty="0" err="1"/>
                        <a:t>DualSteer</a:t>
                      </a:r>
                      <a:r>
                        <a:rPr lang="en-US" sz="1200" b="1" dirty="0"/>
                        <a:t> and ATSSS_Ph4)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60% -&gt; </a:t>
                      </a:r>
                      <a:r>
                        <a:rPr lang="en-US" sz="1200" b="1" u="none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/>
                        <a:t>June 2024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1020070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2168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 txBox="1"/>
          <p:nvPr/>
        </p:nvSpPr>
        <p:spPr>
          <a:xfrm>
            <a:off x="178668" y="5768092"/>
            <a:ext cx="8554720" cy="683260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Total 13.5 TUs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kern="0" dirty="0"/>
              <a:t>7.5 TUs for Study Phase and 6 TUs for Normative Work</a:t>
            </a:r>
          </a:p>
        </p:txBody>
      </p:sp>
      <p:sp>
        <p:nvSpPr>
          <p:cNvPr id="9" name="Title 1"/>
          <p:cNvSpPr txBox="1"/>
          <p:nvPr/>
        </p:nvSpPr>
        <p:spPr bwMode="auto">
          <a:xfrm>
            <a:off x="287999" y="285935"/>
            <a:ext cx="772177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altLang="de-DE" sz="2800" b="1" kern="0" dirty="0"/>
              <a:t>FS_MASSS &amp; MASSS Work plan</a:t>
            </a:r>
            <a:endParaRPr lang="en-US" kern="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0" y="1036941"/>
          <a:ext cx="9144000" cy="46436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5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3299">
                <a:tc>
                  <a:txBody>
                    <a:bodyPr/>
                    <a:lstStyle/>
                    <a:p>
                      <a:r>
                        <a:rPr lang="en-US" sz="1400" b="1"/>
                        <a:t>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Planned</a:t>
                      </a:r>
                      <a:r>
                        <a:rPr lang="en-US" sz="1400" b="1" baseline="0" dirty="0"/>
                        <a:t> TU’s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/>
                        <a:t>Actual TU’s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Action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525">
                <a:tc>
                  <a:txBody>
                    <a:bodyPr/>
                    <a:lstStyle/>
                    <a:p>
                      <a:r>
                        <a:rPr lang="en-US" sz="1200" b="0" dirty="0"/>
                        <a:t>SA2</a:t>
                      </a:r>
                      <a:r>
                        <a:rPr lang="en-US" sz="1200" b="0" baseline="0" dirty="0"/>
                        <a:t> #160AH-e</a:t>
                      </a:r>
                      <a:endParaRPr lang="en-US" sz="1200" b="0" dirty="0"/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Jan. 2024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en-US" sz="1200" dirty="0"/>
                        <a:t>1.5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en-US" sz="1200" dirty="0"/>
                        <a:t>1.5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dirty="0"/>
                        <a:t>TR skeleton, TR scope, Terms, Architectural</a:t>
                      </a:r>
                      <a:r>
                        <a:rPr lang="en-US" altLang="en-US" sz="1200" baseline="0" dirty="0"/>
                        <a:t> assumptions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baseline="0" dirty="0"/>
                        <a:t>Key Issues for all WTs.</a:t>
                      </a:r>
                      <a:endParaRPr lang="en-US" altLang="en-US" sz="1200" dirty="0"/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073">
                <a:tc>
                  <a:txBody>
                    <a:bodyPr/>
                    <a:lstStyle/>
                    <a:p>
                      <a:r>
                        <a:rPr lang="en-US" sz="1200" b="0" dirty="0"/>
                        <a:t>SA2#161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Feb 2024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dirty="0"/>
                        <a:t>Terms, Architectural</a:t>
                      </a:r>
                      <a:r>
                        <a:rPr lang="en-US" altLang="en-US" sz="1200" baseline="0" dirty="0"/>
                        <a:t> assumptions/requirements for </a:t>
                      </a:r>
                      <a:r>
                        <a:rPr lang="en-US" altLang="en-US" sz="1200" baseline="0" dirty="0" err="1"/>
                        <a:t>DualSteer</a:t>
                      </a:r>
                      <a:r>
                        <a:rPr lang="en-US" altLang="en-US" sz="1200" baseline="0" dirty="0"/>
                        <a:t>, Postponed Key Issues for WT#1.3, </a:t>
                      </a:r>
                      <a:r>
                        <a:rPr lang="en-US" sz="1200" baseline="0" dirty="0"/>
                        <a:t>Key Issue updates (if necessary), New solutions for approved Key Issues. </a:t>
                      </a:r>
                      <a:endParaRPr lang="en-US" sz="1200" dirty="0"/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760">
                <a:tc>
                  <a:txBody>
                    <a:bodyPr/>
                    <a:lstStyle/>
                    <a:p>
                      <a:r>
                        <a:rPr lang="en-US" sz="1200" b="0" dirty="0"/>
                        <a:t>SA2#162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Apr 2024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In priority order: New solutions for </a:t>
                      </a:r>
                      <a:r>
                        <a:rPr lang="en-US" altLang="zh-CN" sz="1200" dirty="0" err="1"/>
                        <a:t>DualSteer</a:t>
                      </a:r>
                      <a:r>
                        <a:rPr lang="en-US" altLang="zh-CN" sz="1200" dirty="0"/>
                        <a:t>, </a:t>
                      </a:r>
                      <a:r>
                        <a:rPr lang="en-US" altLang="en-US" sz="1200" dirty="0"/>
                        <a:t>Architectural</a:t>
                      </a:r>
                      <a:r>
                        <a:rPr lang="en-US" altLang="en-US" sz="1200" baseline="0" dirty="0"/>
                        <a:t> assumptions/requirements &amp; Ter</a:t>
                      </a:r>
                      <a:r>
                        <a:rPr lang="en-US" altLang="en-US" sz="1200" dirty="0"/>
                        <a:t>ms and definitions</a:t>
                      </a:r>
                      <a:r>
                        <a:rPr lang="en-US" altLang="en-US" sz="1200" baseline="0" dirty="0"/>
                        <a:t> for </a:t>
                      </a:r>
                      <a:r>
                        <a:rPr lang="en-US" altLang="en-US" sz="1200" baseline="0" dirty="0" err="1"/>
                        <a:t>DualSteer</a:t>
                      </a:r>
                      <a:r>
                        <a:rPr lang="en-US" altLang="en-US" sz="1200" baseline="0" dirty="0"/>
                        <a:t>, </a:t>
                      </a:r>
                      <a:r>
                        <a:rPr lang="en-US" altLang="zh-CN" sz="1200" dirty="0"/>
                        <a:t>Evaluation </a:t>
                      </a:r>
                      <a:r>
                        <a:rPr lang="en-US" altLang="ko-KR" sz="1200" dirty="0"/>
                        <a:t>and conclusion </a:t>
                      </a:r>
                      <a:r>
                        <a:rPr lang="en-US" altLang="zh-CN" sz="1200" dirty="0"/>
                        <a:t>for ATSSS_Ph4 (conclusion on SA3 dependencies need to wait for SA3 feedback), Solution updates for ATSSS_Ph4, </a:t>
                      </a:r>
                      <a:r>
                        <a:rPr lang="en-US" altLang="zh-CN" sz="1200" baseline="0" dirty="0"/>
                        <a:t>New s</a:t>
                      </a:r>
                      <a:r>
                        <a:rPr lang="en-US" altLang="zh-CN" sz="1200" dirty="0"/>
                        <a:t>olutions for ATSSS_Ph4.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/>
                        <a:t>No new KI is allowed</a:t>
                      </a:r>
                      <a:r>
                        <a:rPr lang="en-US" altLang="zh-CN" sz="1200" dirty="0"/>
                        <a:t>.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534024963"/>
                  </a:ext>
                </a:extLst>
              </a:tr>
              <a:tr h="1160850">
                <a:tc>
                  <a:txBody>
                    <a:bodyPr/>
                    <a:lstStyle/>
                    <a:p>
                      <a:r>
                        <a:rPr lang="en-US" sz="1200" b="0" dirty="0"/>
                        <a:t>SA2#163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May 2024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In priority order: C</a:t>
                      </a:r>
                      <a:r>
                        <a:rPr lang="en-US" altLang="ko-KR" sz="1200" dirty="0"/>
                        <a:t>onclusions</a:t>
                      </a:r>
                      <a:r>
                        <a:rPr lang="en-US" altLang="zh-CN" sz="1200" dirty="0"/>
                        <a:t>, </a:t>
                      </a:r>
                      <a:r>
                        <a:rPr lang="en-US" altLang="zh-CN" sz="1200" baseline="0" dirty="0"/>
                        <a:t>S</a:t>
                      </a:r>
                      <a:r>
                        <a:rPr lang="en-US" altLang="zh-CN" sz="1200" dirty="0"/>
                        <a:t>olution updates (see NOTE), </a:t>
                      </a:r>
                      <a:r>
                        <a:rPr lang="en-US" altLang="en-US" sz="1200" dirty="0"/>
                        <a:t>Architectural</a:t>
                      </a:r>
                      <a:r>
                        <a:rPr lang="en-US" altLang="en-US" sz="1200" baseline="0" dirty="0"/>
                        <a:t> assumptions/requirements and ter</a:t>
                      </a:r>
                      <a:r>
                        <a:rPr lang="en-US" altLang="en-US" sz="1200" dirty="0"/>
                        <a:t>ms and definitions</a:t>
                      </a:r>
                      <a:r>
                        <a:rPr lang="en-US" altLang="en-US" sz="1200" baseline="0" dirty="0"/>
                        <a:t> for </a:t>
                      </a:r>
                      <a:r>
                        <a:rPr lang="en-US" altLang="en-US" sz="1200" baseline="0" dirty="0" err="1"/>
                        <a:t>DualSteer</a:t>
                      </a:r>
                      <a:r>
                        <a:rPr lang="en-US" altLang="zh-CN" sz="1200" dirty="0"/>
                        <a:t>. </a:t>
                      </a:r>
                      <a:r>
                        <a:rPr lang="en-US" altLang="ko-KR" sz="1200" baseline="0" dirty="0"/>
                        <a:t>Send TR for Information. 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 approval.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NOTE: For </a:t>
                      </a:r>
                      <a:r>
                        <a:rPr lang="en-US" sz="1200" kern="1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DualSteer</a:t>
                      </a:r>
                      <a:r>
                        <a:rPr lang="en-US" sz="12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contributors should target one of the existing 19 solutions with updates. New solutions for </a:t>
                      </a:r>
                      <a:r>
                        <a:rPr lang="en-US" sz="1200" kern="1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DualSteer</a:t>
                      </a:r>
                      <a:r>
                        <a:rPr lang="en-US" sz="12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may be treated only if no existing solutions could serve as "framework" for the contribution.</a:t>
                      </a:r>
                    </a:p>
                  </a:txBody>
                  <a:tcPr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352">
                <a:tc>
                  <a:txBody>
                    <a:bodyPr/>
                    <a:lstStyle/>
                    <a:p>
                      <a:r>
                        <a:rPr lang="en-US" sz="1200" b="0" dirty="0"/>
                        <a:t>SA2#164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Aug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ea typeface="+mn-ea"/>
                        </a:rPr>
                        <a:t>Allocate 2 TUs during SA2#164 for FS_MASS &amp; MASSS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ea typeface="+mn-ea"/>
                        </a:rPr>
                        <a:t>DualSteer</a:t>
                      </a:r>
                      <a:r>
                        <a:rPr lang="en-US" altLang="zh-CN" sz="1200" dirty="0">
                          <a:ea typeface="+mn-ea"/>
                        </a:rPr>
                        <a:t> conclusions, Normative work on KI#2.1, c</a:t>
                      </a:r>
                      <a:r>
                        <a:rPr lang="en-US" altLang="ko-KR" sz="1200" dirty="0"/>
                        <a:t>onfirm final conclusion for KI#2.2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dirty="0"/>
                        <a:t>Send TR for </a:t>
                      </a:r>
                      <a:r>
                        <a:rPr lang="en-US" altLang="ko-KR" sz="1200" dirty="0"/>
                        <a:t>approval. Updated 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 approval.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337053"/>
                  </a:ext>
                </a:extLst>
              </a:tr>
              <a:tr h="33135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08F81-10B0-3B3C-1010-7EB60C4DA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677F2-503F-A021-6199-6A1F72C15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/>
              <a:t>Agenda</a:t>
            </a:r>
            <a:endParaRPr lang="en-US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B567B7A5-ECEB-F660-585A-332D9FB928E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50534" y="1257637"/>
            <a:ext cx="8133810" cy="45451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2000" b="1" dirty="0" err="1">
                <a:solidFill>
                  <a:prstClr val="black"/>
                </a:solidFill>
              </a:rPr>
              <a:t>DualSteer</a:t>
            </a:r>
            <a:endParaRPr lang="en-US" altLang="de-DE" sz="2000" b="1" dirty="0">
              <a:solidFill>
                <a:prstClr val="black"/>
              </a:solidFill>
            </a:endParaRP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endParaRPr lang="en-US" altLang="de-DE" sz="1800" b="1" dirty="0">
              <a:solidFill>
                <a:prstClr val="black"/>
              </a:solidFill>
            </a:endParaRP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FS_MASSS: NWM report &amp; conclusion proposals</a:t>
            </a:r>
          </a:p>
          <a:p>
            <a:pPr marL="1314450" lvl="3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S2-240xxxx FS_MASSS NWM report (Rapporteur)</a:t>
            </a: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endParaRPr lang="en-US" altLang="ko-KR" sz="1800" b="1" dirty="0">
              <a:solidFill>
                <a:prstClr val="black"/>
              </a:solidFill>
            </a:endParaRP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800" b="1" dirty="0">
                <a:solidFill>
                  <a:prstClr val="black"/>
                </a:solidFill>
              </a:rPr>
              <a:t>S2-2407746: LS on applicability of MUSIM UE capability restriction mechanism for </a:t>
            </a:r>
            <a:r>
              <a:rPr lang="en-US" altLang="ko-KR" sz="1800" b="1" dirty="0" err="1">
                <a:solidFill>
                  <a:prstClr val="black"/>
                </a:solidFill>
              </a:rPr>
              <a:t>DualSteer</a:t>
            </a:r>
            <a:r>
              <a:rPr lang="en-US" altLang="ko-KR" sz="1800" b="1" dirty="0">
                <a:solidFill>
                  <a:prstClr val="black"/>
                </a:solidFill>
              </a:rPr>
              <a:t> device (Intel)</a:t>
            </a: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endParaRPr lang="en-US" altLang="ko-KR" sz="1800" b="1" dirty="0">
              <a:solidFill>
                <a:prstClr val="black"/>
              </a:solidFill>
            </a:endParaRP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800" b="1" dirty="0">
                <a:solidFill>
                  <a:prstClr val="black"/>
                </a:solidFill>
              </a:rPr>
              <a:t>3GPP SA2 </a:t>
            </a:r>
            <a:r>
              <a:rPr lang="en-US" altLang="ko-KR" sz="1800" b="1" dirty="0" err="1">
                <a:solidFill>
                  <a:prstClr val="black"/>
                </a:solidFill>
              </a:rPr>
              <a:t>DualSteer</a:t>
            </a:r>
            <a:r>
              <a:rPr lang="en-US" altLang="ko-KR" sz="1800" b="1" dirty="0">
                <a:solidFill>
                  <a:prstClr val="black"/>
                </a:solidFill>
              </a:rPr>
              <a:t> – </a:t>
            </a:r>
            <a:r>
              <a:rPr lang="en-US" altLang="ko-KR" sz="1800" b="1" dirty="0" err="1">
                <a:solidFill>
                  <a:prstClr val="black"/>
                </a:solidFill>
              </a:rPr>
              <a:t>CableLabs</a:t>
            </a:r>
            <a:endParaRPr lang="en-US" altLang="ko-KR" sz="1800" b="1" dirty="0">
              <a:solidFill>
                <a:prstClr val="black"/>
              </a:solidFill>
            </a:endParaRP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endParaRPr lang="en-US" altLang="ko-KR" sz="1800" b="1" dirty="0">
              <a:solidFill>
                <a:prstClr val="black"/>
              </a:solidFill>
            </a:endParaRP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800" b="1" dirty="0">
                <a:solidFill>
                  <a:prstClr val="black"/>
                </a:solidFill>
              </a:rPr>
              <a:t>S2-240xxxx - </a:t>
            </a:r>
            <a:r>
              <a:rPr lang="en-US" altLang="ko-KR" sz="1800" b="1" dirty="0" err="1">
                <a:solidFill>
                  <a:prstClr val="black"/>
                </a:solidFill>
              </a:rPr>
              <a:t>FS_MASSS_Conclusion</a:t>
            </a:r>
            <a:r>
              <a:rPr lang="en-US" altLang="ko-KR" sz="1800" b="1" dirty="0">
                <a:solidFill>
                  <a:prstClr val="black"/>
                </a:solidFill>
              </a:rPr>
              <a:t> for dual steer - v2.0 – CMCC</a:t>
            </a: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endParaRPr lang="en-US" altLang="ko-KR" sz="1800" b="1" dirty="0">
              <a:solidFill>
                <a:prstClr val="black"/>
              </a:solidFill>
            </a:endParaRP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800" b="1" dirty="0">
                <a:solidFill>
                  <a:prstClr val="black"/>
                </a:solidFill>
              </a:rPr>
              <a:t>FS_MASSS-way forward-vivo-v10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ko-KR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68524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08F81-10B0-3B3C-1010-7EB60C4DA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677F2-503F-A021-6199-6A1F72C15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/>
              <a:t>Agenda</a:t>
            </a:r>
            <a:endParaRPr lang="en-US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B567B7A5-ECEB-F660-585A-332D9FB928E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59283" y="1156423"/>
            <a:ext cx="8133810" cy="45451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2000" b="1" dirty="0">
                <a:solidFill>
                  <a:prstClr val="black"/>
                </a:solidFill>
              </a:rPr>
              <a:t>ATSSS_Ph4</a:t>
            </a: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endParaRPr lang="en-US" altLang="de-DE" sz="1800" b="1" dirty="0">
              <a:solidFill>
                <a:prstClr val="black"/>
              </a:solidFill>
            </a:endParaRP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KI#2.1 CRs</a:t>
            </a:r>
          </a:p>
          <a:p>
            <a:pPr marL="1314450" lvl="3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S2-24xxxxx_ATSSS_Ph4_CR_23501_connect_methods_Ericsson</a:t>
            </a:r>
          </a:p>
          <a:p>
            <a:pPr marL="1314450" lvl="3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S2-24xxxxx_ATSSS_Ph4_CR_23502_connect_methods_Ericsson</a:t>
            </a:r>
          </a:p>
          <a:p>
            <a:pPr marL="1314450" lvl="3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S2-24xxxxx_ATSSS_Ph4_CR_23503_connect_methods_Ericsson</a:t>
            </a:r>
          </a:p>
          <a:p>
            <a:pPr marL="1314450" lvl="3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23501 </a:t>
            </a:r>
            <a:r>
              <a:rPr lang="en-US" altLang="de-DE" sz="1800" b="1" dirty="0" err="1">
                <a:solidFill>
                  <a:prstClr val="black"/>
                </a:solidFill>
              </a:rPr>
              <a:t>MPQUIC_IP_Samsung</a:t>
            </a:r>
            <a:r>
              <a:rPr lang="en-US" altLang="de-DE" sz="1800" b="1" dirty="0">
                <a:solidFill>
                  <a:prstClr val="black"/>
                </a:solidFill>
              </a:rPr>
              <a:t> </a:t>
            </a:r>
          </a:p>
          <a:p>
            <a:pPr marL="1314450" lvl="3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23502 </a:t>
            </a:r>
            <a:r>
              <a:rPr lang="en-US" altLang="de-DE" sz="1800" b="1" dirty="0" err="1">
                <a:solidFill>
                  <a:prstClr val="black"/>
                </a:solidFill>
              </a:rPr>
              <a:t>MPQUIC_Ethernet_Samsung</a:t>
            </a:r>
            <a:endParaRPr lang="en-US" altLang="de-DE" sz="1800" b="1" dirty="0">
              <a:solidFill>
                <a:prstClr val="black"/>
              </a:solidFill>
            </a:endParaRP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endParaRPr lang="en-US" altLang="ko-KR" sz="1800" b="1" dirty="0">
              <a:solidFill>
                <a:prstClr val="black"/>
              </a:solidFill>
            </a:endParaRP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800" b="1" dirty="0">
                <a:solidFill>
                  <a:prstClr val="black"/>
                </a:solidFill>
              </a:rPr>
              <a:t>S2-240xxxx FS_MASSS Update the Conclusion for ATSSS_Ph4 KI#2.1</a:t>
            </a:r>
          </a:p>
          <a:p>
            <a:pPr marL="1314450" lvl="3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800" b="1" dirty="0">
                <a:solidFill>
                  <a:prstClr val="black"/>
                </a:solidFill>
              </a:rPr>
              <a:t>Update the Conclusion for ATSSS_Ph4 KI#1.2 (CATT)</a:t>
            </a: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endParaRPr lang="en-US" altLang="de-DE" sz="1800" b="1" dirty="0">
              <a:solidFill>
                <a:prstClr val="black"/>
              </a:solidFill>
            </a:endParaRP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FS_MASSS: KI#2.2 conclusion</a:t>
            </a:r>
          </a:p>
          <a:p>
            <a:pPr marL="1314450" lvl="3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S2-24xxxxx_ATSSS_Ph4_KI#2.2_discussion (Ericsson et al)</a:t>
            </a:r>
          </a:p>
          <a:p>
            <a:pPr marL="1314450" lvl="3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S2-24xxxxx_ATSSS_Ph4_conclusion_update_v6 (Ericsson et al)</a:t>
            </a:r>
          </a:p>
          <a:p>
            <a:pPr marL="1314450" lvl="3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de-DE" sz="1800" b="1" dirty="0">
                <a:solidFill>
                  <a:prstClr val="black"/>
                </a:solidFill>
              </a:rPr>
              <a:t>S2-2407760 (</a:t>
            </a:r>
            <a:r>
              <a:rPr lang="en-US" altLang="de-DE" sz="1800" b="1" dirty="0" err="1">
                <a:solidFill>
                  <a:prstClr val="black"/>
                </a:solidFill>
              </a:rPr>
              <a:t>Cablelabs</a:t>
            </a:r>
            <a:r>
              <a:rPr lang="en-US" altLang="de-DE" sz="1800" b="1" dirty="0">
                <a:solidFill>
                  <a:prstClr val="black"/>
                </a:solidFill>
              </a:rPr>
              <a:t> et al)</a:t>
            </a:r>
          </a:p>
          <a:p>
            <a:pPr marL="857250" lvl="2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endParaRPr lang="en-US" altLang="ko-KR" sz="1800" b="1" dirty="0">
              <a:solidFill>
                <a:prstClr val="black"/>
              </a:solidFill>
            </a:endParaRPr>
          </a:p>
          <a:p>
            <a:pPr marL="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ko-KR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23307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56*239"/>
  <p:tag name="TABLE_ENDDRAG_RECT" val="34*101*656*23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2E10A3-DB35-414F-83C1-BF5FB864734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cc30912-d230-4cc2-b11f-bb5ca2a6b6f5"/>
    <ds:schemaRef ds:uri="09cef1fd-e61b-4dbf-b745-21988b13f97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10049</TotalTime>
  <Words>773</Words>
  <Application>Microsoft Macintosh PowerPoint</Application>
  <PresentationFormat>On-screen Show (4:3)</PresentationFormat>
  <Paragraphs>109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FS_MASSS Pre-SA2#164 Conference Call (2nd call)</vt:lpstr>
      <vt:lpstr>FS_MASSS Status after SA2#163</vt:lpstr>
      <vt:lpstr>PowerPoint Presentation</vt:lpstr>
      <vt:lpstr>Agenda</vt:lpstr>
      <vt:lpstr>Agenda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Krisztian Kiss, Apple</cp:lastModifiedBy>
  <cp:revision>2015</cp:revision>
  <dcterms:created xsi:type="dcterms:W3CDTF">2008-08-30T09:32:10Z</dcterms:created>
  <dcterms:modified xsi:type="dcterms:W3CDTF">2024-08-08T12:57:51Z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2023-09-04T08:35:13Z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6ff34d0e-ee55-4bcf-b7be-adf1b7050f61</vt:lpwstr>
  </property>
  <property fmtid="{D5CDD505-2E9C-101B-9397-08002B2CF9AE}" pid="19" name="MSIP_Label_cf20372f-9ab3-4551-9149-9f9b12e2c27e_ContentBits">
    <vt:lpwstr>0</vt:lpwstr>
  </property>
</Properties>
</file>