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8" r:id="rId6"/>
    <p:sldId id="369" r:id="rId7"/>
    <p:sldId id="370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6600"/>
    <a:srgbClr val="0000FF"/>
    <a:srgbClr val="FFFFFF"/>
    <a:srgbClr val="1A4669"/>
    <a:srgbClr val="C6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6395" autoAdjust="0"/>
  </p:normalViewPr>
  <p:slideViewPr>
    <p:cSldViewPr snapToGrid="0">
      <p:cViewPr varScale="1">
        <p:scale>
          <a:sx n="105" d="100"/>
          <a:sy n="105" d="100"/>
        </p:scale>
        <p:origin x="63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 Cheng" userId="2d0b1172-628d-45ff-b9ab-d2d61d870e1b" providerId="ADAL" clId="{70D70F14-F498-4A80-8730-E834DCEE93F4}"/>
    <pc:docChg chg="modSld">
      <pc:chgData name="Hong Cheng" userId="2d0b1172-628d-45ff-b9ab-d2d61d870e1b" providerId="ADAL" clId="{70D70F14-F498-4A80-8730-E834DCEE93F4}" dt="2024-10-17T12:14:05.053" v="45" actId="20577"/>
      <pc:docMkLst>
        <pc:docMk/>
      </pc:docMkLst>
      <pc:sldChg chg="modSp mod">
        <pc:chgData name="Hong Cheng" userId="2d0b1172-628d-45ff-b9ab-d2d61d870e1b" providerId="ADAL" clId="{70D70F14-F498-4A80-8730-E834DCEE93F4}" dt="2024-10-17T12:14:05.053" v="45" actId="20577"/>
        <pc:sldMkLst>
          <pc:docMk/>
          <pc:sldMk cId="3409175242" sldId="370"/>
        </pc:sldMkLst>
        <pc:spChg chg="mod">
          <ac:chgData name="Hong Cheng" userId="2d0b1172-628d-45ff-b9ab-d2d61d870e1b" providerId="ADAL" clId="{70D70F14-F498-4A80-8730-E834DCEE93F4}" dt="2024-10-17T12:14:05.053" v="45" actId="20577"/>
          <ac:spMkLst>
            <pc:docMk/>
            <pc:sldMk cId="3409175242" sldId="370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975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19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966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515" y="1709739"/>
            <a:ext cx="9252073" cy="2062162"/>
          </a:xfrm>
        </p:spPr>
        <p:txBody>
          <a:bodyPr/>
          <a:lstStyle/>
          <a:p>
            <a:pPr eaLnBrk="1" hangingPunct="1"/>
            <a:r>
              <a:rPr lang="en-GB" altLang="en-US" sz="4000" dirty="0" err="1"/>
              <a:t>SoH</a:t>
            </a:r>
            <a:r>
              <a:rPr lang="en-GB" altLang="en-US" sz="4000" dirty="0"/>
              <a:t> on the correction of deferred location procedure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82515" y="4682809"/>
            <a:ext cx="9252073" cy="1406841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CATT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87" y="306388"/>
            <a:ext cx="960852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en-US" sz="1200" b="1" dirty="0">
                <a:latin typeface="Arial "/>
              </a:rPr>
              <a:t>SA WG2 Meeting #165								</a:t>
            </a:r>
            <a:r>
              <a:rPr lang="nl-NL" altLang="en-US" sz="1400" b="1" dirty="0">
                <a:solidFill>
                  <a:srgbClr val="0000FF"/>
                </a:solidFill>
                <a:latin typeface="Arial "/>
              </a:rPr>
              <a:t>S2-240xxxx</a:t>
            </a:r>
            <a:endParaRPr lang="nl-NL" altLang="en-US" sz="1200" b="1" dirty="0">
              <a:solidFill>
                <a:srgbClr val="0000FF"/>
              </a:solidFill>
              <a:latin typeface="Arial "/>
            </a:endParaRPr>
          </a:p>
          <a:p>
            <a:pPr eaLnBrk="1" hangingPunct="1">
              <a:defRPr/>
            </a:pPr>
            <a:r>
              <a:rPr lang="nl-NL" altLang="en-US" sz="1200" b="1" dirty="0">
                <a:latin typeface="Arial "/>
              </a:rPr>
              <a:t>14 - 18 October, 2024, Hyderabad, India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1825625"/>
            <a:ext cx="6515100" cy="4351338"/>
          </a:xfrm>
        </p:spPr>
        <p:txBody>
          <a:bodyPr/>
          <a:lstStyle/>
          <a:p>
            <a:r>
              <a:rPr lang="en-US" sz="2000" dirty="0"/>
              <a:t>LCS Correlation identifier (LCS CID) is used in 5GC-MT-LR, 5GC-MO-LR and </a:t>
            </a:r>
            <a:r>
              <a:rPr lang="en-GB" sz="2000" dirty="0"/>
              <a:t>deferred 5GC-MT-LR Procedures to correlate UE positioning session in AMF.</a:t>
            </a:r>
          </a:p>
          <a:p>
            <a:r>
              <a:rPr lang="en-GB" sz="2000" b="1" dirty="0"/>
              <a:t>In most cases, CID is allocated by AMF.  And AMF Knows UE ID, thus it can correlates this CID with UE ID.</a:t>
            </a:r>
          </a:p>
          <a:p>
            <a:r>
              <a:rPr lang="en-GB" sz="2000" dirty="0"/>
              <a:t>Take 5</a:t>
            </a:r>
            <a:r>
              <a:rPr lang="en-US" altLang="zh-CN" sz="2000" dirty="0"/>
              <a:t>GC-MT-LR f</a:t>
            </a:r>
            <a:r>
              <a:rPr lang="en-GB" sz="2000" dirty="0"/>
              <a:t>or example:</a:t>
            </a:r>
          </a:p>
          <a:p>
            <a:pPr lvl="1"/>
            <a:r>
              <a:rPr lang="en-GB" sz="1600" dirty="0"/>
              <a:t>At step 7, AMF allocates the CID and sends the location request (which included the CID) to LMF. </a:t>
            </a:r>
          </a:p>
          <a:p>
            <a:pPr lvl="1"/>
            <a:r>
              <a:rPr lang="en-GB" sz="1600" dirty="0"/>
              <a:t>At step 8, LMF uses the received CID as session ID to trigger the UE Positioning procedure, t</a:t>
            </a:r>
            <a:r>
              <a:rPr lang="en-US" sz="1600" dirty="0"/>
              <a:t>he LMF send this CID to AMF. </a:t>
            </a:r>
            <a:r>
              <a:rPr lang="en-GB" sz="1600" dirty="0"/>
              <a:t>The AMF use the CID to correlate this positioning request with the UE.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1345" y="2048189"/>
            <a:ext cx="4714918" cy="4128774"/>
          </a:xfrm>
          <a:prstGeom prst="rect">
            <a:avLst/>
          </a:prstGeom>
        </p:spPr>
      </p:pic>
      <p:sp>
        <p:nvSpPr>
          <p:cNvPr id="41" name="Oval 40"/>
          <p:cNvSpPr/>
          <p:nvPr/>
        </p:nvSpPr>
        <p:spPr>
          <a:xfrm>
            <a:off x="8738755" y="4270664"/>
            <a:ext cx="93518" cy="124691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322128" y="4495801"/>
            <a:ext cx="93518" cy="124691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6765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49" y="1766888"/>
            <a:ext cx="3493081" cy="4939311"/>
          </a:xfrm>
          <a:prstGeom prst="rect">
            <a:avLst/>
          </a:prstGeom>
        </p:spPr>
      </p:pic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Problem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1" y="5802213"/>
            <a:ext cx="224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Note: </a:t>
            </a:r>
          </a:p>
          <a:p>
            <a:r>
              <a:rPr lang="en-US" sz="900" dirty="0"/>
              <a:t>x: the steps in 6.3.1</a:t>
            </a:r>
          </a:p>
          <a:p>
            <a:r>
              <a:rPr lang="en-US" sz="900" dirty="0"/>
              <a:t>(x): the steps in 6.11.1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77981" y="1825625"/>
            <a:ext cx="7052755" cy="3837420"/>
          </a:xfrm>
        </p:spPr>
        <p:txBody>
          <a:bodyPr/>
          <a:lstStyle/>
          <a:p>
            <a:r>
              <a:rPr lang="en-US" sz="2000" dirty="0"/>
              <a:t>However, there‘s a case that LMC allocates the CID in deferred location procedure.</a:t>
            </a:r>
            <a:endParaRPr lang="en-GB" sz="2000" dirty="0"/>
          </a:p>
          <a:p>
            <a:r>
              <a:rPr lang="en-GB" sz="2000" dirty="0"/>
              <a:t>The flow in the picture shows how </a:t>
            </a:r>
            <a:r>
              <a:rPr lang="en-GB" sz="2000" dirty="0">
                <a:solidFill>
                  <a:srgbClr val="FF0000"/>
                </a:solidFill>
              </a:rPr>
              <a:t>an error </a:t>
            </a:r>
            <a:r>
              <a:rPr lang="en-GB" sz="2000" dirty="0"/>
              <a:t>would happen in such case:</a:t>
            </a:r>
          </a:p>
          <a:p>
            <a:pPr lvl="1"/>
            <a:r>
              <a:rPr lang="en-GB" sz="1600" dirty="0"/>
              <a:t>Step 14 of clause 6.3.1 of TS 23.273, </a:t>
            </a:r>
            <a:r>
              <a:rPr lang="en-GB" sz="1600" dirty="0">
                <a:solidFill>
                  <a:srgbClr val="00B050"/>
                </a:solidFill>
              </a:rPr>
              <a:t>AMF allocates the CID</a:t>
            </a:r>
            <a:r>
              <a:rPr lang="en-GB" sz="1600" dirty="0"/>
              <a:t> and includes this </a:t>
            </a:r>
            <a:r>
              <a:rPr lang="en-GB" sz="1600" dirty="0">
                <a:solidFill>
                  <a:srgbClr val="00B050"/>
                </a:solidFill>
              </a:rPr>
              <a:t>CID-AMF</a:t>
            </a:r>
            <a:r>
              <a:rPr lang="en-GB" sz="1600" dirty="0"/>
              <a:t> in the Location Request message sent to LMF. </a:t>
            </a:r>
          </a:p>
          <a:p>
            <a:pPr lvl="1"/>
            <a:r>
              <a:rPr lang="en-GB" sz="1600" dirty="0"/>
              <a:t>Step 15, LMF starts UE Positioning by sending Namf_Communication_N1N2MessageTransfer, where Session ID =  </a:t>
            </a:r>
            <a:r>
              <a:rPr lang="en-GB" sz="1600" dirty="0">
                <a:solidFill>
                  <a:srgbClr val="00B050"/>
                </a:solidFill>
              </a:rPr>
              <a:t>CID-AMF</a:t>
            </a:r>
            <a:r>
              <a:rPr lang="en-GB" sz="1600" dirty="0"/>
              <a:t>. By using this</a:t>
            </a:r>
            <a:r>
              <a:rPr lang="en-GB" sz="1600" dirty="0">
                <a:solidFill>
                  <a:srgbClr val="00B050"/>
                </a:solidFill>
              </a:rPr>
              <a:t> CID-AMF,</a:t>
            </a:r>
            <a:r>
              <a:rPr lang="en-GB" sz="1600" dirty="0"/>
              <a:t> </a:t>
            </a:r>
            <a:r>
              <a:rPr lang="en-US" altLang="zh-CN" sz="1600" dirty="0"/>
              <a:t>AMF </a:t>
            </a:r>
            <a:r>
              <a:rPr lang="en-US" altLang="zh-CN" sz="1600" dirty="0">
                <a:solidFill>
                  <a:srgbClr val="00B050"/>
                </a:solidFill>
              </a:rPr>
              <a:t>CAN correlate </a:t>
            </a:r>
            <a:r>
              <a:rPr lang="en-US" altLang="zh-CN" sz="1600" dirty="0"/>
              <a:t>the request with UE context, and proceeds the DL NAS TRANSPORT as in the steps in clause 6.11.1 (for UE assisted and UE based positioning procedure).</a:t>
            </a:r>
          </a:p>
          <a:p>
            <a:pPr lvl="1"/>
            <a:r>
              <a:rPr lang="en-US" sz="1600" dirty="0"/>
              <a:t>Step 27, after the delivery of event report, LMF determines to trigger UE Positioning procedure. The </a:t>
            </a:r>
            <a:r>
              <a:rPr lang="en-GB" sz="1600" dirty="0">
                <a:solidFill>
                  <a:srgbClr val="FF0000"/>
                </a:solidFill>
              </a:rPr>
              <a:t>LMF allocates the CID</a:t>
            </a:r>
            <a:r>
              <a:rPr lang="en-GB" sz="1600" dirty="0"/>
              <a:t> and sends N1N2 message to AMF where Session ID = </a:t>
            </a:r>
            <a:r>
              <a:rPr lang="en-GB" sz="1600" dirty="0">
                <a:solidFill>
                  <a:srgbClr val="FF0000"/>
                </a:solidFill>
              </a:rPr>
              <a:t>CID-LMF</a:t>
            </a:r>
            <a:r>
              <a:rPr lang="en-GB" sz="1600" dirty="0"/>
              <a:t>.  However, the </a:t>
            </a:r>
            <a:r>
              <a:rPr lang="en-GB" sz="1600" dirty="0">
                <a:solidFill>
                  <a:srgbClr val="FF0000"/>
                </a:solidFill>
              </a:rPr>
              <a:t>AMF has no knowledge of this CID and CANNOT correlate</a:t>
            </a:r>
            <a:r>
              <a:rPr lang="en-GB" sz="1600" dirty="0"/>
              <a:t> this request message with UE context. </a:t>
            </a:r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sp>
        <p:nvSpPr>
          <p:cNvPr id="4" name="Multiply 3"/>
          <p:cNvSpPr/>
          <p:nvPr/>
        </p:nvSpPr>
        <p:spPr>
          <a:xfrm>
            <a:off x="9155261" y="5868753"/>
            <a:ext cx="467591" cy="3747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3"/>
          <p:cNvSpPr/>
          <p:nvPr/>
        </p:nvSpPr>
        <p:spPr>
          <a:xfrm>
            <a:off x="2044712" y="5863584"/>
            <a:ext cx="467591" cy="3747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12303" y="5789149"/>
            <a:ext cx="4871258" cy="59939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In step 27, AMF could not correlate CID-LMF, thus the UE positioning procedure fails.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677423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err="1"/>
              <a:t>SoH</a:t>
            </a:r>
            <a:endParaRPr lang="en-GB" alt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77981" y="1825625"/>
            <a:ext cx="10719105" cy="4238745"/>
          </a:xfrm>
        </p:spPr>
        <p:txBody>
          <a:bodyPr/>
          <a:lstStyle/>
          <a:p>
            <a:r>
              <a:rPr lang="en-US" sz="2000" b="1" dirty="0"/>
              <a:t>Solutions proposed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UE ID </a:t>
            </a:r>
            <a:r>
              <a:rPr lang="en-US" altLang="zh-CN" sz="1600" dirty="0"/>
              <a:t>based solution: </a:t>
            </a:r>
            <a:r>
              <a:rPr lang="en-US" sz="1600" dirty="0"/>
              <a:t>S2-2410905 (S2-2410906, S2-2410907, S2-2410908), CATT, </a:t>
            </a:r>
            <a:r>
              <a:rPr lang="en-GB" altLang="zh-CN" sz="1600" dirty="0"/>
              <a:t>Qualcomm Incorporated</a:t>
            </a:r>
          </a:p>
          <a:p>
            <a:pPr lvl="2"/>
            <a:r>
              <a:rPr lang="en-GB" altLang="zh-CN" sz="1200" dirty="0"/>
              <a:t>Step 25: AMF provides UE ID to LMF</a:t>
            </a:r>
          </a:p>
          <a:p>
            <a:pPr lvl="2"/>
            <a:r>
              <a:rPr lang="en-GB" altLang="zh-CN" sz="1200" dirty="0"/>
              <a:t>Steps 26 – 27: LMF provides Event Report ACK/LPP message and UE ID to AMF. Based on UE ID, the AMF knows which UE the Event Report ACK/LPP message belongs to.</a:t>
            </a:r>
          </a:p>
          <a:p>
            <a:r>
              <a:rPr lang="en-US" sz="2000" dirty="0" err="1"/>
              <a:t>SoH</a:t>
            </a:r>
            <a:endParaRPr lang="en-US" sz="2000" dirty="0"/>
          </a:p>
          <a:p>
            <a:pPr lvl="1"/>
            <a:r>
              <a:rPr lang="en-US" altLang="zh-CN" sz="1600" dirty="0"/>
              <a:t>Agree the UE ID based solution as documented in: S2-2410905 (S2-2410906, S2-2410907, S2-2410908)</a:t>
            </a:r>
          </a:p>
          <a:p>
            <a:pPr lvl="2"/>
            <a:r>
              <a:rPr lang="en-US" altLang="zh-CN" sz="1200" dirty="0"/>
              <a:t>Yes: </a:t>
            </a:r>
          </a:p>
          <a:p>
            <a:pPr lvl="2"/>
            <a:r>
              <a:rPr lang="en-US" altLang="zh-CN" sz="1200" dirty="0"/>
              <a:t>No: 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0917524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280d8efa-eff2-4910-88d2-79ca146720c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7149</TotalTime>
  <Words>453</Words>
  <Application>Microsoft Office PowerPoint</Application>
  <PresentationFormat>Widescreen</PresentationFormat>
  <Paragraphs>31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SoH on the correction of deferred location procedure</vt:lpstr>
      <vt:lpstr>Background</vt:lpstr>
      <vt:lpstr>Problem</vt:lpstr>
      <vt:lpstr>SoH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Qualcomm-rev2</cp:lastModifiedBy>
  <cp:revision>732</cp:revision>
  <dcterms:created xsi:type="dcterms:W3CDTF">2010-02-05T13:52:04Z</dcterms:created>
  <dcterms:modified xsi:type="dcterms:W3CDTF">2024-10-17T12:14:08Z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