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64" r:id="rId3"/>
  </p:sldMasterIdLst>
  <p:notesMasterIdLst>
    <p:notesMasterId r:id="rId12"/>
  </p:notesMasterIdLst>
  <p:handoutMasterIdLst>
    <p:handoutMasterId r:id="rId13"/>
  </p:handoutMasterIdLst>
  <p:sldIdLst>
    <p:sldId id="303" r:id="rId4"/>
    <p:sldId id="812" r:id="rId5"/>
    <p:sldId id="821" r:id="rId6"/>
    <p:sldId id="826" r:id="rId7"/>
    <p:sldId id="827" r:id="rId8"/>
    <p:sldId id="828" r:id="rId9"/>
    <p:sldId id="825" r:id="rId10"/>
    <p:sldId id="81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5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6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8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 WG2 Meeting #16</a:t>
            </a:r>
            <a:r>
              <a:rPr lang="en-US" alt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5</a:t>
            </a:r>
            <a:endParaRPr lang="de-DE" altLang="ko-KR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en-US" altLang="ko-KR" sz="1200" b="1" kern="120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Haderabad, India, 14-18 October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34139"/>
            <a:ext cx="7297560" cy="242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#165  Haderabad, India, 14-18 October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0315" y="2194560"/>
            <a:ext cx="9487535" cy="1101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</a:t>
            </a:r>
            <a:r>
              <a:rPr lang="en-US" sz="3600" b="1" dirty="0"/>
              <a:t>NG_RTC_Ph2 way forward</a:t>
            </a:r>
            <a:r>
              <a:rPr lang="en-US" altLang="zh-CN" sz="3600" b="1" dirty="0"/>
              <a:t>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145" y="4057015"/>
            <a:ext cx="6400800" cy="94488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fr-FR" sz="1800" dirty="0">
                <a:latin typeface="Arial" panose="020B0604020202020204" pitchFamily="34" charset="0"/>
              </a:rPr>
              <a:t>China Mobile</a:t>
            </a:r>
            <a:r>
              <a:rPr lang="fr-FR" altLang="zh-CN" sz="1800" dirty="0">
                <a:latin typeface="Arial" panose="020B0604020202020204" pitchFamily="34" charset="0"/>
              </a:rPr>
              <a:t>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KI#1: Extensible IMS mechanism supporting IMS events in the context of DC communication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475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enhances</a:t>
            </a:r>
            <a:r>
              <a:rPr sz="1600" dirty="0"/>
              <a:t> </a:t>
            </a:r>
            <a:r>
              <a:rPr lang="en-US" sz="1600" dirty="0"/>
              <a:t>IMS </a:t>
            </a:r>
            <a:r>
              <a:rPr sz="1600" dirty="0"/>
              <a:t>architectural and procedur</a:t>
            </a:r>
            <a:r>
              <a:rPr lang="en-US" sz="1600" dirty="0"/>
              <a:t>es</a:t>
            </a:r>
            <a:r>
              <a:rPr sz="1600" dirty="0"/>
              <a:t> to support an extensible mechanism that enables trusted and untrusted applications to subscribe to and receive reports about IMS events related to IMS services in the context of Data Channel communication.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The controversial issue is how to enahnce IMS AS service to support subscription and notification of events to AF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A: define a new IMS AS service specific for event exposure to AF (S2-2409982)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B: update existing IMS AS service Nimsas_SessionEventControl to also support event exposure to AF (S2-2410446)</a:t>
            </a:r>
            <a:endParaRPr sz="1600" dirty="0"/>
          </a:p>
          <a:p>
            <a:pPr fontAlgn="auto">
              <a:spcBef>
                <a:spcPts val="1000"/>
              </a:spcBef>
            </a:pPr>
            <a:endParaRPr lang="en-US" altLang="zh-CN" sz="1400" b="1" dirty="0">
              <a:highlight>
                <a:srgbClr val="00FF00"/>
              </a:highlight>
            </a:endParaRPr>
          </a:p>
          <a:p>
            <a:pPr fontAlgn="auto">
              <a:spcBef>
                <a:spcPts val="1000"/>
              </a:spcBef>
            </a:pPr>
            <a:endParaRPr lang="en-US" altLang="zh-CN" sz="1400" b="1" dirty="0">
              <a:highlight>
                <a:srgbClr val="00FF00"/>
              </a:highlight>
            </a:endParaRPr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020" y="2745740"/>
            <a:ext cx="6057900" cy="159575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475" y="4639945"/>
            <a:ext cx="6107430" cy="13538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KI#1: </a:t>
            </a:r>
            <a:r>
              <a:rPr lang="en-US" altLang="zh-CN" sz="2800" dirty="0">
                <a:sym typeface="+mn-ea"/>
              </a:rPr>
              <a:t>Extensible IMS mechanism supporting IMS events in the context of DC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382774"/>
            <a:ext cx="11424877" cy="227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how to enahnce IMS AS service to support subscription and notification of events to AF</a:t>
            </a:r>
            <a:endParaRPr lang="en-US" altLang="zh-CN" sz="16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A: Define new service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B: Update existing service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endParaRPr lang="en-US" altLang="zh-CN" sz="1400" b="1" dirty="0">
              <a:highlight>
                <a:srgbClr val="00FF00"/>
              </a:highlight>
            </a:endParaRPr>
          </a:p>
          <a:p>
            <a:r>
              <a:rPr lang="en-US" altLang="zh-CN" sz="1600" b="1" dirty="0"/>
              <a:t>     </a:t>
            </a: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KI#8: Support of IMS Avatar Communication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4703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aims to study enhancements of IMS architecture, interfaces, and procedures to support IMS based Avatar communication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The controversial issues are related to the architecture of MF retrieving Avatar representation from BAR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where the Avatar ID list is stored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</a:t>
            </a:r>
            <a:r>
              <a:rPr lang="en-US" sz="1600" dirty="0">
                <a:sym typeface="+mn-ea"/>
              </a:rPr>
              <a:t>the Avatar ID list is stored </a:t>
            </a:r>
            <a:r>
              <a:rPr lang="en-US" sz="1600" dirty="0"/>
              <a:t>in HSS (S2-2</a:t>
            </a:r>
            <a:r>
              <a:rPr lang="en-US" sz="1600" dirty="0">
                <a:solidFill>
                  <a:srgbClr val="FF0000"/>
                </a:solidFill>
              </a:rPr>
              <a:t>4</a:t>
            </a:r>
            <a:r>
              <a:rPr lang="en-US" sz="1600" dirty="0"/>
              <a:t>10354)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</a:t>
            </a:r>
            <a:r>
              <a:rPr lang="en-US" sz="1600" dirty="0">
                <a:sym typeface="+mn-ea"/>
              </a:rPr>
              <a:t>the Avatar ID list is stored </a:t>
            </a:r>
            <a:r>
              <a:rPr lang="en-US" sz="1600" dirty="0"/>
              <a:t>in BAR (S2-2</a:t>
            </a:r>
            <a:r>
              <a:rPr lang="en-US" sz="1600" dirty="0">
                <a:solidFill>
                  <a:srgbClr val="FF0000"/>
                </a:solidFill>
              </a:rPr>
              <a:t>4</a:t>
            </a:r>
            <a:r>
              <a:rPr lang="en-US" sz="1600" dirty="0"/>
              <a:t>10217)</a:t>
            </a:r>
          </a:p>
          <a:p>
            <a:pPr marL="1257300" lvl="2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>
                <a:highlight>
                  <a:srgbClr val="FFFF00"/>
                </a:highlight>
              </a:rPr>
              <a:t>Option 1.3: </a:t>
            </a:r>
            <a:r>
              <a:rPr lang="en-US" sz="1600" dirty="0">
                <a:highlight>
                  <a:srgbClr val="FFFF00"/>
                </a:highlight>
                <a:sym typeface="+mn-ea"/>
              </a:rPr>
              <a:t>the Avatar ID list is local available in the UE before initiating the IMS Session (S2-2410524)</a:t>
            </a: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Issue 2: How the UE got authorized when UE request to use certain avatar representation.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Option 2.1: UE send request to DC AS through ADC, and DC AS will authorize the download. </a:t>
            </a:r>
            <a:r>
              <a:rPr lang="en-US" sz="1600" dirty="0">
                <a:solidFill>
                  <a:schemeClr val="accent1"/>
                </a:solidFill>
                <a:sym typeface="+mn-ea"/>
              </a:rPr>
              <a:t>(S2-2410354)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accent1"/>
                </a:solidFill>
              </a:rPr>
              <a:t>Option 2.2: UE send request to the DCSF through SDP, and DCSF will authorize the download, (S2-2410217)</a:t>
            </a:r>
            <a:endParaRPr lang="en-US" sz="1600" dirty="0">
              <a:solidFill>
                <a:schemeClr val="accent1"/>
              </a:solidFill>
              <a:sym typeface="+mn-ea"/>
            </a:endParaRPr>
          </a:p>
          <a:p>
            <a:pPr marL="8001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3: whether direct interface between UE and BAR is supported </a:t>
            </a:r>
            <a:r>
              <a:rPr lang="en-US" sz="1600" dirty="0">
                <a:highlight>
                  <a:srgbClr val="FFFF00"/>
                </a:highlight>
                <a:sym typeface="+mn-ea"/>
              </a:rPr>
              <a:t>for user management of avatar representation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3.1: </a:t>
            </a:r>
            <a:r>
              <a:rPr lang="en-US" sz="1600"/>
              <a:t>supported (</a:t>
            </a:r>
            <a:r>
              <a:rPr lang="en-US" sz="1600" dirty="0"/>
              <a:t>S2-2410524)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3.2: not supported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KI#8: </a:t>
            </a:r>
            <a:r>
              <a:rPr lang="en-US" altLang="zh-CN" sz="2800" dirty="0">
                <a:sym typeface="+mn-ea"/>
              </a:rPr>
              <a:t>Support of IMS Avatar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169414"/>
            <a:ext cx="1142487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400" b="1" dirty="0"/>
              <a:t>Q1: </a:t>
            </a:r>
            <a:r>
              <a:rPr lang="en-US" sz="1400" dirty="0">
                <a:sym typeface="+mn-ea"/>
              </a:rPr>
              <a:t>where the Avatar ID list is stored</a:t>
            </a:r>
            <a:endParaRPr lang="en-US" altLang="zh-CN" sz="14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Option 1.1: </a:t>
            </a:r>
            <a:r>
              <a:rPr lang="en-US" sz="1400" dirty="0">
                <a:sym typeface="+mn-ea"/>
              </a:rPr>
              <a:t>the Avatar ID list is stored in HSS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Option 1.2: </a:t>
            </a:r>
            <a:r>
              <a:rPr lang="en-US" sz="1400" dirty="0">
                <a:sym typeface="+mn-ea"/>
              </a:rPr>
              <a:t>the Avatar ID list is stored in BAR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/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highlight>
                  <a:srgbClr val="FFFF00"/>
                </a:highlight>
              </a:rPr>
              <a:t>Option 1.3: </a:t>
            </a:r>
            <a:r>
              <a:rPr lang="en-US" sz="1400" dirty="0">
                <a:highlight>
                  <a:srgbClr val="FFFF00"/>
                </a:highlight>
                <a:sym typeface="+mn-ea"/>
              </a:rPr>
              <a:t>the Avatar ID list is local available in the UE before initiating the IMS Session</a:t>
            </a:r>
            <a:endParaRPr lang="en-US" altLang="zh-CN" sz="1400" dirty="0">
              <a:highlight>
                <a:srgbClr val="FFFF00"/>
              </a:highlight>
            </a:endParaRP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highlight>
                  <a:srgbClr val="FFFF00"/>
                </a:highlight>
              </a:rPr>
              <a:t>Yes: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highlight>
                  <a:srgbClr val="FFFF00"/>
                </a:highlight>
              </a:rPr>
              <a:t>No:</a:t>
            </a:r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400" b="1" dirty="0">
                <a:sym typeface="+mn-ea"/>
              </a:rPr>
              <a:t>Q2: </a:t>
            </a:r>
            <a:r>
              <a:rPr lang="en-US" sz="1400" dirty="0">
                <a:solidFill>
                  <a:schemeClr val="accent1"/>
                </a:solidFill>
                <a:sym typeface="+mn-ea"/>
              </a:rPr>
              <a:t>How the UE got authorized when UE request to use certain avatar representation </a:t>
            </a:r>
          </a:p>
          <a:p>
            <a:pPr lvl="1"/>
            <a:r>
              <a:rPr lang="en-US" sz="1400" dirty="0">
                <a:solidFill>
                  <a:schemeClr val="accent1"/>
                </a:solidFill>
                <a:sym typeface="+mn-ea"/>
              </a:rPr>
              <a:t>	</a:t>
            </a:r>
            <a:r>
              <a:rPr lang="en-US" sz="1400" dirty="0">
                <a:solidFill>
                  <a:schemeClr val="accent1"/>
                </a:solidFill>
                <a:highlight>
                  <a:srgbClr val="FFFF00"/>
                </a:highlight>
                <a:sym typeface="+mn-ea"/>
              </a:rPr>
              <a:t>Note: how to support </a:t>
            </a:r>
            <a:r>
              <a:rPr lang="en-US" sz="1400" dirty="0">
                <a:solidFill>
                  <a:schemeClr val="accent1"/>
                </a:solidFill>
                <a:highlight>
                  <a:srgbClr val="00FF00"/>
                </a:highlight>
                <a:sym typeface="+mn-ea"/>
              </a:rPr>
              <a:t>the authentication of UE </a:t>
            </a:r>
            <a:r>
              <a:rPr lang="en-US" sz="1400" dirty="0">
                <a:solidFill>
                  <a:schemeClr val="accent1"/>
                </a:solidFill>
                <a:highlight>
                  <a:srgbClr val="FFFF00"/>
                </a:highlight>
                <a:sym typeface="+mn-ea"/>
              </a:rPr>
              <a:t>is to be decided by SA3.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olidFill>
                  <a:schemeClr val="accent1"/>
                </a:solidFill>
                <a:sym typeface="+mn-ea"/>
              </a:rPr>
              <a:t>Option 2.1: UE send request to DC AS through ADC, and DC AS will authorize the download. (S2-2410354)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olidFill>
                  <a:schemeClr val="accent1"/>
                </a:solidFill>
                <a:sym typeface="+mn-ea"/>
              </a:rPr>
              <a:t>Option 2.2: UE send request to the DCSF through SDP, and DCSF will authorize the download, (S2-2410217)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400" b="1" dirty="0">
                <a:sym typeface="+mn-ea"/>
              </a:rPr>
              <a:t>Q3: </a:t>
            </a:r>
            <a:r>
              <a:rPr lang="en-US" sz="1400" dirty="0">
                <a:sym typeface="+mn-ea"/>
              </a:rPr>
              <a:t>whether direct interface between UE and BAR is supported </a:t>
            </a:r>
            <a:r>
              <a:rPr lang="en-US" sz="1400" dirty="0">
                <a:highlight>
                  <a:srgbClr val="FFFF00"/>
                </a:highlight>
                <a:sym typeface="+mn-ea"/>
              </a:rPr>
              <a:t>for user management of avatar representation</a:t>
            </a:r>
            <a:endParaRPr lang="en-US" altLang="zh-CN" sz="1400" b="1" dirty="0">
              <a:highlight>
                <a:srgbClr val="FFFF00"/>
              </a:highlight>
            </a:endParaRP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Option 3.1: </a:t>
            </a:r>
            <a:r>
              <a:rPr lang="en-US" sz="1400" dirty="0">
                <a:sym typeface="+mn-ea"/>
              </a:rPr>
              <a:t>supported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Option 2.2: not supported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b="1" dirty="0">
              <a:highlight>
                <a:srgbClr val="00FF00"/>
              </a:highlight>
            </a:endParaRPr>
          </a:p>
          <a:p>
            <a:endParaRPr lang="en-US" altLang="zh-CN" sz="14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KI#4: Extensible IMS framework to support authorization and authentication of third-party identities in IMS sessions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580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is to s</a:t>
            </a:r>
            <a:r>
              <a:rPr sz="1600" dirty="0"/>
              <a:t>tudy how to enhance the IMS architecture and procedures to support third party identities in IMS sessions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either S-CSCF or IMS AS supports authorization of usage of </a:t>
            </a:r>
            <a:r>
              <a:rPr sz="1600" dirty="0">
                <a:sym typeface="+mn-ea"/>
              </a:rPr>
              <a:t>third party identities</a:t>
            </a:r>
            <a:r>
              <a:rPr lang="en-US" sz="1600" dirty="0">
                <a:sym typeface="+mn-ea"/>
              </a:rPr>
              <a:t>. However some issues need to be discussed and decided during normative phase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whether the authorization information should be stored in transparent data or service profile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If IMS AS authorizes the subscriber, the authorization information should be stored as transparent data in HSS and not standardized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If S-CSCF authorizes the subscriber, the authorization information should be stored as service profile and be standardized over Cx/N70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If both options are supported, whether supporting co-existence of both option in one network need to be considered</a:t>
            </a:r>
          </a:p>
          <a:p>
            <a:pPr marL="342900" lvl="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RCD information may be provisioned in the HSS repository data via the NEF, however it seems there is different proposals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2: how to support provisioning of RCD information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2.1: RCD information is provisioned via OAM, thus provisiong of RCD information via NEF is not supported (S2-2410189)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2.2: Provisioning of RCD information via NEF is supported (S2-2410511)</a:t>
            </a:r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KI#4: </a:t>
            </a:r>
            <a:r>
              <a:rPr lang="en-US" altLang="zh-CN" sz="2800" dirty="0">
                <a:sym typeface="+mn-ea"/>
              </a:rPr>
              <a:t>Extensible IMS framework to support authorization and authentication of third-party identities in IMS sessions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71014"/>
            <a:ext cx="11424877" cy="5518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whether the authorization information should be stored in transparent data or service profile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only </a:t>
            </a:r>
            <a:r>
              <a:rPr lang="en-US" altLang="zh-CN" sz="1600" dirty="0"/>
              <a:t>Option 1.1 is supported: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only Option 1.2 is supported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Both option 1.1 and 1.2 are supported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8615" indent="-348615" fontAlgn="auto">
              <a:spcBef>
                <a:spcPts val="100"/>
              </a:spcBef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Q2: </a:t>
            </a:r>
            <a:r>
              <a:rPr lang="en-US" sz="1600" dirty="0">
                <a:sym typeface="+mn-ea"/>
              </a:rPr>
              <a:t>whether supporting co-existence of both option 1.1 and 1.2 in one network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b="1" dirty="0">
              <a:sym typeface="+mn-ea"/>
            </a:endParaRPr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>
                <a:sym typeface="+mn-ea"/>
              </a:rPr>
              <a:t>Q3: </a:t>
            </a:r>
            <a:r>
              <a:rPr lang="en-US" sz="1600" dirty="0">
                <a:sym typeface="+mn-ea"/>
              </a:rPr>
              <a:t>how to support provisioning of RCD information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2.1: via OAM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2.2: via NEF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endParaRPr lang="en-US" altLang="zh-CN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919</Words>
  <Application>Microsoft Office PowerPoint</Application>
  <PresentationFormat>Widescreen</PresentationFormat>
  <Paragraphs>97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맑은 고딕</vt:lpstr>
      <vt:lpstr>宋体</vt:lpstr>
      <vt:lpstr>等线</vt:lpstr>
      <vt:lpstr>等线 Light</vt:lpstr>
      <vt:lpstr>Arial</vt:lpstr>
      <vt:lpstr>Calibri</vt:lpstr>
      <vt:lpstr>Times New Roman</vt:lpstr>
      <vt:lpstr>Wingdings</vt:lpstr>
      <vt:lpstr>Office 主题​​</vt:lpstr>
      <vt:lpstr>Office Theme</vt:lpstr>
      <vt:lpstr>1_Office 主题​​</vt:lpstr>
      <vt:lpstr>SoH Questions for NG_RTC_Ph2 way forward </vt:lpstr>
      <vt:lpstr>KI#1: Extensible IMS mechanism supporting IMS events in the context of DC communication</vt:lpstr>
      <vt:lpstr>SoH for KI#1: Extensible IMS mechanism supporting IMS events in the context of DC communication</vt:lpstr>
      <vt:lpstr>KI#8: Support of IMS Avatar Communication</vt:lpstr>
      <vt:lpstr>SoH for KI#8: Support of IMS Avatar Communication</vt:lpstr>
      <vt:lpstr>KI#4: Extensible IMS framework to support authorization and authentication of third-party identities in IMS sessions</vt:lpstr>
      <vt:lpstr>SoH for KI#4: Extensible IMS framework to support authorization and authentication of third-party identities in IMS sessions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Huawei_r01</cp:lastModifiedBy>
  <cp:revision>293</cp:revision>
  <dcterms:created xsi:type="dcterms:W3CDTF">2024-05-14T06:34:00Z</dcterms:created>
  <dcterms:modified xsi:type="dcterms:W3CDTF">2024-10-15T06:00:21Z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2BBE1826C1364815A742E36734492194</vt:lpwstr>
  </property>
  <property fmtid="{D5CDD505-2E9C-101B-9397-08002B2CF9AE}" pid="3" name="KSOProductBuildVer">
    <vt:lpwstr>2052-11.8.2.12085</vt:lpwstr>
  </property>
</Properties>
</file>