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7"/>
  </p:handoutMasterIdLst>
  <p:sldIdLst>
    <p:sldId id="303" r:id="rId2"/>
    <p:sldId id="915" r:id="rId3"/>
    <p:sldId id="916" r:id="rId4"/>
    <p:sldId id="917" r:id="rId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71">
          <p15:clr>
            <a:srgbClr val="A4A3A4"/>
          </p15:clr>
        </p15:guide>
        <p15:guide id="2" pos="2866">
          <p15:clr>
            <a:srgbClr val="A4A3A4"/>
          </p15:clr>
        </p15:guide>
      </p15:sldGuideLst>
    </p:ext>
    <p:ext uri="{2D200454-40CA-4A62-9FC3-DE9A4176ACB9}">
      <p15:notesGuideLst xmlns:p15="http://schemas.microsoft.com/office/powerpoint/2012/main">
        <p15:guide id="1" orient="horz" pos="3143">
          <p15:clr>
            <a:srgbClr val="A4A3A4"/>
          </p15:clr>
        </p15:guide>
        <p15:guide id="2" pos="213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3300"/>
    <a:srgbClr val="FF33CC"/>
    <a:srgbClr val="FF6699"/>
    <a:srgbClr val="FF99FF"/>
    <a:srgbClr val="62A14D"/>
    <a:srgbClr val="000000"/>
    <a:srgbClr val="C6D254"/>
    <a:srgbClr val="B1D254"/>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40" autoAdjust="0"/>
    <p:restoredTop sz="97097" autoAdjust="0"/>
  </p:normalViewPr>
  <p:slideViewPr>
    <p:cSldViewPr snapToGrid="0">
      <p:cViewPr varScale="1">
        <p:scale>
          <a:sx n="92" d="100"/>
          <a:sy n="92" d="100"/>
        </p:scale>
        <p:origin x="931" y="67"/>
      </p:cViewPr>
      <p:guideLst>
        <p:guide orient="horz" pos="2171"/>
        <p:guide pos="286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43"/>
        <p:guide pos="213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11/8/2024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11/8/2024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a:solidFill>
                  <a:schemeClr val="bg1"/>
                </a:solidFill>
              </a:rPr>
              <a:t>TSG SA </a:t>
            </a:r>
            <a:r>
              <a:rPr lang="en-GB" altLang="de-DE" sz="1200" kern="1200" dirty="0">
                <a:solidFill>
                  <a:schemeClr val="bg1"/>
                </a:solidFill>
                <a:latin typeface="Arial" panose="020B0604020202020204" pitchFamily="34" charset="0"/>
                <a:ea typeface="+mn-ea"/>
                <a:cs typeface="Arial" panose="020B0604020202020204" pitchFamily="34" charset="0"/>
              </a:rPr>
              <a:t>WG2#166 Orlando</a:t>
            </a:r>
            <a:r>
              <a:rPr lang="en-US" altLang="zh-CN" sz="1200" kern="1200" dirty="0">
                <a:solidFill>
                  <a:schemeClr val="bg1"/>
                </a:solidFill>
                <a:latin typeface="Arial" panose="020B0604020202020204" pitchFamily="34" charset="0"/>
                <a:ea typeface="+mn-ea"/>
                <a:cs typeface="Arial" panose="020B0604020202020204" pitchFamily="34" charset="0"/>
              </a:rPr>
              <a:t>, USA</a:t>
            </a:r>
            <a:endParaRPr lang="en-GB" altLang="de-DE" sz="1200" kern="1200" dirty="0">
              <a:solidFill>
                <a:schemeClr val="bg1"/>
              </a:solidFill>
              <a:latin typeface="Arial" panose="020B0604020202020204" pitchFamily="34" charset="0"/>
              <a:ea typeface="+mn-ea"/>
              <a:cs typeface="Arial" panose="020B0604020202020204" pitchFamily="34" charset="0"/>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48250" y="1986552"/>
            <a:ext cx="8452437" cy="1101329"/>
          </a:xfrm>
        </p:spPr>
        <p:txBody>
          <a:bodyPr>
            <a:noAutofit/>
          </a:bodyPr>
          <a:lstStyle/>
          <a:p>
            <a:pPr>
              <a:defRPr/>
            </a:pPr>
            <a:r>
              <a:rPr lang="en-US" altLang="zh-CN" sz="3600" b="1" dirty="0"/>
              <a:t>Discussion for the introduction of EIF</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097842" y="3939858"/>
            <a:ext cx="6553255" cy="1314450"/>
          </a:xfrm>
        </p:spPr>
        <p:txBody>
          <a:bodyPr/>
          <a:lstStyle/>
          <a:p>
            <a:pPr>
              <a:lnSpc>
                <a:spcPct val="80000"/>
              </a:lnSpc>
            </a:pPr>
            <a:br>
              <a:rPr lang="en-US" altLang="en-US" sz="2000" b="1" dirty="0"/>
            </a:br>
            <a:r>
              <a:rPr lang="en-US" altLang="en-US" sz="2000" b="1" dirty="0"/>
              <a:t>China Mobile, NEC</a:t>
            </a:r>
            <a:endParaRPr lang="en-US" altLang="en-US" sz="2000" dirty="0">
              <a:latin typeface="Calibri" panose="020F0502020204030204" pitchFamily="34" charset="0"/>
              <a:cs typeface="Calibri" panose="020F0502020204030204" pitchFamily="34" charset="0"/>
            </a:endParaRPr>
          </a:p>
        </p:txBody>
      </p:sp>
      <p:sp>
        <p:nvSpPr>
          <p:cNvPr id="2" name="文本框 1">
            <a:extLst>
              <a:ext uri="{FF2B5EF4-FFF2-40B4-BE49-F238E27FC236}">
                <a16:creationId xmlns:a16="http://schemas.microsoft.com/office/drawing/2014/main" id="{89C99B6F-97F4-7959-C33C-198BF95CDE53}"/>
              </a:ext>
            </a:extLst>
          </p:cNvPr>
          <p:cNvSpPr txBox="1"/>
          <p:nvPr/>
        </p:nvSpPr>
        <p:spPr>
          <a:xfrm>
            <a:off x="7020155" y="0"/>
            <a:ext cx="1261884" cy="646331"/>
          </a:xfrm>
          <a:prstGeom prst="rect">
            <a:avLst/>
          </a:prstGeom>
          <a:noFill/>
        </p:spPr>
        <p:txBody>
          <a:bodyPr wrap="none" rtlCol="0">
            <a:spAutoFit/>
          </a:bodyPr>
          <a:lstStyle/>
          <a:p>
            <a:r>
              <a:rPr lang="en-US" altLang="zh-CN" sz="1800" dirty="0"/>
              <a:t>S2-24xxxx</a:t>
            </a:r>
          </a:p>
          <a:p>
            <a:endParaRPr lang="zh-CN" altLang="en-US" sz="1800" dirty="0"/>
          </a:p>
        </p:txBody>
      </p:sp>
      <p:sp>
        <p:nvSpPr>
          <p:cNvPr id="5" name="文本框 4">
            <a:extLst>
              <a:ext uri="{FF2B5EF4-FFF2-40B4-BE49-F238E27FC236}">
                <a16:creationId xmlns:a16="http://schemas.microsoft.com/office/drawing/2014/main" id="{4F64986A-ECA9-620C-5D44-3301E6F18E4D}"/>
              </a:ext>
            </a:extLst>
          </p:cNvPr>
          <p:cNvSpPr txBox="1"/>
          <p:nvPr/>
        </p:nvSpPr>
        <p:spPr>
          <a:xfrm>
            <a:off x="148250" y="93020"/>
            <a:ext cx="4572000" cy="646331"/>
          </a:xfrm>
          <a:prstGeom prst="rect">
            <a:avLst/>
          </a:prstGeom>
          <a:noFill/>
        </p:spPr>
        <p:txBody>
          <a:bodyPr wrap="square">
            <a:spAutoFit/>
          </a:bodyPr>
          <a:lstStyle/>
          <a:p>
            <a:r>
              <a:rPr lang="en-GB" altLang="zh-CN" sz="1800" b="1" dirty="0">
                <a:solidFill>
                  <a:srgbClr val="000000"/>
                </a:solidFill>
                <a:ea typeface="宋体" panose="02010600030101010101" pitchFamily="2" charset="-122"/>
              </a:rPr>
              <a:t>SA WG2 Meeting #S2-166</a:t>
            </a:r>
          </a:p>
          <a:p>
            <a:r>
              <a:rPr lang="en-GB" altLang="zh-CN" sz="1800" b="1" dirty="0">
                <a:solidFill>
                  <a:srgbClr val="000000"/>
                </a:solidFill>
                <a:effectLst/>
                <a:latin typeface="Arial" panose="020B0604020202020204" pitchFamily="34" charset="0"/>
                <a:ea typeface="宋体" panose="02010600030101010101" pitchFamily="2" charset="-122"/>
              </a:rPr>
              <a:t>18 - 22 November, 2024, Orlando, USA</a:t>
            </a:r>
            <a:endParaRPr lang="zh-CN" altLang="en-US" sz="1400"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283" y="289786"/>
            <a:ext cx="7291602" cy="632637"/>
          </a:xfrm>
        </p:spPr>
        <p:txBody>
          <a:bodyPr/>
          <a:lstStyle/>
          <a:p>
            <a:r>
              <a:rPr lang="en-US" altLang="de-DE" sz="2800" dirty="0">
                <a:solidFill>
                  <a:schemeClr val="tx1"/>
                </a:solidFill>
              </a:rPr>
              <a:t>EIF related function description</a:t>
            </a:r>
            <a:endParaRPr lang="en-US" sz="2800" dirty="0">
              <a:solidFill>
                <a:schemeClr val="tx1"/>
              </a:solidFill>
            </a:endParaRPr>
          </a:p>
        </p:txBody>
      </p:sp>
      <p:sp>
        <p:nvSpPr>
          <p:cNvPr id="6" name="Content Placeholder 7"/>
          <p:cNvSpPr>
            <a:spLocks noGrp="1"/>
          </p:cNvSpPr>
          <p:nvPr>
            <p:ph sz="half" idx="4294967295"/>
          </p:nvPr>
        </p:nvSpPr>
        <p:spPr>
          <a:xfrm>
            <a:off x="159283" y="922423"/>
            <a:ext cx="8810067" cy="5048447"/>
          </a:xfrm>
          <a:prstGeom prst="rect">
            <a:avLst/>
          </a:prstGeom>
        </p:spPr>
        <p:txBody>
          <a:bodyPr>
            <a:noAutofit/>
          </a:bodyPr>
          <a:lstStyle/>
          <a:p>
            <a:pPr marL="457200" lvl="1" indent="-457200">
              <a:spcBef>
                <a:spcPts val="0"/>
              </a:spcBef>
              <a:spcAft>
                <a:spcPts val="0"/>
              </a:spcAft>
              <a:buBlip>
                <a:blip r:embed="rId2"/>
              </a:buBlip>
            </a:pPr>
            <a:r>
              <a:rPr lang="en-US" altLang="zh-CN" sz="2000" b="1" dirty="0">
                <a:solidFill>
                  <a:srgbClr val="FF0000"/>
                </a:solidFill>
              </a:rPr>
              <a:t>Editor’s NOTE:  It is FFS whether or not EIF will use network data analytics framework as defined in TS 23.288.</a:t>
            </a:r>
          </a:p>
          <a:p>
            <a:pPr marL="457200" lvl="1" indent="-457200">
              <a:spcBef>
                <a:spcPts val="0"/>
              </a:spcBef>
              <a:spcAft>
                <a:spcPts val="0"/>
              </a:spcAft>
              <a:buBlip>
                <a:blip r:embed="rId2"/>
              </a:buBlip>
            </a:pPr>
            <a:endParaRPr lang="en-US" altLang="zh-CN" sz="1800" dirty="0">
              <a:solidFill>
                <a:prstClr val="black"/>
              </a:solidFill>
            </a:endParaRPr>
          </a:p>
          <a:p>
            <a:pPr marL="457200" lvl="1" indent="-457200">
              <a:spcBef>
                <a:spcPts val="0"/>
              </a:spcBef>
              <a:spcAft>
                <a:spcPts val="0"/>
              </a:spcAft>
              <a:buBlip>
                <a:blip r:embed="rId2"/>
              </a:buBlip>
            </a:pPr>
            <a:r>
              <a:rPr lang="en-US" altLang="zh-CN" sz="1800" dirty="0">
                <a:solidFill>
                  <a:prstClr val="black"/>
                </a:solidFill>
              </a:rPr>
              <a:t>1. The difference of the functionalities of EIF and NWDAF. </a:t>
            </a:r>
          </a:p>
          <a:p>
            <a:pPr marL="457200" lvl="1" indent="-457200">
              <a:spcBef>
                <a:spcPts val="0"/>
              </a:spcBef>
              <a:spcAft>
                <a:spcPts val="0"/>
              </a:spcAft>
              <a:buFont typeface="Wingdings" panose="05000000000000000000" pitchFamily="2" charset="2"/>
              <a:buChar char="ü"/>
            </a:pPr>
            <a:r>
              <a:rPr lang="en-US" altLang="zh-CN" sz="1600" dirty="0">
                <a:solidFill>
                  <a:prstClr val="black"/>
                </a:solidFill>
              </a:rPr>
              <a:t>The functions of EIF are mainly to do the energy related information collection,  calculation and exposure the required granularities of energy consumption information. The 5GC can use the energy consumption information to assist the policy generation or NF</a:t>
            </a:r>
            <a:r>
              <a:rPr lang="zh-CN" altLang="en-US" sz="1600" dirty="0">
                <a:solidFill>
                  <a:prstClr val="black"/>
                </a:solidFill>
              </a:rPr>
              <a:t> </a:t>
            </a:r>
            <a:r>
              <a:rPr lang="en-US" altLang="zh-CN" sz="1600" dirty="0">
                <a:solidFill>
                  <a:prstClr val="black"/>
                </a:solidFill>
              </a:rPr>
              <a:t>selections.</a:t>
            </a:r>
          </a:p>
          <a:p>
            <a:pPr marL="457200" lvl="1" indent="-457200">
              <a:spcBef>
                <a:spcPts val="0"/>
              </a:spcBef>
              <a:spcAft>
                <a:spcPts val="0"/>
              </a:spcAft>
              <a:buFont typeface="Wingdings" panose="05000000000000000000" pitchFamily="2" charset="2"/>
              <a:buChar char="ü"/>
            </a:pPr>
            <a:r>
              <a:rPr lang="en-US" altLang="zh-CN" sz="1600" dirty="0">
                <a:solidFill>
                  <a:prstClr val="black"/>
                </a:solidFill>
              </a:rPr>
              <a:t>An NWDAF may contain the following logical functions: 1)Analytics logical function (</a:t>
            </a:r>
            <a:r>
              <a:rPr lang="en-US" altLang="zh-CN" sz="1600" dirty="0" err="1">
                <a:solidFill>
                  <a:prstClr val="black"/>
                </a:solidFill>
              </a:rPr>
              <a:t>AnLF</a:t>
            </a:r>
            <a:r>
              <a:rPr lang="en-US" altLang="zh-CN" sz="1600" dirty="0">
                <a:solidFill>
                  <a:prstClr val="black"/>
                </a:solidFill>
              </a:rPr>
              <a:t>): which performs inference, derives analytics information (i.e. derives statistics and/or predictions based on Analytics Consumer request) and exposes analytics.2) Model Training logical function (MTLF): which trains Machine Learning (ML) models and exposes new training services (e.g. providing trained ML Model).[TS23.288]</a:t>
            </a:r>
          </a:p>
          <a:p>
            <a:pPr marL="457200" lvl="1" indent="-457200">
              <a:spcBef>
                <a:spcPts val="0"/>
              </a:spcBef>
              <a:spcAft>
                <a:spcPts val="0"/>
              </a:spcAft>
              <a:buFont typeface="Wingdings" panose="05000000000000000000" pitchFamily="2" charset="2"/>
              <a:buChar char="ü"/>
            </a:pPr>
            <a:endParaRPr lang="en-US" altLang="zh-CN" sz="1600" dirty="0">
              <a:solidFill>
                <a:prstClr val="black"/>
              </a:solidFill>
            </a:endParaRPr>
          </a:p>
          <a:p>
            <a:pPr marL="0" lvl="1" indent="0">
              <a:spcBef>
                <a:spcPts val="0"/>
              </a:spcBef>
              <a:spcAft>
                <a:spcPts val="0"/>
              </a:spcAft>
              <a:buNone/>
            </a:pPr>
            <a:r>
              <a:rPr lang="en-US" altLang="zh-CN" sz="1600" b="1" dirty="0">
                <a:solidFill>
                  <a:prstClr val="black"/>
                </a:solidFill>
              </a:rPr>
              <a:t>Observation1:  There is big difference between the EIF and NWDAF, so it is suggested to define the EIF independent from NWDAF.</a:t>
            </a:r>
          </a:p>
          <a:p>
            <a:pPr marL="0" lvl="1" indent="0">
              <a:spcBef>
                <a:spcPts val="0"/>
              </a:spcBef>
              <a:spcAft>
                <a:spcPts val="0"/>
              </a:spcAft>
              <a:buNone/>
            </a:pPr>
            <a:r>
              <a:rPr lang="en-US" altLang="zh-CN" sz="1600" b="1" dirty="0">
                <a:solidFill>
                  <a:prstClr val="black"/>
                </a:solidFill>
              </a:rPr>
              <a:t>Observation2: NWDAF is a complicated NF which consisted of Analytics logical function and Model Training logical function, therefore the EIF services should not follow the NWDAF services description.</a:t>
            </a:r>
          </a:p>
          <a:p>
            <a:pPr marL="0" lvl="1" indent="0">
              <a:spcBef>
                <a:spcPts val="0"/>
              </a:spcBef>
              <a:spcAft>
                <a:spcPts val="0"/>
              </a:spcAft>
              <a:buNone/>
            </a:pPr>
            <a:r>
              <a:rPr lang="en-US" altLang="zh-CN" sz="1600" b="1" dirty="0">
                <a:solidFill>
                  <a:prstClr val="black"/>
                </a:solidFill>
              </a:rPr>
              <a:t>Observation 3: Binding EIF to NWDAF leads to unnecessary NWDAF deployment for operators in some scenarios.</a:t>
            </a:r>
          </a:p>
          <a:p>
            <a:pPr marL="0" lvl="1" indent="0">
              <a:spcBef>
                <a:spcPts val="0"/>
              </a:spcBef>
              <a:spcAft>
                <a:spcPts val="0"/>
              </a:spcAft>
              <a:buNone/>
            </a:pPr>
            <a:endParaRPr lang="en-US" altLang="zh-CN" sz="1600" b="1" dirty="0">
              <a:solidFill>
                <a:prstClr val="black"/>
              </a:solidFill>
            </a:endParaRPr>
          </a:p>
          <a:p>
            <a:pPr lvl="1">
              <a:spcBef>
                <a:spcPts val="0"/>
              </a:spcBef>
              <a:spcAft>
                <a:spcPts val="0"/>
              </a:spcAft>
            </a:pPr>
            <a:endParaRPr lang="de-DE" altLang="ko-KR" sz="1800" kern="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283" y="289786"/>
            <a:ext cx="7291602" cy="632637"/>
          </a:xfrm>
        </p:spPr>
        <p:txBody>
          <a:bodyPr/>
          <a:lstStyle/>
          <a:p>
            <a:r>
              <a:rPr lang="en-US" altLang="de-DE" sz="2800" dirty="0">
                <a:solidFill>
                  <a:schemeClr val="tx1"/>
                </a:solidFill>
              </a:rPr>
              <a:t>EIF related function description</a:t>
            </a:r>
            <a:endParaRPr lang="en-US" sz="2800" dirty="0">
              <a:solidFill>
                <a:schemeClr val="tx1"/>
              </a:solidFill>
            </a:endParaRPr>
          </a:p>
        </p:txBody>
      </p:sp>
      <p:sp>
        <p:nvSpPr>
          <p:cNvPr id="6" name="Content Placeholder 7"/>
          <p:cNvSpPr>
            <a:spLocks noGrp="1"/>
          </p:cNvSpPr>
          <p:nvPr>
            <p:ph sz="half" idx="4294967295"/>
          </p:nvPr>
        </p:nvSpPr>
        <p:spPr>
          <a:xfrm>
            <a:off x="143999" y="922423"/>
            <a:ext cx="8810067" cy="5048447"/>
          </a:xfrm>
          <a:prstGeom prst="rect">
            <a:avLst/>
          </a:prstGeom>
        </p:spPr>
        <p:txBody>
          <a:bodyPr>
            <a:noAutofit/>
          </a:bodyPr>
          <a:lstStyle/>
          <a:p>
            <a:pPr marL="457200" lvl="1" indent="-457200">
              <a:spcBef>
                <a:spcPts val="0"/>
              </a:spcBef>
              <a:spcAft>
                <a:spcPts val="0"/>
              </a:spcAft>
              <a:buBlip>
                <a:blip r:embed="rId2"/>
              </a:buBlip>
            </a:pPr>
            <a:r>
              <a:rPr lang="en-US" altLang="zh-CN" sz="2000" b="1" dirty="0">
                <a:solidFill>
                  <a:srgbClr val="FF0000"/>
                </a:solidFill>
              </a:rPr>
              <a:t>Editor’s NOTE:  It is FFS whether or not EIF will use network data analytics framework as defined in TS 23.288.</a:t>
            </a:r>
          </a:p>
          <a:p>
            <a:pPr marL="457200" lvl="1" indent="-457200">
              <a:spcBef>
                <a:spcPts val="0"/>
              </a:spcBef>
              <a:spcAft>
                <a:spcPts val="0"/>
              </a:spcAft>
              <a:buBlip>
                <a:blip r:embed="rId2"/>
              </a:buBlip>
            </a:pPr>
            <a:endParaRPr lang="en-US" altLang="zh-CN" sz="1800" dirty="0">
              <a:solidFill>
                <a:prstClr val="black"/>
              </a:solidFill>
            </a:endParaRPr>
          </a:p>
          <a:p>
            <a:pPr marL="457200" lvl="1" indent="-457200">
              <a:spcBef>
                <a:spcPts val="0"/>
              </a:spcBef>
              <a:spcAft>
                <a:spcPts val="0"/>
              </a:spcAft>
              <a:buBlip>
                <a:blip r:embed="rId2"/>
              </a:buBlip>
            </a:pPr>
            <a:r>
              <a:rPr lang="en-US" altLang="zh-CN" sz="1800" dirty="0">
                <a:solidFill>
                  <a:prstClr val="black"/>
                </a:solidFill>
              </a:rPr>
              <a:t>2. The difference of description format.</a:t>
            </a:r>
          </a:p>
          <a:p>
            <a:pPr marL="457200" lvl="1" indent="-457200">
              <a:spcBef>
                <a:spcPts val="0"/>
              </a:spcBef>
              <a:spcAft>
                <a:spcPts val="0"/>
              </a:spcAft>
              <a:buBlip>
                <a:blip r:embed="rId2"/>
              </a:buBlip>
            </a:pPr>
            <a:r>
              <a:rPr lang="en-US" altLang="zh-CN" sz="1800" dirty="0">
                <a:solidFill>
                  <a:prstClr val="black"/>
                </a:solidFill>
              </a:rPr>
              <a:t>The request of NWDAF service description format as below</a:t>
            </a:r>
          </a:p>
          <a:p>
            <a:pPr marL="857250" lvl="2" indent="-457200">
              <a:spcBef>
                <a:spcPts val="0"/>
              </a:spcBef>
              <a:spcAft>
                <a:spcPts val="0"/>
              </a:spcAft>
              <a:buBlip>
                <a:blip r:embed="rId2"/>
              </a:buBlip>
            </a:pPr>
            <a:r>
              <a:rPr lang="en-US" altLang="zh-CN" sz="1400" dirty="0">
                <a:solidFill>
                  <a:prstClr val="black"/>
                </a:solidFill>
              </a:rPr>
              <a:t>Example: </a:t>
            </a:r>
          </a:p>
          <a:p>
            <a:pPr marL="857250" lvl="2" indent="-457200">
              <a:spcBef>
                <a:spcPts val="0"/>
              </a:spcBef>
              <a:spcAft>
                <a:spcPts val="0"/>
              </a:spcAft>
              <a:buBlip>
                <a:blip r:embed="rId2"/>
              </a:buBlip>
            </a:pPr>
            <a:r>
              <a:rPr lang="en-US" altLang="zh-CN" sz="1400" dirty="0">
                <a:solidFill>
                  <a:prstClr val="black"/>
                </a:solidFill>
              </a:rPr>
              <a:t>1) The consumer of these analytics shall indicate in the request or subscription:</a:t>
            </a:r>
          </a:p>
          <a:p>
            <a:pPr marL="857250" lvl="2" indent="-457200">
              <a:spcBef>
                <a:spcPts val="0"/>
              </a:spcBef>
              <a:spcAft>
                <a:spcPts val="0"/>
              </a:spcAft>
              <a:buBlip>
                <a:blip r:embed="rId2"/>
              </a:buBlip>
            </a:pPr>
            <a:r>
              <a:rPr lang="en-US" altLang="zh-CN" sz="1400" dirty="0">
                <a:solidFill>
                  <a:prstClr val="black"/>
                </a:solidFill>
              </a:rPr>
              <a:t>-	Analytics ID = "Load level information";</a:t>
            </a:r>
          </a:p>
          <a:p>
            <a:pPr marL="857250" lvl="2" indent="-457200">
              <a:spcBef>
                <a:spcPts val="0"/>
              </a:spcBef>
              <a:spcAft>
                <a:spcPts val="0"/>
              </a:spcAft>
              <a:buBlip>
                <a:blip r:embed="rId2"/>
              </a:buBlip>
            </a:pPr>
            <a:r>
              <a:rPr lang="en-US" altLang="zh-CN" sz="1400" dirty="0">
                <a:solidFill>
                  <a:prstClr val="black"/>
                </a:solidFill>
              </a:rPr>
              <a:t>-	Analytics Filter Information: S-NSSAI, DNN, etc.</a:t>
            </a:r>
          </a:p>
          <a:p>
            <a:pPr marL="0" lvl="1" indent="0">
              <a:spcBef>
                <a:spcPts val="0"/>
              </a:spcBef>
              <a:spcAft>
                <a:spcPts val="0"/>
              </a:spcAft>
              <a:buNone/>
            </a:pPr>
            <a:endParaRPr lang="en-US" altLang="zh-CN" sz="1600" b="1" dirty="0">
              <a:solidFill>
                <a:prstClr val="black"/>
              </a:solidFill>
            </a:endParaRPr>
          </a:p>
          <a:p>
            <a:pPr marL="0" lvl="1" indent="0">
              <a:spcBef>
                <a:spcPts val="0"/>
              </a:spcBef>
              <a:spcAft>
                <a:spcPts val="0"/>
              </a:spcAft>
              <a:buNone/>
            </a:pPr>
            <a:r>
              <a:rPr lang="en-US" altLang="zh-CN" sz="1600" b="1" dirty="0">
                <a:solidFill>
                  <a:prstClr val="black"/>
                </a:solidFill>
              </a:rPr>
              <a:t>Observation 4 : the EIF processing is not “Analytic”, so it is suggested not to reuse the “Analytic” description format, and the EIF service description should follow the other NFs which should be captured in TS23.501/TS23.502. </a:t>
            </a:r>
          </a:p>
          <a:p>
            <a:pPr marL="0" lvl="1" indent="0">
              <a:spcBef>
                <a:spcPts val="0"/>
              </a:spcBef>
              <a:spcAft>
                <a:spcPts val="0"/>
              </a:spcAft>
              <a:buNone/>
            </a:pPr>
            <a:endParaRPr lang="en-US" altLang="zh-CN" sz="1600" b="1" dirty="0">
              <a:solidFill>
                <a:prstClr val="black"/>
              </a:solidFill>
            </a:endParaRPr>
          </a:p>
          <a:p>
            <a:pPr marL="457200" lvl="1" indent="-457200">
              <a:spcBef>
                <a:spcPts val="0"/>
              </a:spcBef>
              <a:spcAft>
                <a:spcPts val="0"/>
              </a:spcAft>
              <a:buBlip>
                <a:blip r:embed="rId2"/>
              </a:buBlip>
            </a:pPr>
            <a:r>
              <a:rPr lang="en-US" altLang="zh-CN" sz="1800" dirty="0">
                <a:solidFill>
                  <a:prstClr val="black"/>
                </a:solidFill>
              </a:rPr>
              <a:t>3. The SBA architecture (OAM also support the SBI interface) support the various consumers for different tasks, to retrieve the parameters with using the same service operation.</a:t>
            </a:r>
          </a:p>
          <a:p>
            <a:pPr marL="857250" lvl="2" indent="-457200">
              <a:spcBef>
                <a:spcPts val="0"/>
              </a:spcBef>
              <a:spcAft>
                <a:spcPts val="0"/>
              </a:spcAft>
              <a:buBlip>
                <a:blip r:embed="rId2"/>
              </a:buBlip>
            </a:pPr>
            <a:r>
              <a:rPr lang="en-US" altLang="zh-CN" sz="1600" dirty="0">
                <a:solidFill>
                  <a:prstClr val="black"/>
                </a:solidFill>
              </a:rPr>
              <a:t>Data collecting from 5GC NF or OAM do not need to be tied to NWDAF. The SBI interface support to expose information/data to different consumer NFs.</a:t>
            </a:r>
          </a:p>
          <a:p>
            <a:pPr marL="0" lvl="1" indent="0">
              <a:spcBef>
                <a:spcPts val="0"/>
              </a:spcBef>
              <a:spcAft>
                <a:spcPts val="0"/>
              </a:spcAft>
              <a:buNone/>
            </a:pPr>
            <a:r>
              <a:rPr lang="en-US" altLang="zh-CN" sz="1600" b="1" dirty="0">
                <a:solidFill>
                  <a:prstClr val="black"/>
                </a:solidFill>
              </a:rPr>
              <a:t>Observation 5 : SBA</a:t>
            </a:r>
            <a:r>
              <a:rPr lang="zh-CN" altLang="en-US" sz="1600" b="1" dirty="0">
                <a:solidFill>
                  <a:prstClr val="black"/>
                </a:solidFill>
              </a:rPr>
              <a:t> </a:t>
            </a:r>
            <a:r>
              <a:rPr lang="en-US" altLang="zh-CN" sz="1600" b="1" dirty="0">
                <a:solidFill>
                  <a:prstClr val="black"/>
                </a:solidFill>
              </a:rPr>
              <a:t>support</a:t>
            </a:r>
            <a:r>
              <a:rPr lang="zh-CN" altLang="en-US" sz="1600" b="1" dirty="0">
                <a:solidFill>
                  <a:prstClr val="black"/>
                </a:solidFill>
              </a:rPr>
              <a:t> </a:t>
            </a:r>
            <a:r>
              <a:rPr lang="en-US" altLang="zh-CN" sz="1600" b="1" dirty="0">
                <a:solidFill>
                  <a:prstClr val="black"/>
                </a:solidFill>
              </a:rPr>
              <a:t>the</a:t>
            </a:r>
            <a:r>
              <a:rPr lang="zh-CN" altLang="en-US" sz="1600" b="1" dirty="0">
                <a:solidFill>
                  <a:prstClr val="black"/>
                </a:solidFill>
              </a:rPr>
              <a:t> </a:t>
            </a:r>
            <a:r>
              <a:rPr lang="en-US" altLang="zh-CN" sz="1600" b="1" dirty="0">
                <a:solidFill>
                  <a:prstClr val="black"/>
                </a:solidFill>
              </a:rPr>
              <a:t>data/information</a:t>
            </a:r>
            <a:r>
              <a:rPr lang="zh-CN" altLang="en-US" sz="1600" b="1" dirty="0">
                <a:solidFill>
                  <a:prstClr val="black"/>
                </a:solidFill>
              </a:rPr>
              <a:t> </a:t>
            </a:r>
            <a:r>
              <a:rPr lang="en-US" altLang="zh-CN" sz="1600" b="1" dirty="0">
                <a:solidFill>
                  <a:prstClr val="black"/>
                </a:solidFill>
              </a:rPr>
              <a:t>event</a:t>
            </a:r>
            <a:r>
              <a:rPr lang="zh-CN" altLang="en-US" sz="1600" b="1" dirty="0">
                <a:solidFill>
                  <a:prstClr val="black"/>
                </a:solidFill>
              </a:rPr>
              <a:t> </a:t>
            </a:r>
            <a:r>
              <a:rPr lang="en-US" altLang="zh-CN" sz="1600" b="1" dirty="0">
                <a:solidFill>
                  <a:prstClr val="black"/>
                </a:solidFill>
              </a:rPr>
              <a:t>exposure for different purpose, and more NF can be defined to retrieve the information, which should not bind with NWDAF.</a:t>
            </a:r>
          </a:p>
          <a:p>
            <a:pPr lvl="1">
              <a:spcBef>
                <a:spcPts val="0"/>
              </a:spcBef>
              <a:spcAft>
                <a:spcPts val="0"/>
              </a:spcAft>
            </a:pPr>
            <a:endParaRPr lang="de-DE" altLang="ko-KR" sz="1800" kern="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283" y="289786"/>
            <a:ext cx="7291602" cy="632637"/>
          </a:xfrm>
        </p:spPr>
        <p:txBody>
          <a:bodyPr/>
          <a:lstStyle/>
          <a:p>
            <a:r>
              <a:rPr lang="en-US" altLang="de-DE" sz="2800" dirty="0">
                <a:solidFill>
                  <a:schemeClr val="tx1"/>
                </a:solidFill>
              </a:rPr>
              <a:t>EIF related function description</a:t>
            </a:r>
            <a:endParaRPr lang="en-US" sz="2800" dirty="0">
              <a:solidFill>
                <a:schemeClr val="tx1"/>
              </a:solidFill>
            </a:endParaRPr>
          </a:p>
        </p:txBody>
      </p:sp>
      <p:sp>
        <p:nvSpPr>
          <p:cNvPr id="6" name="Content Placeholder 7"/>
          <p:cNvSpPr>
            <a:spLocks noGrp="1"/>
          </p:cNvSpPr>
          <p:nvPr>
            <p:ph sz="half" idx="4294967295"/>
          </p:nvPr>
        </p:nvSpPr>
        <p:spPr>
          <a:xfrm>
            <a:off x="143999" y="922423"/>
            <a:ext cx="8810067" cy="5048447"/>
          </a:xfrm>
          <a:prstGeom prst="rect">
            <a:avLst/>
          </a:prstGeom>
        </p:spPr>
        <p:txBody>
          <a:bodyPr>
            <a:noAutofit/>
          </a:bodyPr>
          <a:lstStyle/>
          <a:p>
            <a:pPr marL="457200" lvl="1" indent="-457200">
              <a:spcBef>
                <a:spcPts val="0"/>
              </a:spcBef>
              <a:spcAft>
                <a:spcPts val="0"/>
              </a:spcAft>
              <a:buBlip>
                <a:blip r:embed="rId2"/>
              </a:buBlip>
            </a:pPr>
            <a:r>
              <a:rPr lang="en-US" altLang="zh-CN" sz="2000" b="1" dirty="0">
                <a:solidFill>
                  <a:srgbClr val="FF0000"/>
                </a:solidFill>
              </a:rPr>
              <a:t>Editor’s NOTE:  It is FFS whether or not EIF will use network data analytics framework as defined in TS 23.288.</a:t>
            </a:r>
          </a:p>
          <a:p>
            <a:pPr marL="457200" lvl="1" indent="-457200">
              <a:spcBef>
                <a:spcPts val="0"/>
              </a:spcBef>
              <a:spcAft>
                <a:spcPts val="0"/>
              </a:spcAft>
              <a:buBlip>
                <a:blip r:embed="rId2"/>
              </a:buBlip>
            </a:pPr>
            <a:endParaRPr lang="en-US" altLang="zh-CN" sz="1800" dirty="0">
              <a:solidFill>
                <a:prstClr val="black"/>
              </a:solidFill>
            </a:endParaRPr>
          </a:p>
          <a:p>
            <a:pPr marL="457200" lvl="1" indent="-457200">
              <a:spcBef>
                <a:spcPts val="0"/>
              </a:spcBef>
              <a:spcAft>
                <a:spcPts val="0"/>
              </a:spcAft>
              <a:buBlip>
                <a:blip r:embed="rId2"/>
              </a:buBlip>
            </a:pPr>
            <a:r>
              <a:rPr lang="en-US" altLang="zh-CN" sz="1800" dirty="0">
                <a:solidFill>
                  <a:prstClr val="black"/>
                </a:solidFill>
              </a:rPr>
              <a:t>4. For future evolution, there maybe new energy consumption information e.g. from CP or from RAN, which can be collected, calculated and considered, so it is suggested there is an EIF function which is not combined with NWDAF, and this function can develop without the limitation of NWDAF framework.</a:t>
            </a:r>
            <a:endParaRPr lang="en-US" altLang="zh-CN" sz="1600" b="1" dirty="0">
              <a:solidFill>
                <a:prstClr val="black"/>
              </a:solidFill>
            </a:endParaRPr>
          </a:p>
          <a:p>
            <a:pPr marL="0" lvl="1" indent="0">
              <a:spcBef>
                <a:spcPts val="0"/>
              </a:spcBef>
              <a:spcAft>
                <a:spcPts val="0"/>
              </a:spcAft>
              <a:buNone/>
            </a:pPr>
            <a:r>
              <a:rPr lang="en-US" altLang="zh-CN" sz="1600" b="1" dirty="0">
                <a:solidFill>
                  <a:prstClr val="black"/>
                </a:solidFill>
              </a:rPr>
              <a:t>Observation 6 : the EIF may develop further and no need to bind with NWDAF. </a:t>
            </a:r>
          </a:p>
          <a:p>
            <a:pPr marL="0" lvl="1" indent="0">
              <a:spcBef>
                <a:spcPts val="0"/>
              </a:spcBef>
              <a:spcAft>
                <a:spcPts val="0"/>
              </a:spcAft>
              <a:buNone/>
            </a:pPr>
            <a:endParaRPr lang="en-US" altLang="zh-CN" sz="1600" b="1" dirty="0">
              <a:solidFill>
                <a:prstClr val="black"/>
              </a:solidFill>
            </a:endParaRPr>
          </a:p>
          <a:p>
            <a:pPr lvl="1">
              <a:spcBef>
                <a:spcPts val="0"/>
              </a:spcBef>
              <a:spcAft>
                <a:spcPts val="0"/>
              </a:spcAft>
            </a:pPr>
            <a:endParaRPr lang="de-DE" altLang="ko-KR" sz="1800" kern="0" dirty="0"/>
          </a:p>
        </p:txBody>
      </p:sp>
    </p:spTree>
    <p:extLst>
      <p:ext uri="{BB962C8B-B14F-4D97-AF65-F5344CB8AC3E}">
        <p14:creationId xmlns:p14="http://schemas.microsoft.com/office/powerpoint/2010/main" val="135182967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582</Words>
  <Application>Microsoft Office PowerPoint</Application>
  <PresentationFormat>全屏显示(4:3)</PresentationFormat>
  <Paragraphs>36</Paragraphs>
  <Slides>4</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Arial</vt:lpstr>
      <vt:lpstr>Calibri</vt:lpstr>
      <vt:lpstr>Times New Roman</vt:lpstr>
      <vt:lpstr>Wingdings</vt:lpstr>
      <vt:lpstr>Office Theme</vt:lpstr>
      <vt:lpstr>Discussion for the introduction of EIF</vt:lpstr>
      <vt:lpstr>EIF related function description</vt:lpstr>
      <vt:lpstr>EIF related function description</vt:lpstr>
      <vt:lpstr>EIF related function description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CMCCv2</cp:lastModifiedBy>
  <cp:revision>2073</cp:revision>
  <dcterms:created xsi:type="dcterms:W3CDTF">2008-08-30T09:32:00Z</dcterms:created>
  <dcterms:modified xsi:type="dcterms:W3CDTF">2024-11-08T15:16:03Z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y fmtid="{D5CDD505-2E9C-101B-9397-08002B2CF9AE}" pid="20" name="ICV">
    <vt:lpwstr>59C9595EE1694DDC99EF2829AC3B25EB</vt:lpwstr>
  </property>
  <property fmtid="{D5CDD505-2E9C-101B-9397-08002B2CF9AE}" pid="21" name="KSOProductBuildVer">
    <vt:lpwstr>2052-11.8.2.12085</vt:lpwstr>
  </property>
</Properties>
</file>