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3"/>
  </p:notesMasterIdLst>
  <p:handoutMasterIdLst>
    <p:handoutMasterId r:id="rId14"/>
  </p:handoutMasterIdLst>
  <p:sldIdLst>
    <p:sldId id="1163" r:id="rId6"/>
    <p:sldId id="1247" r:id="rId7"/>
    <p:sldId id="1253" r:id="rId8"/>
    <p:sldId id="1250" r:id="rId9"/>
    <p:sldId id="1254" r:id="rId10"/>
    <p:sldId id="1255" r:id="rId11"/>
    <p:sldId id="1105" r:id="rId12"/>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 id="2" name="Almodovar Chico, J.L. (José)" initials="ACJ(" lastIdx="1" clrIdx="1">
    <p:extLst>
      <p:ext uri="{19B8F6BF-5375-455C-9EA6-DF929625EA0E}">
        <p15:presenceInfo xmlns:p15="http://schemas.microsoft.com/office/powerpoint/2012/main" userId="S::jose.almodovarchico@tno.nl::a62dfe5c-12c3-4ea4-b533-3fdccedcaee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6A6A6"/>
    <a:srgbClr val="388AA1"/>
    <a:srgbClr val="509BB0"/>
    <a:srgbClr val="000000"/>
    <a:srgbClr val="FFC000"/>
    <a:srgbClr val="B6BEC8"/>
    <a:srgbClr val="BFBFBF"/>
    <a:srgbClr val="00CC00"/>
    <a:srgbClr val="00B0F0"/>
    <a:srgbClr val="33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23" autoAdjust="0"/>
    <p:restoredTop sz="91922"/>
  </p:normalViewPr>
  <p:slideViewPr>
    <p:cSldViewPr snapToGrid="0">
      <p:cViewPr varScale="1">
        <p:scale>
          <a:sx n="109" d="100"/>
          <a:sy n="109" d="100"/>
        </p:scale>
        <p:origin x="629" y="101"/>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070E03D-D76C-4318-8FF4-F26D8873D89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74AA89C-3F01-4C48-A290-D9327075C775}"/>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A3E045A-302B-4CEA-9CA8-DEEA0CB971B5}" type="datetime1">
              <a:rPr lang="en-US" altLang="en-US"/>
              <a:pPr>
                <a:defRPr/>
              </a:pPr>
              <a:t>11/18/2024</a:t>
            </a:fld>
            <a:endParaRPr lang="en-US" altLang="en-US"/>
          </a:p>
        </p:txBody>
      </p:sp>
      <p:sp>
        <p:nvSpPr>
          <p:cNvPr id="9220" name="Rectangle 4">
            <a:extLst>
              <a:ext uri="{FF2B5EF4-FFF2-40B4-BE49-F238E27FC236}">
                <a16:creationId xmlns:a16="http://schemas.microsoft.com/office/drawing/2014/main" id="{8CFE2C06-4ADB-4571-B1BE-2A744603F661}"/>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91C4346A-A86B-4BD6-BA71-EA42A4A046C0}"/>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D768B6B2-77E3-4ED7-B8EB-F92BD9BA41BF}"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D26F054-0EB1-451B-89D4-66ACD5129D5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4B5875A0-0A69-4E62-B328-888C48E9AFD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5A6DB14E-3985-41CA-9F2E-7EC2C8348711}" type="datetime1">
              <a:rPr lang="en-US" altLang="en-US"/>
              <a:pPr>
                <a:defRPr/>
              </a:pPr>
              <a:t>11/18/2024</a:t>
            </a:fld>
            <a:endParaRPr lang="en-US" altLang="en-US"/>
          </a:p>
        </p:txBody>
      </p:sp>
      <p:sp>
        <p:nvSpPr>
          <p:cNvPr id="5124" name="Rectangle 4">
            <a:extLst>
              <a:ext uri="{FF2B5EF4-FFF2-40B4-BE49-F238E27FC236}">
                <a16:creationId xmlns:a16="http://schemas.microsoft.com/office/drawing/2014/main" id="{A96EF1BB-0622-4BCE-BABA-EC4AF8B3A66B}"/>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6BB5E932-E6F8-4F6E-84E3-B0BC32912BFA}"/>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2F7CD1F9-BEFF-4C5B-8CD7-D332B679B8D8}"/>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9A75F2D7-5FE9-43A3-B166-6F9FBC4DD229}"/>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1FBFF58-1BFD-46E1-9878-B8748352378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a:extLst>
              <a:ext uri="{FF2B5EF4-FFF2-40B4-BE49-F238E27FC236}">
                <a16:creationId xmlns:a16="http://schemas.microsoft.com/office/drawing/2014/main" id="{16B15D26-C6C7-434B-BD59-624736011C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3021198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8F8D3742-83D4-4ADB-89F8-A734EA2CB8E6}"/>
              </a:ext>
            </a:extLst>
          </p:cNvPr>
          <p:cNvSpPr>
            <a:spLocks noGrp="1"/>
          </p:cNvSpPr>
          <p:nvPr>
            <p:ph type="dt" sz="half" idx="10"/>
          </p:nvPr>
        </p:nvSpPr>
        <p:spPr/>
        <p:txBody>
          <a:bodyPr/>
          <a:lstStyle>
            <a:lvl1pPr>
              <a:defRPr/>
            </a:lvl1pPr>
          </a:lstStyle>
          <a:p>
            <a:pPr>
              <a:defRPr/>
            </a:pPr>
            <a:fld id="{BA5B776F-5C49-4F6B-B683-FD1C029FF8C5}" type="datetimeFigureOut">
              <a:rPr lang="en-GB"/>
              <a:pPr>
                <a:defRPr/>
              </a:pPr>
              <a:t>18/11/2024</a:t>
            </a:fld>
            <a:endParaRPr lang="en-GB"/>
          </a:p>
        </p:txBody>
      </p:sp>
      <p:sp>
        <p:nvSpPr>
          <p:cNvPr id="4" name="Footer Placeholder 4">
            <a:extLst>
              <a:ext uri="{FF2B5EF4-FFF2-40B4-BE49-F238E27FC236}">
                <a16:creationId xmlns:a16="http://schemas.microsoft.com/office/drawing/2014/main" id="{660338CA-D066-4457-A0E6-532D3AE4EDEC}"/>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0047F058-1DF4-4390-8AA5-FB5FA9C8726F}"/>
              </a:ext>
            </a:extLst>
          </p:cNvPr>
          <p:cNvSpPr>
            <a:spLocks noGrp="1"/>
          </p:cNvSpPr>
          <p:nvPr>
            <p:ph type="sldNum" sz="quarter" idx="12"/>
          </p:nvPr>
        </p:nvSpPr>
        <p:spPr/>
        <p:txBody>
          <a:bodyPr/>
          <a:lstStyle>
            <a:lvl1pPr>
              <a:defRPr/>
            </a:lvl1pPr>
          </a:lstStyle>
          <a:p>
            <a:pPr>
              <a:defRPr/>
            </a:pPr>
            <a:fld id="{5776C38C-171F-4F0F-9E31-D5B5F708A734}" type="slidenum">
              <a:rPr lang="en-GB" altLang="en-US"/>
              <a:pPr>
                <a:defRPr/>
              </a:pPr>
              <a:t>‹#›</a:t>
            </a:fld>
            <a:endParaRPr lang="en-GB" altLang="en-US"/>
          </a:p>
        </p:txBody>
      </p:sp>
    </p:spTree>
    <p:extLst>
      <p:ext uri="{BB962C8B-B14F-4D97-AF65-F5344CB8AC3E}">
        <p14:creationId xmlns:p14="http://schemas.microsoft.com/office/powerpoint/2010/main" val="3288475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2890775-E49D-40F6-B9D2-E3BC7F8D1982}"/>
              </a:ext>
            </a:extLst>
          </p:cNvPr>
          <p:cNvSpPr>
            <a:spLocks noGrp="1"/>
          </p:cNvSpPr>
          <p:nvPr>
            <p:ph type="dt" sz="half" idx="10"/>
          </p:nvPr>
        </p:nvSpPr>
        <p:spPr/>
        <p:txBody>
          <a:bodyPr/>
          <a:lstStyle>
            <a:lvl1pPr>
              <a:defRPr/>
            </a:lvl1pPr>
          </a:lstStyle>
          <a:p>
            <a:pPr>
              <a:defRPr/>
            </a:pPr>
            <a:fld id="{CCC50E58-191B-48C6-92D5-F6D3EF6FD4D8}" type="datetimeFigureOut">
              <a:rPr lang="en-GB"/>
              <a:pPr>
                <a:defRPr/>
              </a:pPr>
              <a:t>18/11/2024</a:t>
            </a:fld>
            <a:endParaRPr lang="en-GB"/>
          </a:p>
        </p:txBody>
      </p:sp>
      <p:sp>
        <p:nvSpPr>
          <p:cNvPr id="3" name="Footer Placeholder 4">
            <a:extLst>
              <a:ext uri="{FF2B5EF4-FFF2-40B4-BE49-F238E27FC236}">
                <a16:creationId xmlns:a16="http://schemas.microsoft.com/office/drawing/2014/main" id="{174DB100-7DBB-4A7D-A8B6-CD2E85119255}"/>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BDF59460-51BF-49D6-93C5-FDB993420C1A}"/>
              </a:ext>
            </a:extLst>
          </p:cNvPr>
          <p:cNvSpPr>
            <a:spLocks noGrp="1"/>
          </p:cNvSpPr>
          <p:nvPr>
            <p:ph type="sldNum" sz="quarter" idx="12"/>
          </p:nvPr>
        </p:nvSpPr>
        <p:spPr/>
        <p:txBody>
          <a:bodyPr/>
          <a:lstStyle>
            <a:lvl1pPr>
              <a:defRPr/>
            </a:lvl1pPr>
          </a:lstStyle>
          <a:p>
            <a:pPr>
              <a:defRPr/>
            </a:pPr>
            <a:fld id="{38D1CB9F-5737-444B-8D79-FFF1E02DFD7E}" type="slidenum">
              <a:rPr lang="en-GB" altLang="en-US"/>
              <a:pPr>
                <a:defRPr/>
              </a:pPr>
              <a:t>‹#›</a:t>
            </a:fld>
            <a:endParaRPr lang="en-GB" altLang="en-US"/>
          </a:p>
        </p:txBody>
      </p:sp>
    </p:spTree>
    <p:extLst>
      <p:ext uri="{BB962C8B-B14F-4D97-AF65-F5344CB8AC3E}">
        <p14:creationId xmlns:p14="http://schemas.microsoft.com/office/powerpoint/2010/main" val="289851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7CD4D5A-B34D-4A37-B813-9E982A03022B}"/>
              </a:ext>
            </a:extLst>
          </p:cNvPr>
          <p:cNvSpPr>
            <a:spLocks noGrp="1"/>
          </p:cNvSpPr>
          <p:nvPr>
            <p:ph type="dt" sz="half" idx="10"/>
          </p:nvPr>
        </p:nvSpPr>
        <p:spPr/>
        <p:txBody>
          <a:bodyPr/>
          <a:lstStyle>
            <a:lvl1pPr>
              <a:defRPr/>
            </a:lvl1pPr>
          </a:lstStyle>
          <a:p>
            <a:pPr>
              <a:defRPr/>
            </a:pPr>
            <a:fld id="{F8FD2812-CE65-496C-84CB-0DF1D16B3D06}" type="datetimeFigureOut">
              <a:rPr lang="en-GB"/>
              <a:pPr>
                <a:defRPr/>
              </a:pPr>
              <a:t>18/11/2024</a:t>
            </a:fld>
            <a:endParaRPr lang="en-GB"/>
          </a:p>
        </p:txBody>
      </p:sp>
      <p:sp>
        <p:nvSpPr>
          <p:cNvPr id="6" name="Footer Placeholder 4">
            <a:extLst>
              <a:ext uri="{FF2B5EF4-FFF2-40B4-BE49-F238E27FC236}">
                <a16:creationId xmlns:a16="http://schemas.microsoft.com/office/drawing/2014/main" id="{472615EA-7418-429B-AB75-58E4ADFE230B}"/>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F782B588-17D1-4772-87BC-9DC3E89CB64D}"/>
              </a:ext>
            </a:extLst>
          </p:cNvPr>
          <p:cNvSpPr>
            <a:spLocks noGrp="1"/>
          </p:cNvSpPr>
          <p:nvPr>
            <p:ph type="sldNum" sz="quarter" idx="12"/>
          </p:nvPr>
        </p:nvSpPr>
        <p:spPr/>
        <p:txBody>
          <a:bodyPr/>
          <a:lstStyle>
            <a:lvl1pPr>
              <a:defRPr/>
            </a:lvl1pPr>
          </a:lstStyle>
          <a:p>
            <a:pPr>
              <a:defRPr/>
            </a:pPr>
            <a:fld id="{5B0F22DB-E4DD-47DB-A459-68467CDFB70E}" type="slidenum">
              <a:rPr lang="en-GB" altLang="en-US"/>
              <a:pPr>
                <a:defRPr/>
              </a:pPr>
              <a:t>‹#›</a:t>
            </a:fld>
            <a:endParaRPr lang="en-GB" altLang="en-US"/>
          </a:p>
        </p:txBody>
      </p:sp>
    </p:spTree>
    <p:extLst>
      <p:ext uri="{BB962C8B-B14F-4D97-AF65-F5344CB8AC3E}">
        <p14:creationId xmlns:p14="http://schemas.microsoft.com/office/powerpoint/2010/main" val="15315571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A91B84D-D405-49DE-A0AC-5FF0C12F3113}"/>
              </a:ext>
            </a:extLst>
          </p:cNvPr>
          <p:cNvSpPr>
            <a:spLocks noGrp="1"/>
          </p:cNvSpPr>
          <p:nvPr>
            <p:ph type="dt" sz="half" idx="10"/>
          </p:nvPr>
        </p:nvSpPr>
        <p:spPr/>
        <p:txBody>
          <a:bodyPr/>
          <a:lstStyle>
            <a:lvl1pPr>
              <a:defRPr/>
            </a:lvl1pPr>
          </a:lstStyle>
          <a:p>
            <a:pPr>
              <a:defRPr/>
            </a:pPr>
            <a:fld id="{D04731B5-983D-47F9-B790-A52246ACD90D}" type="datetimeFigureOut">
              <a:rPr lang="en-GB"/>
              <a:pPr>
                <a:defRPr/>
              </a:pPr>
              <a:t>18/11/2024</a:t>
            </a:fld>
            <a:endParaRPr lang="en-GB"/>
          </a:p>
        </p:txBody>
      </p:sp>
      <p:sp>
        <p:nvSpPr>
          <p:cNvPr id="6" name="Footer Placeholder 4">
            <a:extLst>
              <a:ext uri="{FF2B5EF4-FFF2-40B4-BE49-F238E27FC236}">
                <a16:creationId xmlns:a16="http://schemas.microsoft.com/office/drawing/2014/main" id="{A8080ADE-6DD1-42A0-9E1B-C557F7AD2C7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0BC68E40-2483-4E3F-A76F-9397B0EB4DFF}"/>
              </a:ext>
            </a:extLst>
          </p:cNvPr>
          <p:cNvSpPr>
            <a:spLocks noGrp="1"/>
          </p:cNvSpPr>
          <p:nvPr>
            <p:ph type="sldNum" sz="quarter" idx="12"/>
          </p:nvPr>
        </p:nvSpPr>
        <p:spPr/>
        <p:txBody>
          <a:bodyPr/>
          <a:lstStyle>
            <a:lvl1pPr>
              <a:defRPr/>
            </a:lvl1pPr>
          </a:lstStyle>
          <a:p>
            <a:pPr>
              <a:defRPr/>
            </a:pPr>
            <a:fld id="{D3F33BBF-42C6-416F-8006-1CDCBD1C7F7E}" type="slidenum">
              <a:rPr lang="en-GB" altLang="en-US"/>
              <a:pPr>
                <a:defRPr/>
              </a:pPr>
              <a:t>‹#›</a:t>
            </a:fld>
            <a:endParaRPr lang="en-GB" altLang="en-US"/>
          </a:p>
        </p:txBody>
      </p:sp>
    </p:spTree>
    <p:extLst>
      <p:ext uri="{BB962C8B-B14F-4D97-AF65-F5344CB8AC3E}">
        <p14:creationId xmlns:p14="http://schemas.microsoft.com/office/powerpoint/2010/main" val="29005232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6DAE232-8503-4E62-89EC-46ABD41D2BE0}"/>
              </a:ext>
            </a:extLst>
          </p:cNvPr>
          <p:cNvSpPr>
            <a:spLocks noGrp="1"/>
          </p:cNvSpPr>
          <p:nvPr>
            <p:ph type="dt" sz="half" idx="10"/>
          </p:nvPr>
        </p:nvSpPr>
        <p:spPr/>
        <p:txBody>
          <a:bodyPr/>
          <a:lstStyle>
            <a:lvl1pPr>
              <a:defRPr/>
            </a:lvl1pPr>
          </a:lstStyle>
          <a:p>
            <a:pPr>
              <a:defRPr/>
            </a:pPr>
            <a:fld id="{37DF89C5-7A71-40F0-8A92-6021451623A3}" type="datetimeFigureOut">
              <a:rPr lang="en-GB"/>
              <a:pPr>
                <a:defRPr/>
              </a:pPr>
              <a:t>18/11/2024</a:t>
            </a:fld>
            <a:endParaRPr lang="en-GB"/>
          </a:p>
        </p:txBody>
      </p:sp>
      <p:sp>
        <p:nvSpPr>
          <p:cNvPr id="5" name="Footer Placeholder 4">
            <a:extLst>
              <a:ext uri="{FF2B5EF4-FFF2-40B4-BE49-F238E27FC236}">
                <a16:creationId xmlns:a16="http://schemas.microsoft.com/office/drawing/2014/main" id="{63114D50-AB66-4C89-978A-87DB9E489C5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2AB803B0-7DEA-48BE-AA32-2FA1B69D8608}"/>
              </a:ext>
            </a:extLst>
          </p:cNvPr>
          <p:cNvSpPr>
            <a:spLocks noGrp="1"/>
          </p:cNvSpPr>
          <p:nvPr>
            <p:ph type="sldNum" sz="quarter" idx="12"/>
          </p:nvPr>
        </p:nvSpPr>
        <p:spPr/>
        <p:txBody>
          <a:bodyPr/>
          <a:lstStyle>
            <a:lvl1pPr>
              <a:defRPr/>
            </a:lvl1pPr>
          </a:lstStyle>
          <a:p>
            <a:pPr>
              <a:defRPr/>
            </a:pPr>
            <a:fld id="{5CDDB2AA-5844-48DB-8BCD-670B935E7590}" type="slidenum">
              <a:rPr lang="en-GB" altLang="en-US"/>
              <a:pPr>
                <a:defRPr/>
              </a:pPr>
              <a:t>‹#›</a:t>
            </a:fld>
            <a:endParaRPr lang="en-GB" altLang="en-US"/>
          </a:p>
        </p:txBody>
      </p:sp>
    </p:spTree>
    <p:extLst>
      <p:ext uri="{BB962C8B-B14F-4D97-AF65-F5344CB8AC3E}">
        <p14:creationId xmlns:p14="http://schemas.microsoft.com/office/powerpoint/2010/main" val="268777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23E1D39-D275-4936-BA4C-052A7DDDFEA9}"/>
              </a:ext>
            </a:extLst>
          </p:cNvPr>
          <p:cNvSpPr>
            <a:spLocks noGrp="1"/>
          </p:cNvSpPr>
          <p:nvPr>
            <p:ph type="dt" sz="half" idx="10"/>
          </p:nvPr>
        </p:nvSpPr>
        <p:spPr/>
        <p:txBody>
          <a:bodyPr/>
          <a:lstStyle>
            <a:lvl1pPr>
              <a:defRPr/>
            </a:lvl1pPr>
          </a:lstStyle>
          <a:p>
            <a:pPr>
              <a:defRPr/>
            </a:pPr>
            <a:fld id="{FBBD2712-012D-472F-AA3E-982F326CC648}" type="datetimeFigureOut">
              <a:rPr lang="en-GB"/>
              <a:pPr>
                <a:defRPr/>
              </a:pPr>
              <a:t>18/11/2024</a:t>
            </a:fld>
            <a:endParaRPr lang="en-GB"/>
          </a:p>
        </p:txBody>
      </p:sp>
      <p:sp>
        <p:nvSpPr>
          <p:cNvPr id="5" name="Footer Placeholder 4">
            <a:extLst>
              <a:ext uri="{FF2B5EF4-FFF2-40B4-BE49-F238E27FC236}">
                <a16:creationId xmlns:a16="http://schemas.microsoft.com/office/drawing/2014/main" id="{0BCC0FFA-2FFB-4A2B-8B69-27604E68DA5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BFB99295-2B06-4566-87EA-515848FA6397}"/>
              </a:ext>
            </a:extLst>
          </p:cNvPr>
          <p:cNvSpPr>
            <a:spLocks noGrp="1"/>
          </p:cNvSpPr>
          <p:nvPr>
            <p:ph type="sldNum" sz="quarter" idx="12"/>
          </p:nvPr>
        </p:nvSpPr>
        <p:spPr/>
        <p:txBody>
          <a:bodyPr/>
          <a:lstStyle>
            <a:lvl1pPr>
              <a:defRPr/>
            </a:lvl1pPr>
          </a:lstStyle>
          <a:p>
            <a:pPr>
              <a:defRPr/>
            </a:pPr>
            <a:fld id="{82B7AE6C-8E27-4B1B-AAD2-B9C45D2C191F}" type="slidenum">
              <a:rPr lang="en-GB" altLang="en-US"/>
              <a:pPr>
                <a:defRPr/>
              </a:pPr>
              <a:t>‹#›</a:t>
            </a:fld>
            <a:endParaRPr lang="en-GB" altLang="en-US"/>
          </a:p>
        </p:txBody>
      </p:sp>
    </p:spTree>
    <p:extLst>
      <p:ext uri="{BB962C8B-B14F-4D97-AF65-F5344CB8AC3E}">
        <p14:creationId xmlns:p14="http://schemas.microsoft.com/office/powerpoint/2010/main" val="14057611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81171804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58615116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1"/>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36" indent="0" algn="ctr">
              <a:buNone/>
              <a:defRPr/>
            </a:lvl2pPr>
            <a:lvl3pPr marL="914273" indent="0" algn="ctr">
              <a:buNone/>
              <a:defRPr/>
            </a:lvl3pPr>
            <a:lvl4pPr marL="1371410" indent="0" algn="ctr">
              <a:buNone/>
              <a:defRPr/>
            </a:lvl4pPr>
            <a:lvl5pPr marL="1828547" indent="0" algn="ctr">
              <a:buNone/>
              <a:defRPr/>
            </a:lvl5pPr>
            <a:lvl6pPr marL="2285683" indent="0" algn="ctr">
              <a:buNone/>
              <a:defRPr/>
            </a:lvl6pPr>
            <a:lvl7pPr marL="2742820" indent="0" algn="ctr">
              <a:buNone/>
              <a:defRPr/>
            </a:lvl7pPr>
            <a:lvl8pPr marL="3199956" indent="0" algn="ctr">
              <a:buNone/>
              <a:defRPr/>
            </a:lvl8pPr>
            <a:lvl9pPr marL="3657092"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015902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A8712A9-777F-4E68-B61F-C1F7B8D8AD35}"/>
              </a:ext>
            </a:extLst>
          </p:cNvPr>
          <p:cNvSpPr>
            <a:spLocks noGrp="1"/>
          </p:cNvSpPr>
          <p:nvPr>
            <p:ph type="dt" sz="half" idx="10"/>
          </p:nvPr>
        </p:nvSpPr>
        <p:spPr/>
        <p:txBody>
          <a:bodyPr/>
          <a:lstStyle>
            <a:lvl1pPr>
              <a:defRPr/>
            </a:lvl1pPr>
          </a:lstStyle>
          <a:p>
            <a:pPr>
              <a:defRPr/>
            </a:pPr>
            <a:fld id="{581F53F3-8BBC-4D96-85A3-2203779B5913}" type="datetimeFigureOut">
              <a:rPr lang="en-GB"/>
              <a:pPr>
                <a:defRPr/>
              </a:pPr>
              <a:t>18/11/2024</a:t>
            </a:fld>
            <a:endParaRPr lang="en-GB"/>
          </a:p>
        </p:txBody>
      </p:sp>
      <p:sp>
        <p:nvSpPr>
          <p:cNvPr id="5" name="Footer Placeholder 4">
            <a:extLst>
              <a:ext uri="{FF2B5EF4-FFF2-40B4-BE49-F238E27FC236}">
                <a16:creationId xmlns:a16="http://schemas.microsoft.com/office/drawing/2014/main" id="{B48F4A13-00FE-4FA4-A78E-2268850B206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2C7913C-763C-4CA0-BC3C-7BF33A1525F4}"/>
              </a:ext>
            </a:extLst>
          </p:cNvPr>
          <p:cNvSpPr>
            <a:spLocks noGrp="1"/>
          </p:cNvSpPr>
          <p:nvPr>
            <p:ph type="sldNum" sz="quarter" idx="12"/>
          </p:nvPr>
        </p:nvSpPr>
        <p:spPr/>
        <p:txBody>
          <a:bodyPr/>
          <a:lstStyle>
            <a:lvl1pPr>
              <a:defRPr/>
            </a:lvl1pPr>
          </a:lstStyle>
          <a:p>
            <a:pPr>
              <a:defRPr/>
            </a:pPr>
            <a:fld id="{B417E381-F0F8-4D06-B974-01167FDB79B4}" type="slidenum">
              <a:rPr lang="en-GB" altLang="en-US"/>
              <a:pPr>
                <a:defRPr/>
              </a:pPr>
              <a:t>‹#›</a:t>
            </a:fld>
            <a:endParaRPr lang="en-GB" altLang="en-US"/>
          </a:p>
        </p:txBody>
      </p:sp>
    </p:spTree>
    <p:extLst>
      <p:ext uri="{BB962C8B-B14F-4D97-AF65-F5344CB8AC3E}">
        <p14:creationId xmlns:p14="http://schemas.microsoft.com/office/powerpoint/2010/main" val="963962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AD167A7-7A9A-4E5D-BDC1-E422CAAE946D}"/>
              </a:ext>
            </a:extLst>
          </p:cNvPr>
          <p:cNvSpPr>
            <a:spLocks noGrp="1"/>
          </p:cNvSpPr>
          <p:nvPr>
            <p:ph type="dt" sz="half" idx="10"/>
          </p:nvPr>
        </p:nvSpPr>
        <p:spPr/>
        <p:txBody>
          <a:bodyPr/>
          <a:lstStyle>
            <a:lvl1pPr>
              <a:defRPr/>
            </a:lvl1pPr>
          </a:lstStyle>
          <a:p>
            <a:pPr>
              <a:defRPr/>
            </a:pPr>
            <a:fld id="{10AFDA26-29B8-4C4D-9D29-6A9FA33452D4}" type="datetimeFigureOut">
              <a:rPr lang="en-GB"/>
              <a:pPr>
                <a:defRPr/>
              </a:pPr>
              <a:t>18/11/2024</a:t>
            </a:fld>
            <a:endParaRPr lang="en-GB"/>
          </a:p>
        </p:txBody>
      </p:sp>
      <p:sp>
        <p:nvSpPr>
          <p:cNvPr id="5" name="Footer Placeholder 4">
            <a:extLst>
              <a:ext uri="{FF2B5EF4-FFF2-40B4-BE49-F238E27FC236}">
                <a16:creationId xmlns:a16="http://schemas.microsoft.com/office/drawing/2014/main" id="{84B40153-32F2-483A-9975-F21B1D474CF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64F80F39-D585-4E43-B5B2-EDF3614B3FA4}"/>
              </a:ext>
            </a:extLst>
          </p:cNvPr>
          <p:cNvSpPr>
            <a:spLocks noGrp="1"/>
          </p:cNvSpPr>
          <p:nvPr>
            <p:ph type="sldNum" sz="quarter" idx="12"/>
          </p:nvPr>
        </p:nvSpPr>
        <p:spPr/>
        <p:txBody>
          <a:bodyPr/>
          <a:lstStyle>
            <a:lvl1pPr>
              <a:defRPr/>
            </a:lvl1pPr>
          </a:lstStyle>
          <a:p>
            <a:pPr>
              <a:defRPr/>
            </a:pPr>
            <a:fld id="{545FE4BF-11F9-4460-95F1-153FF1332A69}" type="slidenum">
              <a:rPr lang="en-GB" altLang="en-US"/>
              <a:pPr>
                <a:defRPr/>
              </a:pPr>
              <a:t>‹#›</a:t>
            </a:fld>
            <a:endParaRPr lang="en-GB" altLang="en-US"/>
          </a:p>
        </p:txBody>
      </p:sp>
    </p:spTree>
    <p:extLst>
      <p:ext uri="{BB962C8B-B14F-4D97-AF65-F5344CB8AC3E}">
        <p14:creationId xmlns:p14="http://schemas.microsoft.com/office/powerpoint/2010/main" val="3402340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1951C1-222D-4F7D-8470-17DA9C0AE1E6}"/>
              </a:ext>
            </a:extLst>
          </p:cNvPr>
          <p:cNvSpPr>
            <a:spLocks noGrp="1"/>
          </p:cNvSpPr>
          <p:nvPr>
            <p:ph type="dt" sz="half" idx="10"/>
          </p:nvPr>
        </p:nvSpPr>
        <p:spPr/>
        <p:txBody>
          <a:bodyPr/>
          <a:lstStyle>
            <a:lvl1pPr>
              <a:defRPr/>
            </a:lvl1pPr>
          </a:lstStyle>
          <a:p>
            <a:pPr>
              <a:defRPr/>
            </a:pPr>
            <a:fld id="{025D345C-069A-4494-B81D-77CEA48DFA9F}" type="datetimeFigureOut">
              <a:rPr lang="en-GB"/>
              <a:pPr>
                <a:defRPr/>
              </a:pPr>
              <a:t>18/11/2024</a:t>
            </a:fld>
            <a:endParaRPr lang="en-GB"/>
          </a:p>
        </p:txBody>
      </p:sp>
      <p:sp>
        <p:nvSpPr>
          <p:cNvPr id="5" name="Footer Placeholder 4">
            <a:extLst>
              <a:ext uri="{FF2B5EF4-FFF2-40B4-BE49-F238E27FC236}">
                <a16:creationId xmlns:a16="http://schemas.microsoft.com/office/drawing/2014/main" id="{45B26148-CBD4-49E5-ACF4-45CDBFBB65AB}"/>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07DE002-742D-4733-970E-BAA1D3A21DFA}"/>
              </a:ext>
            </a:extLst>
          </p:cNvPr>
          <p:cNvSpPr>
            <a:spLocks noGrp="1"/>
          </p:cNvSpPr>
          <p:nvPr>
            <p:ph type="sldNum" sz="quarter" idx="12"/>
          </p:nvPr>
        </p:nvSpPr>
        <p:spPr/>
        <p:txBody>
          <a:bodyPr/>
          <a:lstStyle>
            <a:lvl1pPr>
              <a:defRPr/>
            </a:lvl1pPr>
          </a:lstStyle>
          <a:p>
            <a:pPr>
              <a:defRPr/>
            </a:pPr>
            <a:fld id="{9C9DB0A1-061D-4FE8-B7D7-DCE7BB0B9778}" type="slidenum">
              <a:rPr lang="en-GB" altLang="en-US"/>
              <a:pPr>
                <a:defRPr/>
              </a:pPr>
              <a:t>‹#›</a:t>
            </a:fld>
            <a:endParaRPr lang="en-GB" altLang="en-US"/>
          </a:p>
        </p:txBody>
      </p:sp>
    </p:spTree>
    <p:extLst>
      <p:ext uri="{BB962C8B-B14F-4D97-AF65-F5344CB8AC3E}">
        <p14:creationId xmlns:p14="http://schemas.microsoft.com/office/powerpoint/2010/main" val="1747072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4A7D66B7-1FB0-444C-B8CD-ADE616C04366}"/>
              </a:ext>
            </a:extLst>
          </p:cNvPr>
          <p:cNvSpPr>
            <a:spLocks noGrp="1"/>
          </p:cNvSpPr>
          <p:nvPr>
            <p:ph type="dt" sz="half" idx="10"/>
          </p:nvPr>
        </p:nvSpPr>
        <p:spPr/>
        <p:txBody>
          <a:bodyPr/>
          <a:lstStyle>
            <a:lvl1pPr>
              <a:defRPr/>
            </a:lvl1pPr>
          </a:lstStyle>
          <a:p>
            <a:pPr>
              <a:defRPr/>
            </a:pPr>
            <a:fld id="{D0E6621A-4DA5-45BE-B090-002B7C2F2A0F}" type="datetimeFigureOut">
              <a:rPr lang="en-GB"/>
              <a:pPr>
                <a:defRPr/>
              </a:pPr>
              <a:t>18/11/2024</a:t>
            </a:fld>
            <a:endParaRPr lang="en-GB"/>
          </a:p>
        </p:txBody>
      </p:sp>
      <p:sp>
        <p:nvSpPr>
          <p:cNvPr id="6" name="Footer Placeholder 4">
            <a:extLst>
              <a:ext uri="{FF2B5EF4-FFF2-40B4-BE49-F238E27FC236}">
                <a16:creationId xmlns:a16="http://schemas.microsoft.com/office/drawing/2014/main" id="{11F52F54-2824-442D-ADFE-A1BC949C1640}"/>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4D95D1B7-8CE4-4846-82AF-76D39C494B26}"/>
              </a:ext>
            </a:extLst>
          </p:cNvPr>
          <p:cNvSpPr>
            <a:spLocks noGrp="1"/>
          </p:cNvSpPr>
          <p:nvPr>
            <p:ph type="sldNum" sz="quarter" idx="12"/>
          </p:nvPr>
        </p:nvSpPr>
        <p:spPr/>
        <p:txBody>
          <a:bodyPr/>
          <a:lstStyle>
            <a:lvl1pPr>
              <a:defRPr/>
            </a:lvl1pPr>
          </a:lstStyle>
          <a:p>
            <a:pPr>
              <a:defRPr/>
            </a:pPr>
            <a:fld id="{ECC98519-8083-41EA-AC1D-B41FA6EE6931}" type="slidenum">
              <a:rPr lang="en-GB" altLang="en-US"/>
              <a:pPr>
                <a:defRPr/>
              </a:pPr>
              <a:t>‹#›</a:t>
            </a:fld>
            <a:endParaRPr lang="en-GB" altLang="en-US"/>
          </a:p>
        </p:txBody>
      </p:sp>
    </p:spTree>
    <p:extLst>
      <p:ext uri="{BB962C8B-B14F-4D97-AF65-F5344CB8AC3E}">
        <p14:creationId xmlns:p14="http://schemas.microsoft.com/office/powerpoint/2010/main" val="406825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C0F8AEF4-831E-4A64-8F24-C9DCB1C10836}"/>
              </a:ext>
            </a:extLst>
          </p:cNvPr>
          <p:cNvSpPr>
            <a:spLocks noGrp="1"/>
          </p:cNvSpPr>
          <p:nvPr>
            <p:ph type="dt" sz="half" idx="10"/>
          </p:nvPr>
        </p:nvSpPr>
        <p:spPr/>
        <p:txBody>
          <a:bodyPr/>
          <a:lstStyle>
            <a:lvl1pPr>
              <a:defRPr/>
            </a:lvl1pPr>
          </a:lstStyle>
          <a:p>
            <a:pPr>
              <a:defRPr/>
            </a:pPr>
            <a:fld id="{FF1156E3-9073-4A0C-96CD-6099BA9542F1}" type="datetimeFigureOut">
              <a:rPr lang="en-GB"/>
              <a:pPr>
                <a:defRPr/>
              </a:pPr>
              <a:t>18/11/2024</a:t>
            </a:fld>
            <a:endParaRPr lang="en-GB"/>
          </a:p>
        </p:txBody>
      </p:sp>
      <p:sp>
        <p:nvSpPr>
          <p:cNvPr id="8" name="Footer Placeholder 4">
            <a:extLst>
              <a:ext uri="{FF2B5EF4-FFF2-40B4-BE49-F238E27FC236}">
                <a16:creationId xmlns:a16="http://schemas.microsoft.com/office/drawing/2014/main" id="{71637D30-8700-45DC-9A86-100EB40E08A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154504-CDE0-46AF-BE6C-5AB5D6196E26}"/>
              </a:ext>
            </a:extLst>
          </p:cNvPr>
          <p:cNvSpPr>
            <a:spLocks noGrp="1"/>
          </p:cNvSpPr>
          <p:nvPr>
            <p:ph type="sldNum" sz="quarter" idx="12"/>
          </p:nvPr>
        </p:nvSpPr>
        <p:spPr/>
        <p:txBody>
          <a:bodyPr/>
          <a:lstStyle>
            <a:lvl1pPr>
              <a:defRPr/>
            </a:lvl1pPr>
          </a:lstStyle>
          <a:p>
            <a:pPr>
              <a:defRPr/>
            </a:pPr>
            <a:fld id="{D9103CE2-4587-4FA0-8327-C8DBA55B8E82}" type="slidenum">
              <a:rPr lang="en-GB" altLang="en-US"/>
              <a:pPr>
                <a:defRPr/>
              </a:pPr>
              <a:t>‹#›</a:t>
            </a:fld>
            <a:endParaRPr lang="en-GB" altLang="en-US"/>
          </a:p>
        </p:txBody>
      </p:sp>
    </p:spTree>
    <p:extLst>
      <p:ext uri="{BB962C8B-B14F-4D97-AF65-F5344CB8AC3E}">
        <p14:creationId xmlns:p14="http://schemas.microsoft.com/office/powerpoint/2010/main" val="88689791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4B65263-4898-4AA5-93AC-9E47DC438C7F}"/>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68470D2-68D6-40B5-A83D-077113D15BDA}"/>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D5DFDEEE-D95B-4E44-B134-57FAC10EA6A5}"/>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2BDFFA0D-4C90-4615-9591-339CE5E0C56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573963" y="207703"/>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a:extLst>
              <a:ext uri="{FF2B5EF4-FFF2-40B4-BE49-F238E27FC236}">
                <a16:creationId xmlns:a16="http://schemas.microsoft.com/office/drawing/2014/main" id="{F3CDA226-4204-45C3-B1ED-AAA8653311ED}"/>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77FE5E64-1B22-47D7-8F30-97BD9965721F}"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960" r:id="rId1"/>
    <p:sldLayoutId id="2147485947" r:id="rId2"/>
    <p:sldLayoutId id="2147485948" r:id="rId3"/>
    <p:sldLayoutId id="2147485962"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EA2AADE0-0205-4539-B10B-2865152E234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A5E8F27B-D6E4-447E-998C-753657E2A437}"/>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4F7F1E65-F681-48F4-82A6-FB808590B6F9}"/>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874BFD84-C571-465E-8244-8935590BAE87}" type="datetimeFigureOut">
              <a:rPr lang="en-GB"/>
              <a:pPr>
                <a:defRPr/>
              </a:pPr>
              <a:t>18/11/2024</a:t>
            </a:fld>
            <a:endParaRPr lang="en-GB"/>
          </a:p>
        </p:txBody>
      </p:sp>
      <p:sp>
        <p:nvSpPr>
          <p:cNvPr id="5" name="Footer Placeholder 4">
            <a:extLst>
              <a:ext uri="{FF2B5EF4-FFF2-40B4-BE49-F238E27FC236}">
                <a16:creationId xmlns:a16="http://schemas.microsoft.com/office/drawing/2014/main" id="{CA0D45E1-BADB-45EC-852D-0F011D85D011}"/>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65E38771-79B0-4EC6-9ABC-DE452CA987A7}"/>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9A238AC0-1168-43A2-8E67-0AB94C36458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49" r:id="rId1"/>
    <p:sldLayoutId id="2147485950" r:id="rId2"/>
    <p:sldLayoutId id="2147485951" r:id="rId3"/>
    <p:sldLayoutId id="2147485952" r:id="rId4"/>
    <p:sldLayoutId id="2147485953" r:id="rId5"/>
    <p:sldLayoutId id="2147485954" r:id="rId6"/>
    <p:sldLayoutId id="2147485955" r:id="rId7"/>
    <p:sldLayoutId id="2147485956" r:id="rId8"/>
    <p:sldLayoutId id="2147485957" r:id="rId9"/>
    <p:sldLayoutId id="2147485958" r:id="rId10"/>
    <p:sldLayoutId id="21474859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495.zip" TargetMode="External"/><Relationship Id="rId2" Type="http://schemas.openxmlformats.org/officeDocument/2006/relationships/hyperlink" Target="https://www.3gpp.org/ftp/TSG_SA/TSG_SA/TSGS_103_Maastricht_2024-03/Docs/SP-240494.zip" TargetMode="External"/><Relationship Id="rId1" Type="http://schemas.openxmlformats.org/officeDocument/2006/relationships/slideLayout" Target="../slideLayouts/slideLayout3.xml"/><Relationship Id="rId5" Type="http://schemas.openxmlformats.org/officeDocument/2006/relationships/image" Target="../media/image2.jpeg"/><Relationship Id="rId4" Type="http://schemas.openxmlformats.org/officeDocument/2006/relationships/hyperlink" Target="https://www.3gpp.org/ftp/tsg_sa/TSG_SA/TSGS_105_Melbourne_2024-09/Docs/SP-241392.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494.zip" TargetMode="External"/><Relationship Id="rId2" Type="http://schemas.openxmlformats.org/officeDocument/2006/relationships/slideLayout" Target="../slideLayouts/slideLayout3.xml"/><Relationship Id="rId1" Type="http://schemas.openxmlformats.org/officeDocument/2006/relationships/tags" Target="../tags/tag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portal.3gpp.org/desktopmodules/Specifications/SpecificationDetails.aspx?specificationId=4308"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495.zip" TargetMode="External"/><Relationship Id="rId2" Type="http://schemas.openxmlformats.org/officeDocument/2006/relationships/slideLayout" Target="../slideLayouts/slideLayout3.xml"/><Relationship Id="rId1" Type="http://schemas.openxmlformats.org/officeDocument/2006/relationships/tags" Target="../tags/tag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hyperlink" Target="https://portal.3gpp.org/desktopmodules/Specifications/SpecificationDetails.aspx?specificationId=4309"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sa/TSG_SA/TSGS_105_Melbourne_2024-09/Docs/SP-241392.zip" TargetMode="External"/><Relationship Id="rId7" Type="http://schemas.openxmlformats.org/officeDocument/2006/relationships/image" Target="../media/image12.png"/><Relationship Id="rId2" Type="http://schemas.openxmlformats.org/officeDocument/2006/relationships/slideLayout" Target="../slideLayouts/slideLayout3.xml"/><Relationship Id="rId1" Type="http://schemas.openxmlformats.org/officeDocument/2006/relationships/tags" Target="../tags/tag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hyperlink" Target="https://www.google.com/url?sa=t&amp;rct=j&amp;q=&amp;esrc=s&amp;source=web&amp;cd=&amp;cad=rja&amp;uact=8&amp;ved=2ahUKEwil77uej7b_AhWS5KQKHcJKC44QFnoECAsQAQ&amp;url=https%3A%2F%2Fwww.3gpp.org%2FDynaReport%2F22989.htm&amp;usg=AOvVaw0-6cKYBka-EO5TdjGQ71gk"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685800" y="1924050"/>
            <a:ext cx="7772400" cy="1295400"/>
          </a:xfrm>
          <a:prstGeom prst="rect">
            <a:avLst/>
          </a:prstGeom>
          <a:noFill/>
          <a:ln>
            <a:noFill/>
          </a:ln>
        </p:spPr>
        <p:txBody>
          <a:bodyPr lIns="91430" tIns="45715" rIns="91430" bIns="45715" anchor="ctr">
            <a:normAutofit fontScale="77500" lnSpcReduction="20000"/>
          </a:bodyPr>
          <a:lstStyle/>
          <a:p>
            <a:pPr algn="ctr">
              <a:defRPr/>
            </a:pPr>
            <a:r>
              <a:rPr lang="en-GB"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  </a:t>
            </a:r>
            <a:r>
              <a:rPr lang="en-GB" sz="4000" kern="0" dirty="0">
                <a:solidFill>
                  <a:srgbClr val="FF0000"/>
                </a:solidFill>
                <a:latin typeface="+mj-lt"/>
                <a:ea typeface="ＭＳ Ｐゴシック" charset="0"/>
                <a:cs typeface="ＭＳ Ｐゴシック" charset="0"/>
              </a:rPr>
              <a:t> </a:t>
            </a:r>
            <a:r>
              <a:rPr lang="en-GB" sz="4000" b="1" kern="0" dirty="0">
                <a:solidFill>
                  <a:srgbClr val="FF0000"/>
                </a:solidFill>
                <a:latin typeface="+mj-lt"/>
                <a:ea typeface="ＭＳ Ｐゴシック" charset="0"/>
              </a:rPr>
              <a:t> SA1 Report to TSG SA 5GA workshop</a:t>
            </a:r>
            <a:br>
              <a:rPr lang="en-GB" sz="4000" b="1" kern="0" dirty="0">
                <a:solidFill>
                  <a:srgbClr val="FF0000"/>
                </a:solidFill>
                <a:latin typeface="+mj-lt"/>
                <a:ea typeface="ＭＳ Ｐゴシック" charset="0"/>
              </a:rPr>
            </a:br>
            <a:r>
              <a:rPr lang="en-GB" sz="4000" b="1" kern="0" dirty="0">
                <a:solidFill>
                  <a:srgbClr val="FF0000"/>
                </a:solidFill>
                <a:latin typeface="+mj-lt"/>
                <a:ea typeface="ＭＳ Ｐゴシック" charset="0"/>
              </a:rPr>
              <a:t>SP-</a:t>
            </a:r>
            <a:r>
              <a:rPr lang="en-GB" sz="4000" b="1" kern="0" dirty="0" err="1">
                <a:solidFill>
                  <a:srgbClr val="FF0000"/>
                </a:solidFill>
                <a:latin typeface="+mj-lt"/>
                <a:ea typeface="ＭＳ Ｐゴシック" charset="0"/>
              </a:rPr>
              <a:t>xxxxxxx</a:t>
            </a:r>
            <a:r>
              <a:rPr lang="en-GB" sz="4000" b="1" kern="0" dirty="0">
                <a:solidFill>
                  <a:srgbClr val="FF0000"/>
                </a:solidFill>
                <a:latin typeface="+mj-lt"/>
                <a:ea typeface="ＭＳ Ｐゴシック" charset="0"/>
              </a:rPr>
              <a:t> </a:t>
            </a:r>
          </a:p>
          <a:p>
            <a:pPr algn="ctr">
              <a:defRPr/>
            </a:pPr>
            <a:r>
              <a:rPr lang="en-GB" sz="2900" b="1" kern="0" dirty="0">
                <a:latin typeface="+mj-lt"/>
                <a:ea typeface="ＭＳ Ｐゴシック" charset="0"/>
                <a:cs typeface="ＭＳ Ｐゴシック" charset="0"/>
              </a:rPr>
              <a:t>A.I. </a:t>
            </a:r>
            <a:r>
              <a:rPr lang="en-GB" sz="2900" b="1" kern="0" dirty="0" err="1">
                <a:latin typeface="+mj-lt"/>
                <a:ea typeface="ＭＳ Ｐゴシック" charset="0"/>
                <a:cs typeface="ＭＳ Ｐゴシック" charset="0"/>
              </a:rPr>
              <a:t>x.x</a:t>
            </a:r>
            <a:br>
              <a:rPr lang="en-GB" sz="4000" b="1" kern="0" dirty="0">
                <a:latin typeface="+mj-lt"/>
                <a:ea typeface="ＭＳ Ｐゴシック" charset="0"/>
                <a:cs typeface="ＭＳ Ｐゴシック" charset="0"/>
              </a:rPr>
            </a:br>
            <a:endParaRPr lang="en-GB" sz="1600" kern="0" dirty="0">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1371600" y="4119125"/>
            <a:ext cx="6400800" cy="546475"/>
          </a:xfrm>
        </p:spPr>
        <p:txBody>
          <a:bodyPr/>
          <a:lstStyle/>
          <a:p>
            <a:pPr>
              <a:lnSpc>
                <a:spcPct val="80000"/>
              </a:lnSpc>
            </a:pPr>
            <a:r>
              <a:rPr lang="en-US" altLang="nl-NL" sz="2000" dirty="0">
                <a:latin typeface="Arial" panose="020B0604020202020204" pitchFamily="34" charset="0"/>
              </a:rPr>
              <a:t>José Almodóvar</a:t>
            </a:r>
          </a:p>
          <a:p>
            <a:pPr>
              <a:lnSpc>
                <a:spcPct val="80000"/>
              </a:lnSpc>
              <a:spcAft>
                <a:spcPts val="600"/>
              </a:spcAft>
            </a:pPr>
            <a:r>
              <a:rPr lang="en-US" altLang="nl-NL" sz="1600" dirty="0">
                <a:latin typeface="Arial" panose="020B0604020202020204" pitchFamily="34" charset="0"/>
              </a:rPr>
              <a:t>SA1 Chair, KPN</a:t>
            </a:r>
          </a:p>
          <a:p>
            <a:pPr>
              <a:lnSpc>
                <a:spcPct val="80000"/>
              </a:lnSpc>
            </a:pPr>
            <a:endParaRPr lang="en-US" altLang="nl-NL" sz="1600" dirty="0">
              <a:latin typeface="Arial" panose="020B0604020202020204" pitchFamily="34" charset="0"/>
            </a:endParaRPr>
          </a:p>
          <a:p>
            <a:pPr>
              <a:lnSpc>
                <a:spcPct val="80000"/>
              </a:lnSpc>
            </a:pPr>
            <a:endParaRPr lang="en-US" altLang="nl-NL" sz="1800" dirty="0">
              <a:latin typeface="Arial" panose="020B0604020202020204" pitchFamily="34" charset="0"/>
            </a:endParaRP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7939" y="4779964"/>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7939" y="4773147"/>
            <a:ext cx="50542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SP-</a:t>
            </a:r>
            <a:r>
              <a:rPr lang="en-GB" altLang="en-US" sz="1000" dirty="0" err="1">
                <a:solidFill>
                  <a:schemeClr val="bg1"/>
                </a:solidFill>
                <a:latin typeface="Arial" panose="020B0604020202020204" pitchFamily="34" charset="0"/>
              </a:rPr>
              <a:t>xxxxx</a:t>
            </a:r>
            <a:r>
              <a:rPr lang="en-GB" altLang="en-US" sz="1000" dirty="0">
                <a:solidFill>
                  <a:schemeClr val="bg1"/>
                </a:solidFill>
                <a:latin typeface="Arial" panose="020B0604020202020204" pitchFamily="34" charset="0"/>
              </a:rPr>
              <a:t> - 3GPP TSG#</a:t>
            </a:r>
            <a:r>
              <a:rPr lang="nl-NL" altLang="en-US" sz="1000" dirty="0">
                <a:solidFill>
                  <a:schemeClr val="bg1"/>
                </a:solidFill>
                <a:latin typeface="Arial" panose="020B0604020202020204" pitchFamily="34" charset="0"/>
              </a:rPr>
              <a:t>xxxxxx</a:t>
            </a:r>
            <a:endParaRPr lang="en-US" altLang="en-US" sz="1000" dirty="0">
              <a:solidFill>
                <a:schemeClr val="bg1"/>
              </a:solidFill>
              <a:latin typeface="Arial" panose="020B0604020202020204" pitchFamily="34" charset="0"/>
            </a:endParaRP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7439026" y="4846639"/>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800" dirty="0">
                <a:latin typeface="Arial" panose="020B0604020202020204" pitchFamily="34" charset="0"/>
              </a:rPr>
              <a:t>© 3GPP 2024</a:t>
            </a:r>
          </a:p>
        </p:txBody>
      </p:sp>
      <p:sp>
        <p:nvSpPr>
          <p:cNvPr id="7" name="Subtitle 6">
            <a:extLst>
              <a:ext uri="{FF2B5EF4-FFF2-40B4-BE49-F238E27FC236}">
                <a16:creationId xmlns:a16="http://schemas.microsoft.com/office/drawing/2014/main" id="{512F22DE-ADF8-416D-9CDD-5CACC1980227}"/>
              </a:ext>
            </a:extLst>
          </p:cNvPr>
          <p:cNvSpPr txBox="1">
            <a:spLocks/>
          </p:cNvSpPr>
          <p:nvPr/>
        </p:nvSpPr>
        <p:spPr bwMode="auto">
          <a:xfrm>
            <a:off x="144194" y="204662"/>
            <a:ext cx="1867486" cy="54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0" indent="0" algn="ctr" rtl="0" eaLnBrk="0" fontAlgn="base" hangingPunct="0">
              <a:spcBef>
                <a:spcPct val="20000"/>
              </a:spcBef>
              <a:spcAft>
                <a:spcPct val="0"/>
              </a:spcAft>
              <a:buNone/>
              <a:defRPr sz="2800">
                <a:solidFill>
                  <a:schemeClr val="tx1"/>
                </a:solidFill>
                <a:latin typeface="+mn-lt"/>
                <a:ea typeface="MS PGothic" panose="020B0600070205080204" pitchFamily="34" charset="-128"/>
                <a:cs typeface="ＭＳ Ｐゴシック" charset="0"/>
              </a:defRPr>
            </a:lvl1pPr>
            <a:lvl2pPr marL="457136"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ea typeface="MS PGothic" panose="020B0600070205080204" pitchFamily="34" charset="-128"/>
              </a:defRPr>
            </a:lvl2pPr>
            <a:lvl3pPr marL="914273" indent="0" algn="ctr" rtl="0" eaLnBrk="0" fontAlgn="base" hangingPunct="0">
              <a:spcBef>
                <a:spcPct val="20000"/>
              </a:spcBef>
              <a:spcAft>
                <a:spcPct val="0"/>
              </a:spcAft>
              <a:buFont typeface="Arial" panose="020B0604020202020204" pitchFamily="34" charset="0"/>
              <a:buNone/>
              <a:defRPr sz="2000">
                <a:solidFill>
                  <a:schemeClr val="tx1"/>
                </a:solidFill>
                <a:latin typeface="+mn-lt"/>
                <a:ea typeface="MS PGothic" panose="020B0600070205080204" pitchFamily="34" charset="-128"/>
              </a:defRPr>
            </a:lvl3pPr>
            <a:lvl4pPr marL="1371410" indent="0" algn="ctr" rtl="0" eaLnBrk="0" fontAlgn="base" hangingPunct="0">
              <a:spcBef>
                <a:spcPct val="20000"/>
              </a:spcBef>
              <a:spcAft>
                <a:spcPct val="0"/>
              </a:spcAft>
              <a:buFont typeface="Arial" panose="020B0604020202020204" pitchFamily="34" charset="0"/>
              <a:buNone/>
              <a:defRPr sz="2000">
                <a:solidFill>
                  <a:schemeClr val="tx1"/>
                </a:solidFill>
                <a:latin typeface="+mn-lt"/>
                <a:ea typeface="MS PGothic" panose="020B0600070205080204" pitchFamily="34" charset="-128"/>
              </a:defRPr>
            </a:lvl4pPr>
            <a:lvl5pPr marL="1828547" indent="0" algn="ctr" rtl="0" eaLnBrk="0" fontAlgn="base" hangingPunct="0">
              <a:spcBef>
                <a:spcPct val="20000"/>
              </a:spcBef>
              <a:spcAft>
                <a:spcPct val="0"/>
              </a:spcAft>
              <a:buFont typeface="Arial" panose="020B0604020202020204" pitchFamily="34" charset="0"/>
              <a:buNone/>
              <a:defRPr sz="1600">
                <a:solidFill>
                  <a:schemeClr val="tx1"/>
                </a:solidFill>
                <a:latin typeface="+mn-lt"/>
                <a:ea typeface="MS PGothic" panose="020B0600070205080204" pitchFamily="34" charset="-128"/>
              </a:defRPr>
            </a:lvl5pPr>
            <a:lvl6pPr marL="2285683" indent="0" algn="ctr" rtl="0" eaLnBrk="0" fontAlgn="base" hangingPunct="0">
              <a:spcBef>
                <a:spcPct val="20000"/>
              </a:spcBef>
              <a:spcAft>
                <a:spcPct val="0"/>
              </a:spcAft>
              <a:buFont typeface="Arial" charset="0"/>
              <a:buNone/>
              <a:defRPr sz="1600">
                <a:solidFill>
                  <a:schemeClr val="tx1"/>
                </a:solidFill>
                <a:latin typeface="+mn-lt"/>
              </a:defRPr>
            </a:lvl6pPr>
            <a:lvl7pPr marL="2742820" indent="0" algn="ctr" rtl="0" eaLnBrk="0" fontAlgn="base" hangingPunct="0">
              <a:spcBef>
                <a:spcPct val="20000"/>
              </a:spcBef>
              <a:spcAft>
                <a:spcPct val="0"/>
              </a:spcAft>
              <a:buFont typeface="Arial" charset="0"/>
              <a:buNone/>
              <a:defRPr sz="1600">
                <a:solidFill>
                  <a:schemeClr val="tx1"/>
                </a:solidFill>
                <a:latin typeface="+mn-lt"/>
              </a:defRPr>
            </a:lvl7pPr>
            <a:lvl8pPr marL="3199956" indent="0" algn="ctr" rtl="0" eaLnBrk="0" fontAlgn="base" hangingPunct="0">
              <a:spcBef>
                <a:spcPct val="20000"/>
              </a:spcBef>
              <a:spcAft>
                <a:spcPct val="0"/>
              </a:spcAft>
              <a:buFont typeface="Arial" charset="0"/>
              <a:buNone/>
              <a:defRPr sz="1600">
                <a:solidFill>
                  <a:schemeClr val="tx1"/>
                </a:solidFill>
                <a:latin typeface="+mn-lt"/>
              </a:defRPr>
            </a:lvl8pPr>
            <a:lvl9pPr marL="3657092" indent="0" algn="ctr" rtl="0" eaLnBrk="0" fontAlgn="base" hangingPunct="0">
              <a:spcBef>
                <a:spcPct val="20000"/>
              </a:spcBef>
              <a:spcAft>
                <a:spcPct val="0"/>
              </a:spcAft>
              <a:buFont typeface="Arial" charset="0"/>
              <a:buNone/>
              <a:defRPr sz="1600">
                <a:solidFill>
                  <a:schemeClr val="tx1"/>
                </a:solidFill>
                <a:latin typeface="+mn-lt"/>
              </a:defRPr>
            </a:lvl9pPr>
          </a:lstStyle>
          <a:p>
            <a:pPr algn="l">
              <a:lnSpc>
                <a:spcPct val="80000"/>
              </a:lnSpc>
            </a:pPr>
            <a:r>
              <a:rPr lang="en-GB"/>
              <a:t>S1-244009</a:t>
            </a:r>
            <a:endParaRPr lang="en-US" altLang="nl-NL" sz="1600" kern="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6C59-E18B-4490-881F-3E611DD0124D}"/>
              </a:ext>
            </a:extLst>
          </p:cNvPr>
          <p:cNvSpPr>
            <a:spLocks noGrp="1"/>
          </p:cNvSpPr>
          <p:nvPr>
            <p:ph type="title"/>
          </p:nvPr>
        </p:nvSpPr>
        <p:spPr/>
        <p:txBody>
          <a:bodyPr/>
          <a:lstStyle/>
          <a:p>
            <a:endParaRPr lang="en-GB"/>
          </a:p>
        </p:txBody>
      </p:sp>
      <p:pic>
        <p:nvPicPr>
          <p:cNvPr id="3" name="Picture 2">
            <a:extLst>
              <a:ext uri="{FF2B5EF4-FFF2-40B4-BE49-F238E27FC236}">
                <a16:creationId xmlns:a16="http://schemas.microsoft.com/office/drawing/2014/main" id="{0AD7E494-DEFB-43FB-BBD5-716C022F67DF}"/>
              </a:ext>
            </a:extLst>
          </p:cNvPr>
          <p:cNvPicPr>
            <a:picLocks noChangeAspect="1"/>
          </p:cNvPicPr>
          <p:nvPr/>
        </p:nvPicPr>
        <p:blipFill>
          <a:blip r:embed="rId2"/>
          <a:stretch>
            <a:fillRect/>
          </a:stretch>
        </p:blipFill>
        <p:spPr>
          <a:xfrm>
            <a:off x="-2163" y="0"/>
            <a:ext cx="9146163" cy="5158197"/>
          </a:xfrm>
          <a:prstGeom prst="rect">
            <a:avLst/>
          </a:prstGeom>
        </p:spPr>
      </p:pic>
    </p:spTree>
    <p:extLst>
      <p:ext uri="{BB962C8B-B14F-4D97-AF65-F5344CB8AC3E}">
        <p14:creationId xmlns:p14="http://schemas.microsoft.com/office/powerpoint/2010/main" val="416908466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6C59-E18B-4490-881F-3E611DD0124D}"/>
              </a:ext>
            </a:extLst>
          </p:cNvPr>
          <p:cNvSpPr>
            <a:spLocks noGrp="1"/>
          </p:cNvSpPr>
          <p:nvPr>
            <p:ph type="title"/>
          </p:nvPr>
        </p:nvSpPr>
        <p:spPr/>
        <p:txBody>
          <a:bodyPr/>
          <a:lstStyle/>
          <a:p>
            <a:pPr algn="l"/>
            <a:r>
              <a:rPr lang="en-GB" b="1" dirty="0"/>
              <a:t>5G Advanced – Stage-1 Rel-20</a:t>
            </a:r>
          </a:p>
        </p:txBody>
      </p:sp>
      <p:sp>
        <p:nvSpPr>
          <p:cNvPr id="4" name="Rectangle: Rounded Corners 3">
            <a:extLst>
              <a:ext uri="{FF2B5EF4-FFF2-40B4-BE49-F238E27FC236}">
                <a16:creationId xmlns:a16="http://schemas.microsoft.com/office/drawing/2014/main" id="{40FD1578-764D-4984-A730-58773C791A93}"/>
              </a:ext>
            </a:extLst>
          </p:cNvPr>
          <p:cNvSpPr/>
          <p:nvPr/>
        </p:nvSpPr>
        <p:spPr>
          <a:xfrm>
            <a:off x="420288" y="1488124"/>
            <a:ext cx="4000512" cy="1299998"/>
          </a:xfrm>
          <a:prstGeom prst="roundRect">
            <a:avLst/>
          </a:prstGeom>
          <a:ln w="28575"/>
        </p:spPr>
        <p:style>
          <a:lnRef idx="2">
            <a:schemeClr val="accent1"/>
          </a:lnRef>
          <a:fillRef idx="1">
            <a:schemeClr val="lt1"/>
          </a:fillRef>
          <a:effectRef idx="0">
            <a:schemeClr val="accent1"/>
          </a:effectRef>
          <a:fontRef idx="minor">
            <a:schemeClr val="dk1"/>
          </a:fontRef>
        </p:style>
        <p:txBody>
          <a:bodyPr rtlCol="0" anchor="ctr"/>
          <a:lstStyle/>
          <a:p>
            <a:pPr marL="214313" indent="-214313" latinLnBrk="0">
              <a:buFontTx/>
              <a:buChar char="-"/>
            </a:pPr>
            <a:endParaRPr lang="en-US" sz="800" dirty="0"/>
          </a:p>
          <a:p>
            <a:pPr marL="214313" indent="-214313" latinLnBrk="0">
              <a:buFontTx/>
              <a:buChar char="-"/>
            </a:pPr>
            <a:r>
              <a:rPr lang="en-GB" sz="1800" dirty="0"/>
              <a:t>Energy efficiency as Service criteria –    Phase 2 (</a:t>
            </a:r>
            <a:r>
              <a:rPr lang="en-GB" sz="1800" dirty="0">
                <a:hlinkClick r:id="rId2"/>
              </a:rPr>
              <a:t>EnergyServ_Ph2</a:t>
            </a:r>
            <a:r>
              <a:rPr lang="en-GB" sz="1800" dirty="0"/>
              <a:t>)</a:t>
            </a:r>
          </a:p>
          <a:p>
            <a:pPr marL="214313" indent="-214313">
              <a:buFontTx/>
              <a:buChar char="-"/>
            </a:pPr>
            <a:endParaRPr lang="en-US" sz="750" dirty="0"/>
          </a:p>
        </p:txBody>
      </p:sp>
      <p:sp>
        <p:nvSpPr>
          <p:cNvPr id="5" name="Rectangle: Rounded Corners 4">
            <a:extLst>
              <a:ext uri="{FF2B5EF4-FFF2-40B4-BE49-F238E27FC236}">
                <a16:creationId xmlns:a16="http://schemas.microsoft.com/office/drawing/2014/main" id="{A3570328-329F-44C6-9DB8-0BCB39457FF3}"/>
              </a:ext>
            </a:extLst>
          </p:cNvPr>
          <p:cNvSpPr/>
          <p:nvPr/>
        </p:nvSpPr>
        <p:spPr>
          <a:xfrm>
            <a:off x="4665602" y="1488123"/>
            <a:ext cx="4099975" cy="1299998"/>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marL="214313" indent="-214313">
              <a:buFontTx/>
              <a:buChar char="-"/>
            </a:pPr>
            <a:endParaRPr lang="en-US" sz="2000" dirty="0"/>
          </a:p>
          <a:p>
            <a:pPr marL="214313" indent="-214313" latinLnBrk="0">
              <a:buFontTx/>
              <a:buChar char="-"/>
            </a:pPr>
            <a:r>
              <a:rPr lang="en-GB" sz="1800" dirty="0"/>
              <a:t>Satellite access </a:t>
            </a:r>
            <a:r>
              <a:rPr lang="en-US" sz="1800" dirty="0"/>
              <a:t>- Phase 4 (</a:t>
            </a:r>
            <a:r>
              <a:rPr lang="en-GB" sz="1800" dirty="0">
                <a:hlinkClick r:id="rId3"/>
              </a:rPr>
              <a:t>5GSAT_Ph4</a:t>
            </a:r>
            <a:r>
              <a:rPr lang="en-GB" sz="1800" dirty="0"/>
              <a:t>)</a:t>
            </a:r>
            <a:r>
              <a:rPr lang="en-US" sz="1800" dirty="0"/>
              <a:t> </a:t>
            </a:r>
          </a:p>
          <a:p>
            <a:pPr marL="214313" indent="-214313" latinLnBrk="0">
              <a:buFontTx/>
              <a:buChar char="-"/>
            </a:pPr>
            <a:r>
              <a:rPr lang="en-GB" sz="1800" dirty="0"/>
              <a:t>FRMCS - Phase 6 (</a:t>
            </a:r>
            <a:r>
              <a:rPr lang="en-US" sz="1800" dirty="0">
                <a:hlinkClick r:id="rId4"/>
              </a:rPr>
              <a:t>FRMCS_Ph6</a:t>
            </a:r>
            <a:r>
              <a:rPr lang="en-US" sz="1800" dirty="0"/>
              <a:t>)</a:t>
            </a:r>
          </a:p>
          <a:p>
            <a:pPr marL="214313" indent="-214313" algn="ctr">
              <a:buFontTx/>
              <a:buChar char="-"/>
            </a:pPr>
            <a:endParaRPr lang="en-US" sz="750" dirty="0"/>
          </a:p>
        </p:txBody>
      </p:sp>
      <p:sp>
        <p:nvSpPr>
          <p:cNvPr id="6" name="Rectangle 5">
            <a:extLst>
              <a:ext uri="{FF2B5EF4-FFF2-40B4-BE49-F238E27FC236}">
                <a16:creationId xmlns:a16="http://schemas.microsoft.com/office/drawing/2014/main" id="{667EF6C2-191B-4F97-B203-0B8CC4E690E0}"/>
              </a:ext>
            </a:extLst>
          </p:cNvPr>
          <p:cNvSpPr/>
          <p:nvPr/>
        </p:nvSpPr>
        <p:spPr>
          <a:xfrm>
            <a:off x="589053" y="1282842"/>
            <a:ext cx="2269191" cy="4105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dirty="0">
                <a:cs typeface="Calibri Light" panose="020F0302020204030204" pitchFamily="34" charset="0"/>
              </a:rPr>
              <a:t>Enhancements</a:t>
            </a:r>
          </a:p>
        </p:txBody>
      </p:sp>
      <p:sp>
        <p:nvSpPr>
          <p:cNvPr id="7" name="Rectangle 6">
            <a:extLst>
              <a:ext uri="{FF2B5EF4-FFF2-40B4-BE49-F238E27FC236}">
                <a16:creationId xmlns:a16="http://schemas.microsoft.com/office/drawing/2014/main" id="{4BECE7EE-E797-4882-8E37-F6C890D483C4}"/>
              </a:ext>
            </a:extLst>
          </p:cNvPr>
          <p:cNvSpPr/>
          <p:nvPr/>
        </p:nvSpPr>
        <p:spPr>
          <a:xfrm>
            <a:off x="4866608" y="1246196"/>
            <a:ext cx="2723100" cy="48385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00" b="1" dirty="0">
                <a:cs typeface="Calibri Light" panose="020F0302020204030204" pitchFamily="34" charset="0"/>
              </a:rPr>
              <a:t>Verticals &amp; NTN-focused </a:t>
            </a:r>
          </a:p>
        </p:txBody>
      </p:sp>
      <p:sp>
        <p:nvSpPr>
          <p:cNvPr id="8" name="Content Placeholder 2">
            <a:extLst>
              <a:ext uri="{FF2B5EF4-FFF2-40B4-BE49-F238E27FC236}">
                <a16:creationId xmlns:a16="http://schemas.microsoft.com/office/drawing/2014/main" id="{2D5D5D84-0401-4748-952C-35555266B98A}"/>
              </a:ext>
            </a:extLst>
          </p:cNvPr>
          <p:cNvSpPr txBox="1">
            <a:spLocks/>
          </p:cNvSpPr>
          <p:nvPr/>
        </p:nvSpPr>
        <p:spPr>
          <a:xfrm>
            <a:off x="492728" y="3030048"/>
            <a:ext cx="8272849" cy="1767080"/>
          </a:xfrm>
          <a:prstGeom prst="rect">
            <a:avLst/>
          </a:prstGeom>
        </p:spPr>
        <p:txBody>
          <a:bodyPr/>
          <a:lstStyle>
            <a:lvl1pPr marL="341313" indent="-341313" algn="l" rtl="0" eaLnBrk="0" fontAlgn="base" hangingPunct="0">
              <a:spcBef>
                <a:spcPct val="20000"/>
              </a:spcBef>
              <a:spcAft>
                <a:spcPct val="0"/>
              </a:spcAft>
              <a:buBlip>
                <a:blip r:embed="rId5"/>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05" indent="-341305"/>
            <a:r>
              <a:rPr lang="en-US" altLang="nl-NL" sz="1800" kern="0" dirty="0"/>
              <a:t>Stage 1 </a:t>
            </a:r>
            <a:r>
              <a:rPr lang="en-US" altLang="nl-NL" sz="1800" b="1" kern="0" dirty="0"/>
              <a:t>Rel-20 defines only extensions and enhancements </a:t>
            </a:r>
            <a:r>
              <a:rPr lang="en-US" altLang="nl-NL" sz="1800" kern="0" dirty="0"/>
              <a:t>of services already defined in previous releases. </a:t>
            </a:r>
            <a:r>
              <a:rPr lang="en-US" altLang="nl-NL" sz="1800" b="1" kern="0" dirty="0"/>
              <a:t>No new features is </a:t>
            </a:r>
            <a:r>
              <a:rPr lang="en-US" altLang="nl-NL" sz="1800" kern="0" dirty="0"/>
              <a:t>introduced.</a:t>
            </a:r>
          </a:p>
          <a:p>
            <a:pPr marL="341305" indent="-341305"/>
            <a:r>
              <a:rPr lang="en-US" altLang="nl-NL" sz="1800" b="1" kern="0" dirty="0"/>
              <a:t>Normative</a:t>
            </a:r>
            <a:r>
              <a:rPr lang="en-US" altLang="nl-NL" sz="1800" kern="0" dirty="0"/>
              <a:t> work aims to be </a:t>
            </a:r>
            <a:r>
              <a:rPr lang="en-US" altLang="nl-NL" sz="1800" b="1" kern="0" dirty="0"/>
              <a:t>80% ready by March 2025</a:t>
            </a:r>
          </a:p>
          <a:p>
            <a:pPr lvl="1"/>
            <a:r>
              <a:rPr lang="en-GB" sz="1600" kern="0" dirty="0"/>
              <a:t>100% ready by June 100%</a:t>
            </a:r>
          </a:p>
        </p:txBody>
      </p:sp>
    </p:spTree>
    <p:extLst>
      <p:ext uri="{BB962C8B-B14F-4D97-AF65-F5344CB8AC3E}">
        <p14:creationId xmlns:p14="http://schemas.microsoft.com/office/powerpoint/2010/main" val="383548873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6C59-E18B-4490-881F-3E611DD0124D}"/>
              </a:ext>
            </a:extLst>
          </p:cNvPr>
          <p:cNvSpPr>
            <a:spLocks noGrp="1"/>
          </p:cNvSpPr>
          <p:nvPr>
            <p:ph type="title"/>
          </p:nvPr>
        </p:nvSpPr>
        <p:spPr>
          <a:xfrm>
            <a:off x="465599" y="143314"/>
            <a:ext cx="6988028" cy="857250"/>
          </a:xfrm>
        </p:spPr>
        <p:txBody>
          <a:bodyPr/>
          <a:lstStyle/>
          <a:p>
            <a:pPr algn="l"/>
            <a:r>
              <a:rPr lang="en-US" b="1" dirty="0"/>
              <a:t>Energy efficiency as Service criteria_ph2</a:t>
            </a:r>
            <a:endParaRPr lang="en-GB" dirty="0"/>
          </a:p>
        </p:txBody>
      </p:sp>
      <p:graphicFrame>
        <p:nvGraphicFramePr>
          <p:cNvPr id="3" name="Content Placeholder 6">
            <a:extLst>
              <a:ext uri="{FF2B5EF4-FFF2-40B4-BE49-F238E27FC236}">
                <a16:creationId xmlns:a16="http://schemas.microsoft.com/office/drawing/2014/main" id="{5BF73418-5ACB-4064-9A17-6D8B14A9C3B5}"/>
              </a:ext>
            </a:extLst>
          </p:cNvPr>
          <p:cNvGraphicFramePr>
            <a:graphicFrameLocks/>
          </p:cNvGraphicFramePr>
          <p:nvPr>
            <p:custDataLst>
              <p:tags r:id="rId1"/>
            </p:custDataLst>
            <p:extLst>
              <p:ext uri="{D42A27DB-BD31-4B8C-83A1-F6EECF244321}">
                <p14:modId xmlns:p14="http://schemas.microsoft.com/office/powerpoint/2010/main" val="744585719"/>
              </p:ext>
            </p:extLst>
          </p:nvPr>
        </p:nvGraphicFramePr>
        <p:xfrm>
          <a:off x="465599" y="1101792"/>
          <a:ext cx="5482649" cy="3885475"/>
        </p:xfrm>
        <a:graphic>
          <a:graphicData uri="http://schemas.openxmlformats.org/drawingml/2006/table">
            <a:tbl>
              <a:tblPr bandRow="1">
                <a:tableStyleId>{2D5ABB26-0587-4C30-8999-92F81FD0307C}</a:tableStyleId>
              </a:tblPr>
              <a:tblGrid>
                <a:gridCol w="1018619">
                  <a:extLst>
                    <a:ext uri="{9D8B030D-6E8A-4147-A177-3AD203B41FA5}">
                      <a16:colId xmlns:a16="http://schemas.microsoft.com/office/drawing/2014/main" val="20000"/>
                    </a:ext>
                  </a:extLst>
                </a:gridCol>
                <a:gridCol w="1431774">
                  <a:extLst>
                    <a:ext uri="{9D8B030D-6E8A-4147-A177-3AD203B41FA5}">
                      <a16:colId xmlns:a16="http://schemas.microsoft.com/office/drawing/2014/main" val="20001"/>
                    </a:ext>
                  </a:extLst>
                </a:gridCol>
                <a:gridCol w="884799">
                  <a:extLst>
                    <a:ext uri="{9D8B030D-6E8A-4147-A177-3AD203B41FA5}">
                      <a16:colId xmlns:a16="http://schemas.microsoft.com/office/drawing/2014/main" val="20002"/>
                    </a:ext>
                  </a:extLst>
                </a:gridCol>
                <a:gridCol w="2147457">
                  <a:extLst>
                    <a:ext uri="{9D8B030D-6E8A-4147-A177-3AD203B41FA5}">
                      <a16:colId xmlns:a16="http://schemas.microsoft.com/office/drawing/2014/main" val="20003"/>
                    </a:ext>
                  </a:extLst>
                </a:gridCol>
              </a:tblGrid>
              <a:tr h="472845">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200" b="1" dirty="0"/>
                        <a:t>Rapporteur:</a:t>
                      </a:r>
                    </a:p>
                    <a:p>
                      <a:endParaRPr lang="nl-NL" sz="1400" b="1" dirty="0"/>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nl-NL" sz="1200" kern="1200" dirty="0">
                          <a:solidFill>
                            <a:schemeClr val="tx1"/>
                          </a:solidFill>
                          <a:effectLst/>
                          <a:latin typeface="+mn-lt"/>
                          <a:ea typeface="+mn-ea"/>
                          <a:cs typeface="+mn-cs"/>
                        </a:rPr>
                        <a:t>Laurent-Walter Goix</a:t>
                      </a:r>
                    </a:p>
                    <a:p>
                      <a:pPr marL="0" marR="0" lvl="0" indent="0" algn="l" defTabSz="914400" rtl="0" eaLnBrk="1" fontAlgn="auto" latinLnBrk="0" hangingPunct="1">
                        <a:lnSpc>
                          <a:spcPct val="100000"/>
                        </a:lnSpc>
                        <a:spcBef>
                          <a:spcPts val="0"/>
                        </a:spcBef>
                        <a:spcAft>
                          <a:spcPts val="0"/>
                        </a:spcAft>
                        <a:buClrTx/>
                        <a:buSzTx/>
                        <a:buFontTx/>
                        <a:buNone/>
                        <a:defRPr/>
                      </a:pPr>
                      <a:r>
                        <a:rPr lang="nl-NL" sz="1200" kern="1200" dirty="0">
                          <a:solidFill>
                            <a:schemeClr val="tx1"/>
                          </a:solidFill>
                          <a:effectLst/>
                          <a:latin typeface="+mn-lt"/>
                          <a:ea typeface="+mn-ea"/>
                          <a:cs typeface="+mn-cs"/>
                        </a:rPr>
                        <a:t>(</a:t>
                      </a:r>
                      <a:r>
                        <a:rPr lang="en-US" altLang="nl-NL" sz="1200" kern="1200" dirty="0">
                          <a:solidFill>
                            <a:schemeClr val="tx1"/>
                          </a:solidFill>
                          <a:effectLst/>
                          <a:latin typeface="+mn-lt"/>
                          <a:ea typeface="+mn-ea"/>
                          <a:cs typeface="+mn-cs"/>
                        </a:rPr>
                        <a:t>Nokia)</a:t>
                      </a:r>
                      <a:endParaRPr lang="nl-NL" sz="1100" dirty="0"/>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nl-NL" sz="1200" b="1" dirty="0"/>
                        <a:t>Output :</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GB" altLang="zh-CN" sz="1200" u="none" kern="1200" dirty="0">
                          <a:solidFill>
                            <a:schemeClr val="tx1"/>
                          </a:solidFill>
                          <a:effectLst/>
                          <a:latin typeface="+mn-lt"/>
                          <a:ea typeface="+mn-ea"/>
                          <a:cs typeface="+mn-cs"/>
                        </a:rPr>
                        <a:t>SID - </a:t>
                      </a:r>
                      <a:r>
                        <a:rPr lang="it-IT" sz="1200" u="sng" kern="1200" dirty="0">
                          <a:solidFill>
                            <a:schemeClr val="tx1"/>
                          </a:solidFill>
                          <a:effectLst/>
                          <a:latin typeface="+mn-lt"/>
                          <a:ea typeface="+mn-ea"/>
                          <a:cs typeface="+mn-cs"/>
                          <a:hlinkClick r:id="rId3"/>
                        </a:rPr>
                        <a:t>SP-240494</a:t>
                      </a:r>
                      <a:endParaRPr lang="it-IT" sz="1200" u="sng" kern="1200" dirty="0">
                        <a:solidFill>
                          <a:schemeClr val="tx1"/>
                        </a:solidFill>
                        <a:effectLst/>
                        <a:latin typeface="+mn-lt"/>
                        <a:ea typeface="+mn-ea"/>
                        <a:cs typeface="+mn-cs"/>
                      </a:endParaRPr>
                    </a:p>
                    <a:p>
                      <a:r>
                        <a:rPr lang="fr-FR" sz="1200" u="sng" kern="1200" dirty="0">
                          <a:solidFill>
                            <a:schemeClr val="tx1"/>
                          </a:solidFill>
                          <a:effectLst/>
                          <a:latin typeface="+mn-lt"/>
                          <a:ea typeface="+mn-ea"/>
                          <a:cs typeface="+mn-cs"/>
                          <a:hlinkClick r:id="rId4"/>
                        </a:rPr>
                        <a:t>TR 22.883</a:t>
                      </a:r>
                      <a:endParaRPr lang="nl-NL" sz="1200" kern="1200" dirty="0">
                        <a:solidFill>
                          <a:schemeClr val="tx1"/>
                        </a:solidFill>
                        <a:effectLst/>
                        <a:latin typeface="+mn-lt"/>
                        <a:ea typeface="+mn-ea"/>
                        <a:cs typeface="+mn-cs"/>
                      </a:endParaRPr>
                    </a:p>
                  </a:txBody>
                  <a:tcPr marL="68580" marR="68580" marT="34290" marB="34290"/>
                </a:tc>
                <a:extLst>
                  <a:ext uri="{0D108BD9-81ED-4DB2-BD59-A6C34878D82A}">
                    <a16:rowId xmlns:a16="http://schemas.microsoft.com/office/drawing/2014/main" val="10001"/>
                  </a:ext>
                </a:extLst>
              </a:tr>
              <a:tr h="265570">
                <a:tc gridSpan="4">
                  <a:txBody>
                    <a:bodyPr/>
                    <a:lstStyle/>
                    <a:p>
                      <a:pPr algn="l">
                        <a:buClrTx/>
                        <a:buSzTx/>
                        <a:buFontTx/>
                      </a:pPr>
                      <a:r>
                        <a:rPr lang="nl-NL" sz="1200" b="1" dirty="0"/>
                        <a:t>Description </a:t>
                      </a:r>
                    </a:p>
                  </a:txBody>
                  <a:tcPr marL="68580" marR="68580" marT="34290" marB="34290"/>
                </a:tc>
                <a:tc hMerge="1">
                  <a:txBody>
                    <a:bodyPr/>
                    <a:lstStyle/>
                    <a:p>
                      <a:pPr marL="0" indent="0" algn="l">
                        <a:buClrTx/>
                        <a:buSzTx/>
                        <a:buFontTx/>
                        <a:buNone/>
                      </a:pPr>
                      <a:endParaRPr lang="en-US" sz="1600" dirty="0">
                        <a:solidFill>
                          <a:schemeClr val="dk1"/>
                        </a:solidFill>
                        <a:sym typeface="+mn-ea"/>
                      </a:endParaRPr>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2"/>
                  </a:ext>
                </a:extLst>
              </a:tr>
              <a:tr h="2545589">
                <a:tc gridSpan="4">
                  <a:txBody>
                    <a:bodyPr/>
                    <a:lstStyle/>
                    <a:p>
                      <a:pPr marL="0" indent="0" algn="just" latinLnBrk="0">
                        <a:spcAft>
                          <a:spcPts val="600"/>
                        </a:spcAft>
                        <a:buClrTx/>
                        <a:buSzTx/>
                        <a:buFontTx/>
                        <a:buNone/>
                      </a:pPr>
                      <a:r>
                        <a:rPr lang="en-US" sz="1200" dirty="0">
                          <a:solidFill>
                            <a:schemeClr val="dk1"/>
                          </a:solidFill>
                          <a:sym typeface="+mn-ea"/>
                        </a:rPr>
                        <a:t>During the first phase (Rel19),  the work focused on specifying 5G service requirements to support energy efficiency as service criteria e.g., how to deliver services with energy efficiency as service criteria, associated with applications’ preferences, and how to support the policy of handling energy as part of a subscription. </a:t>
                      </a:r>
                    </a:p>
                    <a:p>
                      <a:pPr marL="0" indent="0" algn="l" latinLnBrk="0">
                        <a:spcAft>
                          <a:spcPts val="600"/>
                        </a:spcAft>
                        <a:buClrTx/>
                        <a:buSzTx/>
                        <a:buFontTx/>
                        <a:buNone/>
                      </a:pPr>
                      <a:r>
                        <a:rPr lang="en-US" sz="1200" dirty="0">
                          <a:solidFill>
                            <a:schemeClr val="dk1"/>
                          </a:solidFill>
                          <a:sym typeface="+mn-ea"/>
                        </a:rPr>
                        <a:t>During this second phase, the </a:t>
                      </a:r>
                      <a:r>
                        <a:rPr lang="en-US" sz="1200" kern="1200" dirty="0">
                          <a:solidFill>
                            <a:schemeClr val="dk1"/>
                          </a:solidFill>
                          <a:latin typeface="+mn-lt"/>
                          <a:ea typeface="+mn-ea"/>
                          <a:cs typeface="+mn-cs"/>
                          <a:sym typeface="+mn-ea"/>
                        </a:rPr>
                        <a:t>work aims to </a:t>
                      </a:r>
                      <a:r>
                        <a:rPr lang="en-GB" sz="1200" kern="1200" dirty="0">
                          <a:solidFill>
                            <a:schemeClr val="dk1"/>
                          </a:solidFill>
                          <a:latin typeface="+mn-lt"/>
                          <a:ea typeface="+mn-ea"/>
                          <a:cs typeface="+mn-cs"/>
                        </a:rPr>
                        <a:t>enhance the energy</a:t>
                      </a:r>
                      <a:r>
                        <a:rPr lang="en-US" sz="1200" kern="1200" dirty="0">
                          <a:solidFill>
                            <a:schemeClr val="dk1"/>
                          </a:solidFill>
                          <a:latin typeface="+mn-lt"/>
                          <a:ea typeface="+mn-ea"/>
                          <a:cs typeface="+mn-cs"/>
                        </a:rPr>
                        <a:t> as service criteria</a:t>
                      </a:r>
                      <a:r>
                        <a:rPr lang="en-GB" sz="1200" kern="1200" dirty="0">
                          <a:solidFill>
                            <a:schemeClr val="dk1"/>
                          </a:solidFill>
                          <a:latin typeface="+mn-lt"/>
                          <a:ea typeface="+mn-ea"/>
                          <a:cs typeface="+mn-cs"/>
                        </a:rPr>
                        <a:t> focusing on</a:t>
                      </a:r>
                      <a:r>
                        <a:rPr lang="en-US" sz="1200" kern="1200" dirty="0">
                          <a:solidFill>
                            <a:schemeClr val="dk1"/>
                          </a:solidFill>
                          <a:latin typeface="+mn-lt"/>
                          <a:ea typeface="+mn-ea"/>
                          <a:cs typeface="+mn-cs"/>
                          <a:sym typeface="+mn-ea"/>
                        </a:rPr>
                        <a:t>:</a:t>
                      </a:r>
                    </a:p>
                    <a:p>
                      <a:pPr marL="358775" indent="-176213" algn="just" fontAlgn="base" latinLnBrk="0" hangingPunct="0"/>
                      <a:r>
                        <a:rPr lang="en-US" sz="1200" kern="1200" dirty="0">
                          <a:solidFill>
                            <a:schemeClr val="tx1"/>
                          </a:solidFill>
                          <a:effectLst/>
                          <a:latin typeface="+mn-lt"/>
                          <a:ea typeface="+mn-ea"/>
                          <a:cs typeface="+mn-cs"/>
                        </a:rPr>
                        <a:t>- Information exposure of energy-related characteristics of the network for the communication service (i.e. energy consumption, energy supply mix, carbon footprint, energy capacity and availability conditions) to authorized users or authorized 3</a:t>
                      </a:r>
                      <a:r>
                        <a:rPr lang="en-US" sz="1200" kern="1200" baseline="30000" dirty="0">
                          <a:solidFill>
                            <a:schemeClr val="tx1"/>
                          </a:solidFill>
                          <a:effectLst/>
                          <a:latin typeface="+mn-lt"/>
                          <a:ea typeface="+mn-ea"/>
                          <a:cs typeface="+mn-cs"/>
                        </a:rPr>
                        <a:t>rd</a:t>
                      </a:r>
                      <a:r>
                        <a:rPr lang="en-US" sz="1200" kern="1200" dirty="0">
                          <a:solidFill>
                            <a:schemeClr val="tx1"/>
                          </a:solidFill>
                          <a:effectLst/>
                          <a:latin typeface="+mn-lt"/>
                          <a:ea typeface="+mn-ea"/>
                          <a:cs typeface="+mn-cs"/>
                        </a:rPr>
                        <a:t> parties. </a:t>
                      </a:r>
                      <a:endParaRPr lang="nl-NL" sz="1200" kern="1200" dirty="0">
                        <a:solidFill>
                          <a:schemeClr val="tx1"/>
                        </a:solidFill>
                        <a:effectLst/>
                        <a:latin typeface="+mn-lt"/>
                        <a:ea typeface="+mn-ea"/>
                        <a:cs typeface="+mn-cs"/>
                      </a:endParaRPr>
                    </a:p>
                    <a:p>
                      <a:pPr marL="358775" indent="-176213" algn="just" fontAlgn="base" latinLnBrk="0" hangingPunct="0"/>
                      <a:r>
                        <a:rPr lang="en-US" sz="1200" kern="1200" dirty="0">
                          <a:solidFill>
                            <a:schemeClr val="tx1"/>
                          </a:solidFill>
                          <a:effectLst/>
                          <a:latin typeface="+mn-lt"/>
                          <a:ea typeface="+mn-ea"/>
                          <a:cs typeface="+mn-cs"/>
                        </a:rPr>
                        <a:t>- Potential dynamic adjustments of the delivered communication service from 5G system perspective (including service performance adjustments) resulting from the changes of energy-related characteristics of this service.</a:t>
                      </a:r>
                      <a:endParaRPr lang="nl-NL" sz="1200" kern="1200" dirty="0">
                        <a:solidFill>
                          <a:schemeClr val="tx1"/>
                        </a:solidFill>
                        <a:effectLst/>
                        <a:latin typeface="+mn-lt"/>
                        <a:ea typeface="+mn-ea"/>
                        <a:cs typeface="+mn-cs"/>
                      </a:endParaRPr>
                    </a:p>
                    <a:p>
                      <a:pPr marL="358775" indent="-176213" algn="just" fontAlgn="base" latinLnBrk="0" hangingPunct="0"/>
                      <a:r>
                        <a:rPr lang="en-US" sz="1200" kern="1200" dirty="0">
                          <a:solidFill>
                            <a:schemeClr val="tx1"/>
                          </a:solidFill>
                          <a:effectLst/>
                          <a:latin typeface="+mn-lt"/>
                          <a:ea typeface="+mn-ea"/>
                          <a:cs typeface="+mn-cs"/>
                        </a:rPr>
                        <a:t>- Other aspects including security, charging and privacy for the scenarios above.</a:t>
                      </a:r>
                      <a:endParaRPr lang="nl-NL" sz="1200" kern="1200" dirty="0">
                        <a:solidFill>
                          <a:schemeClr val="tx1"/>
                        </a:solidFill>
                        <a:effectLst/>
                        <a:latin typeface="+mn-lt"/>
                        <a:ea typeface="+mn-ea"/>
                        <a:cs typeface="+mn-cs"/>
                      </a:endParaRPr>
                    </a:p>
                    <a:p>
                      <a:pPr marL="0" indent="0" algn="l" latinLnBrk="0">
                        <a:buClrTx/>
                        <a:buSzTx/>
                        <a:buFontTx/>
                        <a:buNone/>
                      </a:pPr>
                      <a:endParaRPr lang="en-GB" sz="1200" kern="1200" dirty="0">
                        <a:solidFill>
                          <a:schemeClr val="dk1"/>
                        </a:solidFill>
                        <a:latin typeface="+mn-lt"/>
                        <a:ea typeface="+mn-ea"/>
                        <a:cs typeface="+mn-cs"/>
                      </a:endParaRPr>
                    </a:p>
                  </a:txBody>
                  <a:tcPr marL="68580" marR="68580" marT="34290" marB="34290"/>
                </a:tc>
                <a:tc hMerge="1">
                  <a:txBody>
                    <a:bodyPr/>
                    <a:lstStyle/>
                    <a:p>
                      <a:pPr marL="285750" indent="-285750" algn="l">
                        <a:buClrTx/>
                        <a:buSzTx/>
                        <a:buFontTx/>
                        <a:buChar char="-"/>
                      </a:pPr>
                      <a:endParaRPr lang="en-US" altLang="en-GB" sz="1600" kern="1200" dirty="0">
                        <a:solidFill>
                          <a:schemeClr val="dk1"/>
                        </a:solidFill>
                        <a:latin typeface="+mn-lt"/>
                        <a:ea typeface="+mn-ea"/>
                        <a:cs typeface="+mn-cs"/>
                        <a:sym typeface="+mn-ea"/>
                      </a:endParaRPr>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bl>
          </a:graphicData>
        </a:graphic>
      </p:graphicFrame>
      <p:pic>
        <p:nvPicPr>
          <p:cNvPr id="5" name="Picture 3">
            <a:extLst>
              <a:ext uri="{FF2B5EF4-FFF2-40B4-BE49-F238E27FC236}">
                <a16:creationId xmlns:a16="http://schemas.microsoft.com/office/drawing/2014/main" id="{602B83D8-C7B4-4446-9652-481D1013A9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54371" y="1537946"/>
            <a:ext cx="2925126" cy="73915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a:extLst>
              <a:ext uri="{FF2B5EF4-FFF2-40B4-BE49-F238E27FC236}">
                <a16:creationId xmlns:a16="http://schemas.microsoft.com/office/drawing/2014/main" id="{E5733863-3DE4-4E09-BA16-912CDA23A24B}"/>
              </a:ext>
            </a:extLst>
          </p:cNvPr>
          <p:cNvSpPr>
            <a:spLocks noChangeArrowheads="1"/>
          </p:cNvSpPr>
          <p:nvPr/>
        </p:nvSpPr>
        <p:spPr bwMode="auto">
          <a:xfrm>
            <a:off x="6210925" y="2398625"/>
            <a:ext cx="261201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algn="ctr" eaLnBrk="0" fontAlgn="base" hangingPunct="0">
              <a:spcBef>
                <a:spcPct val="0"/>
              </a:spcBef>
              <a:spcAft>
                <a:spcPct val="0"/>
              </a:spcAft>
            </a:pPr>
            <a:r>
              <a:rPr lang="en-US" altLang="ko-KR" sz="900" b="1" dirty="0">
                <a:ea typeface="等线" panose="02010600030101010101" pitchFamily="2" charset="-122"/>
                <a:cs typeface="Arial" panose="020B0604020202020204" pitchFamily="34" charset="0"/>
              </a:rPr>
              <a:t>Monitoring of Energy Events by the 5G network for an AS</a:t>
            </a:r>
          </a:p>
        </p:txBody>
      </p:sp>
      <p:pic>
        <p:nvPicPr>
          <p:cNvPr id="7" name="图片 34">
            <a:extLst>
              <a:ext uri="{FF2B5EF4-FFF2-40B4-BE49-F238E27FC236}">
                <a16:creationId xmlns:a16="http://schemas.microsoft.com/office/drawing/2014/main" id="{689C55F9-7D3E-492D-B984-E2F4E4EA7291}"/>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48113" y="3086733"/>
            <a:ext cx="2831384" cy="1298067"/>
          </a:xfrm>
          <a:prstGeom prst="rect">
            <a:avLst/>
          </a:prstGeom>
          <a:noFill/>
          <a:ln>
            <a:noFill/>
          </a:ln>
          <a:effectLst/>
        </p:spPr>
      </p:pic>
      <p:sp>
        <p:nvSpPr>
          <p:cNvPr id="8" name="矩形 8">
            <a:extLst>
              <a:ext uri="{FF2B5EF4-FFF2-40B4-BE49-F238E27FC236}">
                <a16:creationId xmlns:a16="http://schemas.microsoft.com/office/drawing/2014/main" id="{76468A59-D694-4D20-94A0-D850D4B48E92}"/>
              </a:ext>
            </a:extLst>
          </p:cNvPr>
          <p:cNvSpPr/>
          <p:nvPr/>
        </p:nvSpPr>
        <p:spPr>
          <a:xfrm>
            <a:off x="6603773" y="4379628"/>
            <a:ext cx="215873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algn="ctr" eaLnBrk="0" fontAlgn="base" hangingPunct="0">
              <a:spcBef>
                <a:spcPct val="0"/>
              </a:spcBef>
              <a:spcAft>
                <a:spcPct val="0"/>
              </a:spcAft>
            </a:pPr>
            <a:r>
              <a:rPr lang="en-GB" altLang="zh-CN" sz="900" b="1" dirty="0">
                <a:ea typeface="等线" panose="02010600030101010101" pitchFamily="2" charset="-122"/>
                <a:cs typeface="Arial" panose="020B0604020202020204" pitchFamily="34" charset="0"/>
              </a:rPr>
              <a:t>Supporting service-level energy efficiency analysis for verticals</a:t>
            </a:r>
            <a:endParaRPr lang="zh-CN" altLang="en-US" sz="900" b="1" dirty="0">
              <a:ea typeface="等线" panose="02010600030101010101" pitchFamily="2" charset="-122"/>
              <a:cs typeface="Arial" panose="020B0604020202020204" pitchFamily="34" charset="0"/>
            </a:endParaRPr>
          </a:p>
        </p:txBody>
      </p:sp>
    </p:spTree>
    <p:extLst>
      <p:ext uri="{BB962C8B-B14F-4D97-AF65-F5344CB8AC3E}">
        <p14:creationId xmlns:p14="http://schemas.microsoft.com/office/powerpoint/2010/main" val="392534629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6C59-E18B-4490-881F-3E611DD0124D}"/>
              </a:ext>
            </a:extLst>
          </p:cNvPr>
          <p:cNvSpPr>
            <a:spLocks noGrp="1"/>
          </p:cNvSpPr>
          <p:nvPr>
            <p:ph type="title"/>
          </p:nvPr>
        </p:nvSpPr>
        <p:spPr>
          <a:xfrm>
            <a:off x="465599" y="143314"/>
            <a:ext cx="6988028" cy="857250"/>
          </a:xfrm>
        </p:spPr>
        <p:txBody>
          <a:bodyPr/>
          <a:lstStyle/>
          <a:p>
            <a:pPr algn="l"/>
            <a:r>
              <a:rPr lang="en-US" b="1" dirty="0"/>
              <a:t>Satellite access - Phase 4</a:t>
            </a:r>
          </a:p>
        </p:txBody>
      </p:sp>
      <p:graphicFrame>
        <p:nvGraphicFramePr>
          <p:cNvPr id="3" name="Content Placeholder 6">
            <a:extLst>
              <a:ext uri="{FF2B5EF4-FFF2-40B4-BE49-F238E27FC236}">
                <a16:creationId xmlns:a16="http://schemas.microsoft.com/office/drawing/2014/main" id="{5BF73418-5ACB-4064-9A17-6D8B14A9C3B5}"/>
              </a:ext>
            </a:extLst>
          </p:cNvPr>
          <p:cNvGraphicFramePr>
            <a:graphicFrameLocks/>
          </p:cNvGraphicFramePr>
          <p:nvPr>
            <p:custDataLst>
              <p:tags r:id="rId1"/>
            </p:custDataLst>
            <p:extLst>
              <p:ext uri="{D42A27DB-BD31-4B8C-83A1-F6EECF244321}">
                <p14:modId xmlns:p14="http://schemas.microsoft.com/office/powerpoint/2010/main" val="878850465"/>
              </p:ext>
            </p:extLst>
          </p:nvPr>
        </p:nvGraphicFramePr>
        <p:xfrm>
          <a:off x="465599" y="1101793"/>
          <a:ext cx="5482649" cy="2276399"/>
        </p:xfrm>
        <a:graphic>
          <a:graphicData uri="http://schemas.openxmlformats.org/drawingml/2006/table">
            <a:tbl>
              <a:tblPr bandRow="1">
                <a:tableStyleId>{2D5ABB26-0587-4C30-8999-92F81FD0307C}</a:tableStyleId>
              </a:tblPr>
              <a:tblGrid>
                <a:gridCol w="1018619">
                  <a:extLst>
                    <a:ext uri="{9D8B030D-6E8A-4147-A177-3AD203B41FA5}">
                      <a16:colId xmlns:a16="http://schemas.microsoft.com/office/drawing/2014/main" val="20000"/>
                    </a:ext>
                  </a:extLst>
                </a:gridCol>
                <a:gridCol w="1431774">
                  <a:extLst>
                    <a:ext uri="{9D8B030D-6E8A-4147-A177-3AD203B41FA5}">
                      <a16:colId xmlns:a16="http://schemas.microsoft.com/office/drawing/2014/main" val="20001"/>
                    </a:ext>
                  </a:extLst>
                </a:gridCol>
                <a:gridCol w="884799">
                  <a:extLst>
                    <a:ext uri="{9D8B030D-6E8A-4147-A177-3AD203B41FA5}">
                      <a16:colId xmlns:a16="http://schemas.microsoft.com/office/drawing/2014/main" val="20002"/>
                    </a:ext>
                  </a:extLst>
                </a:gridCol>
                <a:gridCol w="2147457">
                  <a:extLst>
                    <a:ext uri="{9D8B030D-6E8A-4147-A177-3AD203B41FA5}">
                      <a16:colId xmlns:a16="http://schemas.microsoft.com/office/drawing/2014/main" val="20003"/>
                    </a:ext>
                  </a:extLst>
                </a:gridCol>
              </a:tblGrid>
              <a:tr h="5258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dirty="0"/>
                        <a:t>Rapporteur:</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sz="1200" kern="1200" dirty="0">
                          <a:solidFill>
                            <a:schemeClr val="tx1"/>
                          </a:solidFill>
                          <a:effectLst/>
                          <a:latin typeface="+mn-lt"/>
                          <a:ea typeface="+mn-ea"/>
                          <a:cs typeface="+mn-cs"/>
                        </a:rPr>
                        <a:t>Thierry </a:t>
                      </a:r>
                      <a:r>
                        <a:rPr lang="sv-SE" sz="1200" kern="1200" dirty="0" err="1">
                          <a:solidFill>
                            <a:schemeClr val="tx1"/>
                          </a:solidFill>
                          <a:effectLst/>
                          <a:latin typeface="+mn-lt"/>
                          <a:ea typeface="+mn-ea"/>
                          <a:cs typeface="+mn-cs"/>
                        </a:rPr>
                        <a:t>Bérisot</a:t>
                      </a:r>
                      <a:r>
                        <a:rPr lang="sv-SE" sz="1200" kern="1200" baseline="0" dirty="0">
                          <a:solidFill>
                            <a:schemeClr val="tx1"/>
                          </a:solidFill>
                          <a:effectLst/>
                          <a:latin typeface="+mn-lt"/>
                          <a:ea typeface="+mn-ea"/>
                          <a:cs typeface="+mn-cs"/>
                        </a:rPr>
                        <a:t> / </a:t>
                      </a:r>
                      <a:r>
                        <a:rPr lang="sv-SE" sz="1200" kern="1200" dirty="0">
                          <a:solidFill>
                            <a:schemeClr val="tx1"/>
                          </a:solidFill>
                          <a:effectLst/>
                          <a:latin typeface="+mn-lt"/>
                          <a:ea typeface="+mn-ea"/>
                          <a:cs typeface="+mn-cs"/>
                        </a:rPr>
                        <a:t>Xu Xia (Novamint)</a:t>
                      </a:r>
                      <a:r>
                        <a:rPr lang="sv-SE" sz="1200" kern="1200" baseline="0" dirty="0">
                          <a:solidFill>
                            <a:schemeClr val="tx1"/>
                          </a:solidFill>
                          <a:effectLst/>
                          <a:latin typeface="+mn-lt"/>
                          <a:ea typeface="+mn-ea"/>
                          <a:cs typeface="+mn-cs"/>
                        </a:rPr>
                        <a:t> / (</a:t>
                      </a:r>
                      <a:r>
                        <a:rPr lang="sv-SE" sz="1200" kern="1200" dirty="0">
                          <a:solidFill>
                            <a:schemeClr val="tx1"/>
                          </a:solidFill>
                          <a:effectLst/>
                          <a:latin typeface="+mn-lt"/>
                          <a:ea typeface="+mn-ea"/>
                          <a:cs typeface="+mn-cs"/>
                        </a:rPr>
                        <a:t>China Telecom</a:t>
                      </a:r>
                      <a:r>
                        <a:rPr lang="nl-NL" sz="1200" kern="1200" dirty="0">
                          <a:solidFill>
                            <a:schemeClr val="tx1"/>
                          </a:solidFill>
                          <a:effectLst/>
                          <a:latin typeface="+mn-lt"/>
                          <a:ea typeface="+mn-ea"/>
                          <a:cs typeface="+mn-cs"/>
                        </a:rPr>
                        <a:t>)</a:t>
                      </a:r>
                      <a:endParaRPr lang="nl-NL" sz="1200" dirty="0"/>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dirty="0"/>
                        <a:t>Output :</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dirty="0"/>
                        <a:t>SID - </a:t>
                      </a:r>
                      <a:r>
                        <a:rPr lang="nl-NL" sz="1200" dirty="0">
                          <a:hlinkClick r:id="rId3"/>
                        </a:rPr>
                        <a:t>SP-240495</a:t>
                      </a:r>
                      <a:endParaRPr lang="nl-NL" sz="1200" dirty="0">
                        <a:highlight>
                          <a:srgbClr val="FFFF00"/>
                        </a:high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latin typeface="+mn-lt"/>
                          <a:ea typeface="+mn-ea"/>
                          <a:cs typeface="+mn-cs"/>
                          <a:hlinkClick r:id="rId4"/>
                        </a:rPr>
                        <a:t>TR 22.887</a:t>
                      </a:r>
                      <a:endParaRPr lang="nl-NL" sz="1200" kern="1200" dirty="0">
                        <a:solidFill>
                          <a:schemeClr val="tx1"/>
                        </a:solidFill>
                        <a:latin typeface="+mn-lt"/>
                        <a:ea typeface="+mn-ea"/>
                        <a:cs typeface="+mn-cs"/>
                      </a:endParaRPr>
                    </a:p>
                  </a:txBody>
                  <a:tcPr marL="68580" marR="68580" marT="34290" marB="34290"/>
                </a:tc>
                <a:extLst>
                  <a:ext uri="{0D108BD9-81ED-4DB2-BD59-A6C34878D82A}">
                    <a16:rowId xmlns:a16="http://schemas.microsoft.com/office/drawing/2014/main" val="10001"/>
                  </a:ext>
                </a:extLst>
              </a:tr>
              <a:tr h="214246">
                <a:tc gridSpan="4">
                  <a:txBody>
                    <a:bodyPr/>
                    <a:lstStyle/>
                    <a:p>
                      <a:pPr algn="l">
                        <a:buClrTx/>
                        <a:buSzTx/>
                        <a:buFontTx/>
                      </a:pPr>
                      <a:r>
                        <a:rPr lang="nl-NL" sz="1200" b="1" dirty="0"/>
                        <a:t>Description </a:t>
                      </a:r>
                    </a:p>
                  </a:txBody>
                  <a:tcPr marL="68580" marR="68580" marT="34290" marB="34290"/>
                </a:tc>
                <a:tc hMerge="1">
                  <a:txBody>
                    <a:bodyPr/>
                    <a:lstStyle/>
                    <a:p>
                      <a:pPr marL="0" indent="0" algn="l">
                        <a:buClrTx/>
                        <a:buSzTx/>
                        <a:buFontTx/>
                        <a:buNone/>
                      </a:pPr>
                      <a:endParaRPr lang="en-US" sz="1600" dirty="0">
                        <a:solidFill>
                          <a:schemeClr val="dk1"/>
                        </a:solidFill>
                        <a:sym typeface="+mn-ea"/>
                      </a:endParaRPr>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2"/>
                  </a:ext>
                </a:extLst>
              </a:tr>
              <a:tr h="1407719">
                <a:tc gridSpan="4">
                  <a:txBody>
                    <a:bodyPr/>
                    <a:lstStyle/>
                    <a:p>
                      <a:pPr algn="just" latinLnBrk="0">
                        <a:spcAft>
                          <a:spcPts val="600"/>
                        </a:spcAft>
                      </a:pPr>
                      <a:r>
                        <a:rPr lang="en-US" sz="1200" kern="1200" dirty="0">
                          <a:solidFill>
                            <a:schemeClr val="tx1"/>
                          </a:solidFill>
                          <a:effectLst/>
                          <a:latin typeface="+mn-lt"/>
                          <a:ea typeface="+mn-ea"/>
                          <a:cs typeface="+mn-cs"/>
                        </a:rPr>
                        <a:t>New capabilities for satellite access such as Store and Forward Satellite operation and UE-Satellite-UE communication have been addressed in SA1 5GSat phase 3 for Release 19. First commercial deployments of 5G based satellite are happening and several new use cases for satellite access or enhancements are to be addressed still in the context of 5G advanced (i.e. in Release 20).</a:t>
                      </a:r>
                    </a:p>
                    <a:p>
                      <a:pPr algn="just" latinLnBrk="0">
                        <a:spcAft>
                          <a:spcPts val="600"/>
                        </a:spcAft>
                      </a:pPr>
                      <a:r>
                        <a:rPr lang="en-US" sz="1200" kern="1200" dirty="0">
                          <a:solidFill>
                            <a:schemeClr val="tx1"/>
                          </a:solidFill>
                          <a:effectLst/>
                          <a:latin typeface="+mn-lt"/>
                          <a:ea typeface="+mn-ea"/>
                          <a:cs typeface="+mn-cs"/>
                        </a:rPr>
                        <a:t>These use cases and capabilities to be addressed in Rel-20 are the following:</a:t>
                      </a:r>
                    </a:p>
                  </a:txBody>
                  <a:tcPr marL="68580" marR="68580" marT="34290" marB="34290"/>
                </a:tc>
                <a:tc hMerge="1">
                  <a:txBody>
                    <a:bodyPr/>
                    <a:lstStyle/>
                    <a:p>
                      <a:pPr marL="285750" indent="-285750" algn="l">
                        <a:buClrTx/>
                        <a:buSzTx/>
                        <a:buFontTx/>
                        <a:buChar char="-"/>
                      </a:pPr>
                      <a:endParaRPr lang="en-US" altLang="en-GB" sz="1600" kern="1200" dirty="0">
                        <a:solidFill>
                          <a:schemeClr val="dk1"/>
                        </a:solidFill>
                        <a:latin typeface="+mn-lt"/>
                        <a:ea typeface="+mn-ea"/>
                        <a:cs typeface="+mn-cs"/>
                        <a:sym typeface="+mn-ea"/>
                      </a:endParaRPr>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3"/>
                  </a:ext>
                </a:extLst>
              </a:tr>
            </a:tbl>
          </a:graphicData>
        </a:graphic>
      </p:graphicFrame>
      <p:sp>
        <p:nvSpPr>
          <p:cNvPr id="9" name="TextBox 8">
            <a:extLst>
              <a:ext uri="{FF2B5EF4-FFF2-40B4-BE49-F238E27FC236}">
                <a16:creationId xmlns:a16="http://schemas.microsoft.com/office/drawing/2014/main" id="{67108BD5-B3D5-450E-A9B9-C4AE7A5A6AAB}"/>
              </a:ext>
            </a:extLst>
          </p:cNvPr>
          <p:cNvSpPr txBox="1"/>
          <p:nvPr/>
        </p:nvSpPr>
        <p:spPr>
          <a:xfrm>
            <a:off x="644199" y="3200115"/>
            <a:ext cx="4518201" cy="1908215"/>
          </a:xfrm>
          <a:prstGeom prst="rect">
            <a:avLst/>
          </a:prstGeom>
          <a:noFill/>
        </p:spPr>
        <p:txBody>
          <a:bodyPr wrap="square" rtlCol="0">
            <a:spAutoFit/>
          </a:bodyPr>
          <a:lstStyle/>
          <a:p>
            <a:pPr algn="just" latinLnBrk="0"/>
            <a:r>
              <a:rPr lang="en-US" sz="1200" dirty="0">
                <a:latin typeface="+mn-lt"/>
              </a:rPr>
              <a:t>- Enhancements of existing use cases</a:t>
            </a:r>
          </a:p>
          <a:p>
            <a:pPr marL="182563" indent="0" algn="just" latinLnBrk="0"/>
            <a:r>
              <a:rPr lang="en-US" sz="1200" dirty="0">
                <a:latin typeface="+mn-lt"/>
              </a:rPr>
              <a:t>1/ Enhanced support for emergency communications and mission critical services using satellite access</a:t>
            </a:r>
          </a:p>
          <a:p>
            <a:pPr marL="182563" indent="0" algn="just" latinLnBrk="0"/>
            <a:r>
              <a:rPr lang="en-US" sz="1200" dirty="0">
                <a:latin typeface="+mn-lt"/>
              </a:rPr>
              <a:t>2/ Support for IMS voice calls using GEO satellite access</a:t>
            </a:r>
          </a:p>
          <a:p>
            <a:pPr algn="just" latinLnBrk="0"/>
            <a:endParaRPr lang="en-US" sz="1200" dirty="0">
              <a:latin typeface="+mn-lt"/>
            </a:endParaRPr>
          </a:p>
          <a:p>
            <a:pPr latinLnBrk="0"/>
            <a:r>
              <a:rPr lang="en-US" sz="1200" dirty="0">
                <a:latin typeface="+mn-lt"/>
              </a:rPr>
              <a:t>- New use cases:</a:t>
            </a:r>
          </a:p>
          <a:p>
            <a:pPr marL="182563" indent="0" latinLnBrk="0"/>
            <a:r>
              <a:rPr lang="en-US" sz="1200" dirty="0">
                <a:latin typeface="+mn-lt"/>
              </a:rPr>
              <a:t>3/ Support for multi-orbits satellite access for different services</a:t>
            </a:r>
          </a:p>
          <a:p>
            <a:pPr marL="182563" indent="0" latinLnBrk="0"/>
            <a:r>
              <a:rPr lang="en-US" sz="1200" dirty="0">
                <a:latin typeface="+mn-lt"/>
              </a:rPr>
              <a:t>4/ Ability to notify a user that a mobile terminated communication failed when the UE was unreachable in satellite access</a:t>
            </a:r>
          </a:p>
          <a:p>
            <a:endParaRPr lang="en-GB" dirty="0"/>
          </a:p>
        </p:txBody>
      </p:sp>
      <p:pic>
        <p:nvPicPr>
          <p:cNvPr id="10" name="Picture 1" descr="A screen shot of a computer&#10;&#10;Description automatically generated">
            <a:extLst>
              <a:ext uri="{FF2B5EF4-FFF2-40B4-BE49-F238E27FC236}">
                <a16:creationId xmlns:a16="http://schemas.microsoft.com/office/drawing/2014/main" id="{E26B212B-92F4-48F2-ACDE-ACF32ABC546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48542" y="1730669"/>
            <a:ext cx="3678362" cy="98001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3">
            <a:extLst>
              <a:ext uri="{FF2B5EF4-FFF2-40B4-BE49-F238E27FC236}">
                <a16:creationId xmlns:a16="http://schemas.microsoft.com/office/drawing/2014/main" id="{15867534-2D98-47B2-A1F1-8E4C91795A99}"/>
              </a:ext>
            </a:extLst>
          </p:cNvPr>
          <p:cNvSpPr>
            <a:spLocks noChangeArrowheads="1"/>
          </p:cNvSpPr>
          <p:nvPr/>
        </p:nvSpPr>
        <p:spPr bwMode="auto">
          <a:xfrm>
            <a:off x="5906997" y="2749173"/>
            <a:ext cx="3261158" cy="39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DengXian" panose="02010600030101010101" pitchFamily="2" charset="-122"/>
                <a:cs typeface="Arial" panose="020B0604020202020204" pitchFamily="34" charset="0"/>
              </a:rPr>
              <a:t> </a:t>
            </a:r>
            <a:r>
              <a:rPr kumimoji="0" lang="en-GB" altLang="zh-CN" sz="900" b="1" i="0" u="none" strike="noStrike" cap="none" normalizeH="0" baseline="0" dirty="0">
                <a:ln>
                  <a:noFill/>
                </a:ln>
                <a:solidFill>
                  <a:schemeClr val="tx1"/>
                </a:solidFill>
                <a:effectLst/>
                <a:latin typeface="Arial" panose="020B0604020202020204" pitchFamily="34" charset="0"/>
                <a:ea typeface="DengXian" panose="02010600030101010101" pitchFamily="2" charset="-122"/>
                <a:cs typeface="Arial" panose="020B0604020202020204" pitchFamily="34" charset="0"/>
              </a:rPr>
              <a:t>Mobile phone supports both terrestrial and GEO satellite access to support IMS voice</a:t>
            </a:r>
            <a:endParaRPr kumimoji="0" lang="en-GB" altLang="zh-CN" sz="900" b="0" i="0" u="none" strike="noStrike" cap="none" normalizeH="0" baseline="0" dirty="0">
              <a:ln>
                <a:noFill/>
              </a:ln>
              <a:solidFill>
                <a:schemeClr val="tx1"/>
              </a:solidFill>
              <a:effectLst/>
              <a:latin typeface="Arial" panose="020B0604020202020204" pitchFamily="34" charset="0"/>
            </a:endParaRPr>
          </a:p>
        </p:txBody>
      </p:sp>
      <p:pic>
        <p:nvPicPr>
          <p:cNvPr id="12" name="图片 2" descr="A screen shot of a diagram&#10;&#10;Description automatically generated">
            <a:extLst>
              <a:ext uri="{FF2B5EF4-FFF2-40B4-BE49-F238E27FC236}">
                <a16:creationId xmlns:a16="http://schemas.microsoft.com/office/drawing/2014/main" id="{E974F5AF-8953-42B0-9E35-DA521B9BFC4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77600" y="3235285"/>
            <a:ext cx="3782214" cy="1256491"/>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6">
            <a:extLst>
              <a:ext uri="{FF2B5EF4-FFF2-40B4-BE49-F238E27FC236}">
                <a16:creationId xmlns:a16="http://schemas.microsoft.com/office/drawing/2014/main" id="{02B9593B-9CA7-4E6A-AAD8-72D1623979FD}"/>
              </a:ext>
            </a:extLst>
          </p:cNvPr>
          <p:cNvSpPr>
            <a:spLocks noChangeArrowheads="1"/>
          </p:cNvSpPr>
          <p:nvPr/>
        </p:nvSpPr>
        <p:spPr bwMode="auto">
          <a:xfrm>
            <a:off x="5162400" y="4571144"/>
            <a:ext cx="4093763"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a:r>
              <a:rPr lang="en-GB" altLang="zh-CN" sz="900" b="1" dirty="0">
                <a:latin typeface="Arial" panose="020B0604020202020204" pitchFamily="34" charset="0"/>
                <a:ea typeface="DengXian" panose="02010600030101010101" pitchFamily="2" charset="-122"/>
                <a:cs typeface="Arial" panose="020B0604020202020204" pitchFamily="34" charset="0"/>
              </a:rPr>
              <a:t>Example of service continuity through multi-orbit satellite access</a:t>
            </a:r>
            <a:r>
              <a:rPr lang="nl-NL" altLang="zh-CN" sz="900" b="1" dirty="0">
                <a:latin typeface="Arial" panose="020B0604020202020204" pitchFamily="34" charset="0"/>
                <a:ea typeface="DengXian" panose="02010600030101010101" pitchFamily="2" charset="-122"/>
                <a:cs typeface="Arial" panose="020B0604020202020204" pitchFamily="34" charset="0"/>
              </a:rPr>
              <a:t> </a:t>
            </a:r>
          </a:p>
        </p:txBody>
      </p:sp>
    </p:spTree>
    <p:extLst>
      <p:ext uri="{BB962C8B-B14F-4D97-AF65-F5344CB8AC3E}">
        <p14:creationId xmlns:p14="http://schemas.microsoft.com/office/powerpoint/2010/main" val="49142776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6C59-E18B-4490-881F-3E611DD0124D}"/>
              </a:ext>
            </a:extLst>
          </p:cNvPr>
          <p:cNvSpPr>
            <a:spLocks noGrp="1"/>
          </p:cNvSpPr>
          <p:nvPr>
            <p:ph type="title"/>
          </p:nvPr>
        </p:nvSpPr>
        <p:spPr>
          <a:xfrm>
            <a:off x="465599" y="143314"/>
            <a:ext cx="6988028" cy="857250"/>
          </a:xfrm>
        </p:spPr>
        <p:txBody>
          <a:bodyPr/>
          <a:lstStyle/>
          <a:p>
            <a:pPr algn="l"/>
            <a:r>
              <a:rPr lang="en-US" b="1" dirty="0"/>
              <a:t>FRMCS Phase 6 </a:t>
            </a:r>
          </a:p>
        </p:txBody>
      </p:sp>
      <p:graphicFrame>
        <p:nvGraphicFramePr>
          <p:cNvPr id="3" name="Content Placeholder 6">
            <a:extLst>
              <a:ext uri="{FF2B5EF4-FFF2-40B4-BE49-F238E27FC236}">
                <a16:creationId xmlns:a16="http://schemas.microsoft.com/office/drawing/2014/main" id="{5BF73418-5ACB-4064-9A17-6D8B14A9C3B5}"/>
              </a:ext>
            </a:extLst>
          </p:cNvPr>
          <p:cNvGraphicFramePr>
            <a:graphicFrameLocks/>
          </p:cNvGraphicFramePr>
          <p:nvPr>
            <p:custDataLst>
              <p:tags r:id="rId1"/>
            </p:custDataLst>
            <p:extLst>
              <p:ext uri="{D42A27DB-BD31-4B8C-83A1-F6EECF244321}">
                <p14:modId xmlns:p14="http://schemas.microsoft.com/office/powerpoint/2010/main" val="3671661183"/>
              </p:ext>
            </p:extLst>
          </p:nvPr>
        </p:nvGraphicFramePr>
        <p:xfrm>
          <a:off x="465600" y="1101793"/>
          <a:ext cx="5175545" cy="3954877"/>
        </p:xfrm>
        <a:graphic>
          <a:graphicData uri="http://schemas.openxmlformats.org/drawingml/2006/table">
            <a:tbl>
              <a:tblPr bandRow="1">
                <a:tableStyleId>{2D5ABB26-0587-4C30-8999-92F81FD0307C}</a:tableStyleId>
              </a:tblPr>
              <a:tblGrid>
                <a:gridCol w="961562">
                  <a:extLst>
                    <a:ext uri="{9D8B030D-6E8A-4147-A177-3AD203B41FA5}">
                      <a16:colId xmlns:a16="http://schemas.microsoft.com/office/drawing/2014/main" val="20000"/>
                    </a:ext>
                  </a:extLst>
                </a:gridCol>
                <a:gridCol w="1351575">
                  <a:extLst>
                    <a:ext uri="{9D8B030D-6E8A-4147-A177-3AD203B41FA5}">
                      <a16:colId xmlns:a16="http://schemas.microsoft.com/office/drawing/2014/main" val="20001"/>
                    </a:ext>
                  </a:extLst>
                </a:gridCol>
                <a:gridCol w="835238">
                  <a:extLst>
                    <a:ext uri="{9D8B030D-6E8A-4147-A177-3AD203B41FA5}">
                      <a16:colId xmlns:a16="http://schemas.microsoft.com/office/drawing/2014/main" val="20002"/>
                    </a:ext>
                  </a:extLst>
                </a:gridCol>
                <a:gridCol w="2027170">
                  <a:extLst>
                    <a:ext uri="{9D8B030D-6E8A-4147-A177-3AD203B41FA5}">
                      <a16:colId xmlns:a16="http://schemas.microsoft.com/office/drawing/2014/main" val="20003"/>
                    </a:ext>
                  </a:extLst>
                </a:gridCol>
              </a:tblGrid>
              <a:tr h="52587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noProof="0" dirty="0"/>
                        <a:t>Rapporteur:</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effectLst/>
                          <a:latin typeface="+mn-lt"/>
                          <a:ea typeface="+mn-ea"/>
                          <a:cs typeface="+mn-cs"/>
                        </a:rPr>
                        <a:t>Vassiliki Nikolopoulou (UIC)</a:t>
                      </a:r>
                      <a:endParaRPr lang="en-US" sz="1200" noProof="0" dirty="0"/>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noProof="0" dirty="0"/>
                        <a:t>Output :</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noProof="0" dirty="0">
                          <a:solidFill>
                            <a:schemeClr val="tx1"/>
                          </a:solidFill>
                          <a:latin typeface="+mn-lt"/>
                          <a:ea typeface="+mn-ea"/>
                          <a:cs typeface="+mn-cs"/>
                        </a:rPr>
                        <a:t>SID - </a:t>
                      </a:r>
                      <a:r>
                        <a:rPr lang="it-IT" sz="1200" u="sng" kern="1200" dirty="0">
                          <a:solidFill>
                            <a:schemeClr val="tx1"/>
                          </a:solidFill>
                          <a:effectLst/>
                          <a:latin typeface="+mn-lt"/>
                          <a:ea typeface="+mn-ea"/>
                          <a:cs typeface="+mn-cs"/>
                          <a:hlinkClick r:id="rId3"/>
                        </a:rPr>
                        <a:t>SP-241392</a:t>
                      </a:r>
                      <a:endParaRPr lang="en-US" sz="1200" noProof="0" dirty="0">
                        <a:hlinkClick r:id="rId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noProof="0" dirty="0">
                          <a:hlinkClick r:id="rId4"/>
                        </a:rPr>
                        <a:t>TR 22.989</a:t>
                      </a:r>
                      <a:endParaRPr lang="en-US" sz="1200" noProof="0" dirty="0"/>
                    </a:p>
                  </a:txBody>
                  <a:tcPr marL="68580" marR="68580" marT="34290" marB="34290"/>
                </a:tc>
                <a:extLst>
                  <a:ext uri="{0D108BD9-81ED-4DB2-BD59-A6C34878D82A}">
                    <a16:rowId xmlns:a16="http://schemas.microsoft.com/office/drawing/2014/main" val="10001"/>
                  </a:ext>
                </a:extLst>
              </a:tr>
              <a:tr h="214246">
                <a:tc gridSpan="4">
                  <a:txBody>
                    <a:bodyPr/>
                    <a:lstStyle/>
                    <a:p>
                      <a:pPr algn="l">
                        <a:buClrTx/>
                        <a:buSzTx/>
                        <a:buFontTx/>
                      </a:pPr>
                      <a:r>
                        <a:rPr lang="nl-NL" sz="1200" b="1" dirty="0"/>
                        <a:t>Description </a:t>
                      </a:r>
                    </a:p>
                  </a:txBody>
                  <a:tcPr marL="68580" marR="68580" marT="34290" marB="34290"/>
                </a:tc>
                <a:tc hMerge="1">
                  <a:txBody>
                    <a:bodyPr/>
                    <a:lstStyle/>
                    <a:p>
                      <a:pPr marL="0" indent="0" algn="l">
                        <a:buClrTx/>
                        <a:buSzTx/>
                        <a:buFontTx/>
                        <a:buNone/>
                      </a:pPr>
                      <a:endParaRPr lang="en-US" sz="1600" dirty="0">
                        <a:solidFill>
                          <a:schemeClr val="dk1"/>
                        </a:solidFill>
                        <a:sym typeface="+mn-ea"/>
                      </a:endParaRPr>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2"/>
                  </a:ext>
                </a:extLst>
              </a:tr>
              <a:tr h="1407719">
                <a:tc gridSpan="4">
                  <a:txBody>
                    <a:bodyPr/>
                    <a:lstStyle/>
                    <a:p>
                      <a:pPr marL="0" indent="0" algn="just" latinLnBrk="0"/>
                      <a:r>
                        <a:rPr lang="en-GB" sz="1200" b="1" kern="1200" dirty="0">
                          <a:solidFill>
                            <a:schemeClr val="tx1"/>
                          </a:solidFill>
                          <a:effectLst/>
                          <a:latin typeface="+mn-lt"/>
                          <a:ea typeface="+mn-ea"/>
                          <a:cs typeface="+mn-cs"/>
                        </a:rPr>
                        <a:t>F</a:t>
                      </a:r>
                      <a:r>
                        <a:rPr lang="en-GB" sz="1200" kern="1200" dirty="0">
                          <a:solidFill>
                            <a:schemeClr val="tx1"/>
                          </a:solidFill>
                          <a:effectLst/>
                          <a:latin typeface="+mn-lt"/>
                          <a:ea typeface="+mn-ea"/>
                          <a:cs typeface="+mn-cs"/>
                        </a:rPr>
                        <a:t>uture </a:t>
                      </a:r>
                      <a:r>
                        <a:rPr lang="en-GB" sz="1200" b="1" kern="1200" dirty="0">
                          <a:solidFill>
                            <a:schemeClr val="tx1"/>
                          </a:solidFill>
                          <a:effectLst/>
                          <a:latin typeface="+mn-lt"/>
                          <a:ea typeface="+mn-ea"/>
                          <a:cs typeface="+mn-cs"/>
                        </a:rPr>
                        <a:t>R</a:t>
                      </a:r>
                      <a:r>
                        <a:rPr lang="en-GB" sz="1200" kern="1200" dirty="0">
                          <a:solidFill>
                            <a:schemeClr val="tx1"/>
                          </a:solidFill>
                          <a:effectLst/>
                          <a:latin typeface="+mn-lt"/>
                          <a:ea typeface="+mn-ea"/>
                          <a:cs typeface="+mn-cs"/>
                        </a:rPr>
                        <a:t>ailway </a:t>
                      </a:r>
                      <a:r>
                        <a:rPr lang="en-GB" sz="1200" b="1" kern="1200" dirty="0">
                          <a:solidFill>
                            <a:schemeClr val="tx1"/>
                          </a:solidFill>
                          <a:effectLst/>
                          <a:latin typeface="+mn-lt"/>
                          <a:ea typeface="+mn-ea"/>
                          <a:cs typeface="+mn-cs"/>
                        </a:rPr>
                        <a:t>M</a:t>
                      </a:r>
                      <a:r>
                        <a:rPr lang="en-GB" sz="1200" kern="1200" dirty="0">
                          <a:solidFill>
                            <a:schemeClr val="tx1"/>
                          </a:solidFill>
                          <a:effectLst/>
                          <a:latin typeface="+mn-lt"/>
                          <a:ea typeface="+mn-ea"/>
                          <a:cs typeface="+mn-cs"/>
                        </a:rPr>
                        <a:t>obile </a:t>
                      </a:r>
                      <a:r>
                        <a:rPr lang="en-GB" sz="1200" b="1" kern="1200" dirty="0">
                          <a:solidFill>
                            <a:schemeClr val="tx1"/>
                          </a:solidFill>
                          <a:effectLst/>
                          <a:latin typeface="+mn-lt"/>
                          <a:ea typeface="+mn-ea"/>
                          <a:cs typeface="+mn-cs"/>
                        </a:rPr>
                        <a:t>C</a:t>
                      </a:r>
                      <a:r>
                        <a:rPr lang="en-GB" sz="1200" kern="1200" dirty="0">
                          <a:solidFill>
                            <a:schemeClr val="tx1"/>
                          </a:solidFill>
                          <a:effectLst/>
                          <a:latin typeface="+mn-lt"/>
                          <a:ea typeface="+mn-ea"/>
                          <a:cs typeface="+mn-cs"/>
                        </a:rPr>
                        <a:t>ommunication </a:t>
                      </a:r>
                      <a:r>
                        <a:rPr lang="en-GB" sz="1200" b="1" kern="1200" dirty="0">
                          <a:solidFill>
                            <a:schemeClr val="tx1"/>
                          </a:solidFill>
                          <a:effectLst/>
                          <a:latin typeface="+mn-lt"/>
                          <a:ea typeface="+mn-ea"/>
                          <a:cs typeface="+mn-cs"/>
                        </a:rPr>
                        <a:t>S</a:t>
                      </a:r>
                      <a:r>
                        <a:rPr lang="en-GB" sz="1200" kern="1200" dirty="0">
                          <a:solidFill>
                            <a:schemeClr val="tx1"/>
                          </a:solidFill>
                          <a:effectLst/>
                          <a:latin typeface="+mn-lt"/>
                          <a:ea typeface="+mn-ea"/>
                          <a:cs typeface="+mn-cs"/>
                        </a:rPr>
                        <a:t>ystem </a:t>
                      </a:r>
                      <a:r>
                        <a:rPr lang="en-GB" sz="1200" b="1" kern="1200" dirty="0">
                          <a:solidFill>
                            <a:schemeClr val="tx1"/>
                          </a:solidFill>
                          <a:effectLst/>
                          <a:latin typeface="+mn-lt"/>
                          <a:ea typeface="+mn-ea"/>
                          <a:cs typeface="+mn-cs"/>
                        </a:rPr>
                        <a:t>(FRMCS) </a:t>
                      </a:r>
                      <a:r>
                        <a:rPr lang="en-GB" sz="1200" kern="1200" dirty="0">
                          <a:solidFill>
                            <a:schemeClr val="tx1"/>
                          </a:solidFill>
                          <a:effectLst/>
                          <a:latin typeface="+mn-lt"/>
                          <a:ea typeface="+mn-ea"/>
                          <a:cs typeface="+mn-cs"/>
                        </a:rPr>
                        <a:t>will be the 5G worldwide standard for railway operational communications, conforming to European regulation, as well as responding to the needs and obligations of rail organisations outside of Europe. </a:t>
                      </a:r>
                      <a:r>
                        <a:rPr lang="en-GB" sz="1200" b="1" kern="1200" dirty="0">
                          <a:solidFill>
                            <a:schemeClr val="tx1"/>
                          </a:solidFill>
                          <a:effectLst/>
                          <a:latin typeface="+mn-lt"/>
                          <a:ea typeface="+mn-ea"/>
                          <a:cs typeface="+mn-cs"/>
                        </a:rPr>
                        <a:t>UIC</a:t>
                      </a:r>
                      <a:r>
                        <a:rPr lang="en-GB" sz="1200" kern="1200" dirty="0">
                          <a:solidFill>
                            <a:schemeClr val="tx1"/>
                          </a:solidFill>
                          <a:effectLst/>
                          <a:latin typeface="+mn-lt"/>
                          <a:ea typeface="+mn-ea"/>
                          <a:cs typeface="+mn-cs"/>
                        </a:rPr>
                        <a:t> (International Union of Railways) is leading the design of this telecommunication system, in close cooperation with the railways stakeholders. </a:t>
                      </a:r>
                    </a:p>
                    <a:p>
                      <a:pPr marL="0" indent="0" algn="just" latinLnBrk="0"/>
                      <a:endParaRPr lang="en-GB" sz="1200" kern="1200" dirty="0">
                        <a:solidFill>
                          <a:schemeClr val="tx1"/>
                        </a:solidFill>
                        <a:effectLst/>
                        <a:latin typeface="+mn-lt"/>
                        <a:ea typeface="+mn-ea"/>
                        <a:cs typeface="+mn-cs"/>
                      </a:endParaRPr>
                    </a:p>
                    <a:p>
                      <a:pPr marL="0" indent="0" algn="just" latinLnBrk="0"/>
                      <a:r>
                        <a:rPr lang="en-GB" sz="1200" kern="1200" dirty="0">
                          <a:solidFill>
                            <a:schemeClr val="tx1"/>
                          </a:solidFill>
                          <a:effectLst/>
                          <a:latin typeface="+mn-lt"/>
                          <a:ea typeface="+mn-ea"/>
                          <a:cs typeface="+mn-cs"/>
                        </a:rPr>
                        <a:t>FRMCS shall rely on 3GPP building blocks to support mission-critical rail applications. The UIC FRMCS 3GPP Task Force regularly analyses impact of FRMCS specifications on existing stage 1 use cases and requirements collected in TR 22.989, from Rel-18 onwards. </a:t>
                      </a:r>
                    </a:p>
                    <a:p>
                      <a:pPr marL="0" indent="0" algn="just" latinLnBrk="0"/>
                      <a:endParaRPr lang="en-GB" sz="1200" kern="1200" dirty="0">
                        <a:solidFill>
                          <a:schemeClr val="tx1"/>
                        </a:solidFill>
                        <a:effectLst/>
                        <a:latin typeface="+mn-lt"/>
                        <a:ea typeface="+mn-ea"/>
                        <a:cs typeface="+mn-cs"/>
                      </a:endParaRPr>
                    </a:p>
                    <a:p>
                      <a:pPr marL="0" indent="0" algn="just" latinLnBrk="0"/>
                      <a:r>
                        <a:rPr lang="en-GB" sz="1200" kern="1200" dirty="0">
                          <a:solidFill>
                            <a:schemeClr val="tx1"/>
                          </a:solidFill>
                          <a:effectLst/>
                          <a:latin typeface="+mn-lt"/>
                          <a:ea typeface="+mn-ea"/>
                          <a:cs typeface="+mn-cs"/>
                        </a:rPr>
                        <a:t>This is the purpose of the on-going SID: FS_FRMCS_Ph6, whose expected outcome is the enhancement of existing operationally critical use cases and the description of some new ones (e.g. </a:t>
                      </a:r>
                      <a:r>
                        <a:rPr lang="en-US" sz="1200" kern="1200" dirty="0">
                          <a:solidFill>
                            <a:schemeClr val="tx1"/>
                          </a:solidFill>
                          <a:effectLst/>
                          <a:latin typeface="+mn-lt"/>
                          <a:ea typeface="+mn-ea"/>
                          <a:cs typeface="+mn-cs"/>
                        </a:rPr>
                        <a:t>merging of two Ad hoc Group calls, call forwarding for Ad hoc Group call, Merging of two Ad hoc Group Emergency alerts and associated REC voice communications,…</a:t>
                      </a:r>
                      <a:r>
                        <a:rPr lang="en-GB" sz="1200" kern="1200" dirty="0">
                          <a:solidFill>
                            <a:schemeClr val="tx1"/>
                          </a:solidFill>
                          <a:effectLst/>
                          <a:latin typeface="+mn-lt"/>
                          <a:ea typeface="+mn-ea"/>
                          <a:cs typeface="+mn-cs"/>
                        </a:rPr>
                        <a:t>) in the    Rel-20 timeline.</a:t>
                      </a:r>
                      <a:endParaRPr lang="fr-FR" sz="1200" kern="1200" dirty="0">
                        <a:solidFill>
                          <a:schemeClr val="tx1"/>
                        </a:solidFill>
                        <a:effectLst/>
                        <a:latin typeface="+mn-lt"/>
                        <a:ea typeface="+mn-ea"/>
                        <a:cs typeface="+mn-cs"/>
                      </a:endParaRPr>
                    </a:p>
                  </a:txBody>
                  <a:tcPr marL="68580" marR="68580" marT="34290" marB="34290"/>
                </a:tc>
                <a:tc hMerge="1">
                  <a:txBody>
                    <a:bodyPr/>
                    <a:lstStyle/>
                    <a:p>
                      <a:pPr marL="0" indent="0" algn="just"/>
                      <a:endParaRPr lang="en-US" sz="1600" kern="1200" dirty="0">
                        <a:solidFill>
                          <a:schemeClr val="tx1"/>
                        </a:solidFill>
                        <a:effectLst/>
                        <a:latin typeface="+mn-lt"/>
                        <a:ea typeface="+mn-ea"/>
                        <a:cs typeface="+mn-cs"/>
                      </a:endParaRP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22495835"/>
                  </a:ext>
                </a:extLst>
              </a:tr>
            </a:tbl>
          </a:graphicData>
        </a:graphic>
      </p:graphicFrame>
      <p:pic>
        <p:nvPicPr>
          <p:cNvPr id="14" name="Espace réservé du contenu 3" descr="Une image contenant carte&#10;&#10;Description générée automatiquement">
            <a:extLst>
              <a:ext uri="{FF2B5EF4-FFF2-40B4-BE49-F238E27FC236}">
                <a16:creationId xmlns:a16="http://schemas.microsoft.com/office/drawing/2014/main" id="{1B51560D-8330-4FB7-AA39-88BCC8792F94}"/>
              </a:ext>
            </a:extLst>
          </p:cNvPr>
          <p:cNvPicPr>
            <a:picLocks noChangeAspect="1"/>
          </p:cNvPicPr>
          <p:nvPr/>
        </p:nvPicPr>
        <p:blipFill>
          <a:blip r:embed="rId5"/>
          <a:stretch>
            <a:fillRect/>
          </a:stretch>
        </p:blipFill>
        <p:spPr>
          <a:xfrm>
            <a:off x="5885665" y="1756657"/>
            <a:ext cx="3135924" cy="3155069"/>
          </a:xfrm>
          <a:prstGeom prst="rect">
            <a:avLst/>
          </a:prstGeom>
        </p:spPr>
      </p:pic>
      <p:grpSp>
        <p:nvGrpSpPr>
          <p:cNvPr id="15" name="Groupe 7">
            <a:extLst>
              <a:ext uri="{FF2B5EF4-FFF2-40B4-BE49-F238E27FC236}">
                <a16:creationId xmlns:a16="http://schemas.microsoft.com/office/drawing/2014/main" id="{938276FB-5F28-41E7-BA7E-CD93A069506F}"/>
              </a:ext>
            </a:extLst>
          </p:cNvPr>
          <p:cNvGrpSpPr/>
          <p:nvPr/>
        </p:nvGrpSpPr>
        <p:grpSpPr>
          <a:xfrm>
            <a:off x="5549007" y="143315"/>
            <a:ext cx="1512975" cy="1571252"/>
            <a:chOff x="7424256" y="405220"/>
            <a:chExt cx="1972249" cy="2403775"/>
          </a:xfrm>
        </p:grpSpPr>
        <p:pic>
          <p:nvPicPr>
            <p:cNvPr id="16" name="Image 2">
              <a:extLst>
                <a:ext uri="{FF2B5EF4-FFF2-40B4-BE49-F238E27FC236}">
                  <a16:creationId xmlns:a16="http://schemas.microsoft.com/office/drawing/2014/main" id="{135C39C0-0E13-4EDF-9839-3EB9C7F7AC7D}"/>
                </a:ext>
              </a:extLst>
            </p:cNvPr>
            <p:cNvPicPr>
              <a:picLocks noChangeAspect="1"/>
            </p:cNvPicPr>
            <p:nvPr/>
          </p:nvPicPr>
          <p:blipFill>
            <a:blip r:embed="rId6"/>
            <a:stretch>
              <a:fillRect/>
            </a:stretch>
          </p:blipFill>
          <p:spPr>
            <a:xfrm>
              <a:off x="7424256" y="1045866"/>
              <a:ext cx="1972249" cy="1763129"/>
            </a:xfrm>
            <a:prstGeom prst="rect">
              <a:avLst/>
            </a:prstGeom>
          </p:spPr>
        </p:pic>
        <p:pic>
          <p:nvPicPr>
            <p:cNvPr id="17" name="Image 3" descr="Une image contenant dessin&#10;&#10;Description générée automatiquement">
              <a:extLst>
                <a:ext uri="{FF2B5EF4-FFF2-40B4-BE49-F238E27FC236}">
                  <a16:creationId xmlns:a16="http://schemas.microsoft.com/office/drawing/2014/main" id="{3B1E6BA7-72B4-4830-907F-8F53B885F83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99756" y="405220"/>
              <a:ext cx="1686188" cy="570418"/>
            </a:xfrm>
            <a:prstGeom prst="rect">
              <a:avLst/>
            </a:prstGeom>
            <a:effectLst>
              <a:softEdge rad="0"/>
            </a:effectLst>
          </p:spPr>
        </p:pic>
      </p:grpSp>
    </p:spTree>
    <p:extLst>
      <p:ext uri="{BB962C8B-B14F-4D97-AF65-F5344CB8AC3E}">
        <p14:creationId xmlns:p14="http://schemas.microsoft.com/office/powerpoint/2010/main" val="143150951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1215C23-8DB6-4380-B915-51146BB20E0B}"/>
              </a:ext>
            </a:extLst>
          </p:cNvPr>
          <p:cNvSpPr txBox="1">
            <a:spLocks/>
          </p:cNvSpPr>
          <p:nvPr/>
        </p:nvSpPr>
        <p:spPr bwMode="auto">
          <a:xfrm>
            <a:off x="722313" y="1927225"/>
            <a:ext cx="7772400" cy="1101725"/>
          </a:xfrm>
          <a:prstGeom prst="rect">
            <a:avLst/>
          </a:prstGeom>
          <a:noFill/>
          <a:ln>
            <a:noFill/>
          </a:ln>
        </p:spPr>
        <p:txBody>
          <a:bodyPr lIns="91430" tIns="45715" rIns="91430" bIns="45715" anchor="ctr">
            <a:normAutofit/>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US" sz="4000" b="1" i="1" kern="0" dirty="0">
                <a:effectLst>
                  <a:outerShdw blurRad="38100" dist="38100" dir="2700000" algn="tl">
                    <a:srgbClr val="C0C0C0"/>
                  </a:outerShdw>
                </a:effectLst>
                <a:ea typeface="ＭＳ Ｐゴシック" charset="0"/>
              </a:rPr>
              <a:t>Thank you</a:t>
            </a:r>
            <a:endParaRPr lang="en-GB" sz="4000" b="1" i="1" kern="0" dirty="0">
              <a:effectLst>
                <a:outerShdw blurRad="38100" dist="38100" dir="2700000" algn="tl">
                  <a:srgbClr val="C0C0C0"/>
                </a:outerShdw>
              </a:effectLst>
              <a:ea typeface="ＭＳ Ｐゴシック" charset="0"/>
            </a:endParaRPr>
          </a:p>
        </p:txBody>
      </p:sp>
    </p:spTree>
  </p:cSld>
  <p:clrMapOvr>
    <a:masterClrMapping/>
  </p:clrMapOvr>
  <p:transition spd="slow"/>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6985d474-934c-4215-9aa1-3a8361c6cbfd}"/>
  <p:tag name="TABLE_ENDDRAG_ORIGIN_RECT" val="593*445"/>
  <p:tag name="TABLE_ENDDRAG_RECT" val="9*67*593*445"/>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6985d474-934c-4215-9aa1-3a8361c6cbfd}"/>
  <p:tag name="TABLE_ENDDRAG_ORIGIN_RECT" val="593*445"/>
  <p:tag name="TABLE_ENDDRAG_RECT" val="9*67*593*445"/>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6985d474-934c-4215-9aa1-3a8361c6cbfd}"/>
  <p:tag name="TABLE_ENDDRAG_ORIGIN_RECT" val="593*445"/>
  <p:tag name="TABLE_ENDDRAG_RECT" val="9*67*593*44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9028EA06-5405-43DA-BDDC-3946B20DBF66}">
  <ds:schemaRefs>
    <ds:schemaRef ds:uri="http://schemas.microsoft.com/office/2006/documentManagement/types"/>
    <ds:schemaRef ds:uri="http://schemas.microsoft.com/office/infopath/2007/PartnerControls"/>
    <ds:schemaRef ds:uri="2ca8e41a-b3d0-462f-857c-48a93d48cc9b"/>
    <ds:schemaRef ds:uri="http://schemas.microsoft.com/office/2006/metadata/properties"/>
    <ds:schemaRef ds:uri="http://purl.org/dc/terms/"/>
    <ds:schemaRef ds:uri="http://purl.org/dc/elements/1.1/"/>
    <ds:schemaRef ds:uri="http://www.w3.org/XML/1998/namespace"/>
    <ds:schemaRef ds:uri="http://schemas.openxmlformats.org/package/2006/metadata/core-properties"/>
    <ds:schemaRef ds:uri="199dcaf0-96ce-4e65-9ae8-79a6ae4aa63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300</TotalTime>
  <Words>716</Words>
  <Application>Microsoft Office PowerPoint</Application>
  <PresentationFormat>On-screen Show (16:9)</PresentationFormat>
  <Paragraphs>65</Paragraphs>
  <Slides>7</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7</vt:i4>
      </vt:variant>
    </vt:vector>
  </HeadingPairs>
  <TitlesOfParts>
    <vt:vector size="12" baseType="lpstr">
      <vt:lpstr>Arial</vt:lpstr>
      <vt:lpstr>Calibri</vt:lpstr>
      <vt:lpstr>Times New Roman</vt:lpstr>
      <vt:lpstr>Office Theme</vt:lpstr>
      <vt:lpstr>Custom Design</vt:lpstr>
      <vt:lpstr>PowerPoint Presentation</vt:lpstr>
      <vt:lpstr>PowerPoint Presentation</vt:lpstr>
      <vt:lpstr>5G Advanced – Stage-1 Rel-20</vt:lpstr>
      <vt:lpstr>Energy efficiency as Service criteria_ph2</vt:lpstr>
      <vt:lpstr>Satellite access - Phase 4</vt:lpstr>
      <vt:lpstr>FRMCS Phase 6 </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Almodovar Chico, J.L. (José)</cp:lastModifiedBy>
  <cp:revision>2209</cp:revision>
  <cp:lastPrinted>2017-02-24T12:37:51Z</cp:lastPrinted>
  <dcterms:created xsi:type="dcterms:W3CDTF">2008-08-30T09:32:10Z</dcterms:created>
  <dcterms:modified xsi:type="dcterms:W3CDTF">2024-11-18T12:55:58Z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