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1251" r:id="rId3"/>
    <p:sldId id="1240" r:id="rId4"/>
    <p:sldId id="1247" r:id="rId5"/>
    <p:sldId id="378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g CHEN (Xiaomi)" initials="CD" lastIdx="0" clrIdx="0"/>
  <p:cmAuthor id="2" name="mi" initials="m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99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421" autoAdjust="0"/>
    <p:restoredTop sz="93673" autoAdjust="0"/>
  </p:normalViewPr>
  <p:slideViewPr>
    <p:cSldViewPr snapToGrid="0" snapToObjects="1">
      <p:cViewPr varScale="1">
        <p:scale>
          <a:sx n="58" d="100"/>
          <a:sy n="58" d="100"/>
        </p:scale>
        <p:origin x="72" y="1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588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gs" Target="tags/tag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57B04-EBB6-457A-A72F-9F254DBE914F}" type="datetimeFigureOut">
              <a:rPr lang="zh-CN" altLang="en-US" smtClean="0"/>
              <a:t>2024/11/8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F21A78-A81D-43A2-98C6-5D4628C7ED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B639EB-EEF8-6E47-8414-FA616B0607BB}" type="datetimeFigureOut">
              <a:rPr kumimoji="1" lang="zh-CN" altLang="en-US" smtClean="0"/>
              <a:t>2024/11/8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74681D-31D1-4340-952E-15D9F277D2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4681D-31D1-4340-952E-15D9F277D240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4681D-31D1-4340-952E-15D9F277D240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6F856-DF7D-A34A-8017-B856314443B7}" type="datetime1">
              <a:rPr kumimoji="1" lang="zh-CN" altLang="en-US" smtClean="0"/>
              <a:t>2024/11/8</a:t>
            </a:fld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F33C4-EF8D-0247-9951-1BD6A9AD70F4}" type="datetime1">
              <a:rPr kumimoji="1" lang="zh-CN" altLang="en-US" smtClean="0"/>
              <a:t>2024/11/8</a:t>
            </a:fld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45FA4-9104-5F45-8058-CA857328AB30}" type="datetime1">
              <a:rPr kumimoji="1" lang="zh-CN" altLang="en-US" smtClean="0"/>
              <a:t>2024/11/8</a:t>
            </a:fld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黑 无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幻灯片编号"/>
          <p:cNvSpPr>
            <a:spLocks noGrp="1"/>
          </p:cNvSpPr>
          <p:nvPr>
            <p:ph type="sldNum" sz="quarter" idx="2"/>
          </p:nvPr>
        </p:nvSpPr>
        <p:spPr>
          <a:xfrm>
            <a:off x="5923870" y="5429250"/>
            <a:ext cx="1" cy="635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h="21600" extrusionOk="0">
                <a:moveTo>
                  <a:pt x="0" y="0"/>
                </a:moveTo>
                <a:lnTo>
                  <a:pt x="0" y="0"/>
                </a:lnTo>
                <a:lnTo>
                  <a:pt x="0" y="21600"/>
                </a:lnTo>
                <a:lnTo>
                  <a:pt x="0" y="21600"/>
                </a:lnTo>
                <a:close/>
              </a:path>
            </a:pathLst>
          </a:custGeom>
        </p:spPr>
        <p:txBody>
          <a:bodyPr wrap="square" lIns="32657" tIns="32657" rIns="32657" bIns="32657"/>
          <a:lstStyle>
            <a:lvl1pPr defTabSz="412750">
              <a:defRPr sz="11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8C36B-A7C3-A243-9DE0-69FCDE76ECB1}" type="datetime1">
              <a:rPr kumimoji="1" lang="zh-CN" altLang="en-US" smtClean="0"/>
              <a:t>2024/11/8</a:t>
            </a:fld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40F92-B9F8-DB4F-A9D2-EB6369146C19}" type="datetime1">
              <a:rPr kumimoji="1" lang="zh-CN" altLang="en-US" smtClean="0"/>
              <a:t>2024/11/8</a:t>
            </a:fld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123950"/>
            <a:ext cx="5181600" cy="5053013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123950"/>
            <a:ext cx="5181600" cy="5053013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E5F7D-49B1-CD4B-91C8-643EBEA6D66E}" type="datetime1">
              <a:rPr kumimoji="1" lang="zh-CN" altLang="en-US" smtClean="0"/>
              <a:t>2024/11/8</a:t>
            </a:fld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168532"/>
            <a:ext cx="10515600" cy="651600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ADA70-639B-144E-BB93-9789C5F6810B}" type="datetime1">
              <a:rPr kumimoji="1" lang="zh-CN" altLang="en-US" smtClean="0"/>
              <a:t>2024/11/8</a:t>
            </a:fld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330C6-3D13-A14F-8933-43F915614881}" type="datetime1">
              <a:rPr kumimoji="1" lang="zh-CN" altLang="en-US" smtClean="0"/>
              <a:t>2024/11/8</a:t>
            </a:fld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899C-7C01-D14D-A792-2E01769799F4}" type="datetime1">
              <a:rPr kumimoji="1" lang="zh-CN" altLang="en-US" smtClean="0"/>
              <a:t>2024/11/8</a:t>
            </a:fld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5FC9F-95DB-BE42-8F6D-6ACAF1B147A4}" type="datetime1">
              <a:rPr kumimoji="1" lang="zh-CN" altLang="en-US" smtClean="0"/>
              <a:t>2024/11/8</a:t>
            </a:fld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DA05F-5AD9-814D-BE0E-B82CEAD51BD2}" type="datetime1">
              <a:rPr kumimoji="1" lang="zh-CN" altLang="en-US" smtClean="0"/>
              <a:t>2024/11/8</a:t>
            </a:fld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169008"/>
            <a:ext cx="10515600" cy="65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123949"/>
            <a:ext cx="10515600" cy="50530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E6E03-58EB-844B-8088-C09988330593}" type="datetime1">
              <a:rPr kumimoji="1" lang="zh-CN" altLang="en-US" smtClean="0"/>
              <a:t>2024/11/8</a:t>
            </a:fld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9" name="Straight Connector 9"/>
          <p:cNvCxnSpPr/>
          <p:nvPr userDrawn="1"/>
        </p:nvCxnSpPr>
        <p:spPr>
          <a:xfrm>
            <a:off x="1" y="864000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像" descr="图像"/>
          <p:cNvPicPr>
            <a:picLocks noChangeAspect="1"/>
          </p:cNvPicPr>
          <p:nvPr userDrawn="1"/>
        </p:nvPicPr>
        <p:blipFill>
          <a:blip r:embed="rId14"/>
          <a:srcRect l="5421" r="5421" b="26837"/>
          <a:stretch>
            <a:fillRect/>
          </a:stretch>
        </p:blipFill>
        <p:spPr>
          <a:xfrm>
            <a:off x="11530617" y="200895"/>
            <a:ext cx="509306" cy="513998"/>
          </a:xfrm>
          <a:prstGeom prst="rect">
            <a:avLst/>
          </a:prstGeom>
          <a:ln w="3175">
            <a:miter lim="4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416459" y="1619251"/>
            <a:ext cx="11343992" cy="1809750"/>
          </a:xfrm>
          <a:prstGeom prst="roundRect">
            <a:avLst/>
          </a:prstGeom>
          <a:solidFill>
            <a:schemeClr val="accent2">
              <a:alpha val="93000"/>
            </a:schemeClr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 defTabSz="314325"/>
            <a:endParaRPr lang="zh-CN" altLang="en-US" sz="1180">
              <a:solidFill>
                <a:srgbClr val="FFFFFF"/>
              </a:solidFill>
            </a:endParaRPr>
          </a:p>
        </p:txBody>
      </p:sp>
      <p:sp>
        <p:nvSpPr>
          <p:cNvPr id="15" name="标题 2"/>
          <p:cNvSpPr>
            <a:spLocks noGrp="1"/>
          </p:cNvSpPr>
          <p:nvPr>
            <p:ph type="ctrTitle"/>
          </p:nvPr>
        </p:nvSpPr>
        <p:spPr>
          <a:xfrm>
            <a:off x="660903" y="1981200"/>
            <a:ext cx="10855105" cy="1033604"/>
          </a:xfrm>
        </p:spPr>
        <p:txBody>
          <a:bodyPr>
            <a:no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Adoption of 5G ISAC Use Cases and Requirements to 6G Requirements study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725314F-6CE0-4D21-BB09-FDFC657395B2}"/>
              </a:ext>
            </a:extLst>
          </p:cNvPr>
          <p:cNvSpPr/>
          <p:nvPr/>
        </p:nvSpPr>
        <p:spPr>
          <a:xfrm>
            <a:off x="398121" y="102102"/>
            <a:ext cx="596242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zh-CN" b="1" dirty="0">
                <a:latin typeface="Arial" panose="020B0604020202020204" pitchFamily="34" charset="0"/>
                <a:ea typeface="MS Mincho"/>
                <a:cs typeface="Times New Roman" panose="02020603050405020304" pitchFamily="18" charset="0"/>
              </a:rPr>
              <a:t>3GPP TSG-SA1 Meeting #</a:t>
            </a:r>
            <a:r>
              <a:rPr lang="en-US" altLang="zh-CN" b="1" dirty="0">
                <a:latin typeface="Arial" panose="020B0604020202020204" pitchFamily="34" charset="0"/>
                <a:ea typeface="MS Mincho"/>
                <a:cs typeface="Times New Roman" panose="02020603050405020304" pitchFamily="18" charset="0"/>
              </a:rPr>
              <a:t>108</a:t>
            </a:r>
            <a:r>
              <a:rPr lang="en-GB" altLang="zh-CN" sz="2000" b="1" i="1" dirty="0">
                <a:latin typeface="Arial" panose="020B0604020202020204" pitchFamily="34" charset="0"/>
                <a:ea typeface="MS Mincho"/>
                <a:cs typeface="Times New Roman" panose="02020603050405020304" pitchFamily="18" charset="0"/>
              </a:rPr>
              <a:t>	                                                                                 </a:t>
            </a:r>
            <a:r>
              <a:rPr lang="en-GB" altLang="zh-CN" b="1" dirty="0">
                <a:latin typeface="Arial" panose="020B0604020202020204" pitchFamily="34" charset="0"/>
                <a:ea typeface="MS Mincho"/>
                <a:cs typeface="Times New Roman" panose="02020603050405020304" pitchFamily="18" charset="0"/>
              </a:rPr>
              <a:t>Orlando, USA 18</a:t>
            </a:r>
            <a:r>
              <a:rPr lang="en-GB" altLang="zh-CN" b="1" baseline="30000" dirty="0">
                <a:latin typeface="Arial" panose="020B0604020202020204" pitchFamily="34" charset="0"/>
                <a:ea typeface="MS Mincho"/>
                <a:cs typeface="Times New Roman" panose="02020603050405020304" pitchFamily="18" charset="0"/>
              </a:rPr>
              <a:t>th</a:t>
            </a:r>
            <a:r>
              <a:rPr lang="en-GB" altLang="zh-CN" b="1" dirty="0">
                <a:latin typeface="Arial" panose="020B0604020202020204" pitchFamily="34" charset="0"/>
                <a:ea typeface="MS Mincho"/>
                <a:cs typeface="Times New Roman" panose="02020603050405020304" pitchFamily="18" charset="0"/>
              </a:rPr>
              <a:t> – 22</a:t>
            </a:r>
            <a:r>
              <a:rPr lang="en-GB" altLang="zh-CN" b="1" baseline="30000" dirty="0">
                <a:latin typeface="Arial" panose="020B0604020202020204" pitchFamily="34" charset="0"/>
                <a:ea typeface="MS Mincho"/>
                <a:cs typeface="Times New Roman" panose="02020603050405020304" pitchFamily="18" charset="0"/>
              </a:rPr>
              <a:t>nd</a:t>
            </a:r>
            <a:r>
              <a:rPr lang="en-GB" altLang="zh-CN" b="1" dirty="0">
                <a:latin typeface="Arial" panose="020B0604020202020204" pitchFamily="34" charset="0"/>
                <a:ea typeface="MS Mincho"/>
                <a:cs typeface="Times New Roman" panose="02020603050405020304" pitchFamily="18" charset="0"/>
              </a:rPr>
              <a:t> November 2024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51ECA30-D932-4F51-85C3-92A62ABC88AE}"/>
              </a:ext>
            </a:extLst>
          </p:cNvPr>
          <p:cNvSpPr txBox="1"/>
          <p:nvPr/>
        </p:nvSpPr>
        <p:spPr>
          <a:xfrm>
            <a:off x="9598429" y="327800"/>
            <a:ext cx="1729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MS Mincho"/>
                <a:cs typeface="Times New Roman" panose="02020603050405020304" pitchFamily="18" charset="0"/>
              </a:rPr>
              <a:t>S1-244231</a:t>
            </a: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BD9DCD-5284-4BBB-B6C0-3F72BF072443}"/>
              </a:ext>
            </a:extLst>
          </p:cNvPr>
          <p:cNvSpPr txBox="1"/>
          <p:nvPr/>
        </p:nvSpPr>
        <p:spPr>
          <a:xfrm>
            <a:off x="660902" y="4546251"/>
            <a:ext cx="59081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Source: Xiaomi</a:t>
            </a:r>
          </a:p>
          <a:p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Document for: agreement</a:t>
            </a:r>
          </a:p>
          <a:p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Agenda: 8.1.2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9BBEFA8C-C78D-4DE1-800E-FDB771B0561D}"/>
              </a:ext>
            </a:extLst>
          </p:cNvPr>
          <p:cNvSpPr txBox="1"/>
          <p:nvPr/>
        </p:nvSpPr>
        <p:spPr>
          <a:xfrm>
            <a:off x="128442" y="216581"/>
            <a:ext cx="11035092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3600" dirty="0">
                <a:latin typeface="+mj-lt"/>
                <a:ea typeface="+mj-ea"/>
                <a:cs typeface="+mj-cs"/>
              </a:rPr>
              <a:t>Integrated Sensing and Communication 5G use cases </a:t>
            </a:r>
          </a:p>
        </p:txBody>
      </p:sp>
      <p:sp>
        <p:nvSpPr>
          <p:cNvPr id="5" name="圆角矩形 3">
            <a:extLst>
              <a:ext uri="{FF2B5EF4-FFF2-40B4-BE49-F238E27FC236}">
                <a16:creationId xmlns:a16="http://schemas.microsoft.com/office/drawing/2014/main" id="{C5468A46-0E02-40DE-8955-E3DE49DCF9ED}"/>
              </a:ext>
            </a:extLst>
          </p:cNvPr>
          <p:cNvSpPr/>
          <p:nvPr/>
        </p:nvSpPr>
        <p:spPr>
          <a:xfrm>
            <a:off x="5138392" y="1941517"/>
            <a:ext cx="3083719" cy="4338479"/>
          </a:xfrm>
          <a:prstGeom prst="roundRect">
            <a:avLst/>
          </a:prstGeom>
          <a:solidFill>
            <a:srgbClr val="E2E6ED">
              <a:alpha val="100000"/>
            </a:srgbClr>
          </a:solidFill>
          <a:ln w="12700" cap="flat" cmpd="sng" algn="ctr">
            <a:solidFill>
              <a:srgbClr val="AEB5C0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圆角矩形 4">
            <a:extLst>
              <a:ext uri="{FF2B5EF4-FFF2-40B4-BE49-F238E27FC236}">
                <a16:creationId xmlns:a16="http://schemas.microsoft.com/office/drawing/2014/main" id="{F2FEF58E-7AB0-4D33-95E0-75E3F9FB682A}"/>
              </a:ext>
            </a:extLst>
          </p:cNvPr>
          <p:cNvSpPr/>
          <p:nvPr/>
        </p:nvSpPr>
        <p:spPr>
          <a:xfrm>
            <a:off x="8632865" y="1941518"/>
            <a:ext cx="3143250" cy="4338478"/>
          </a:xfrm>
          <a:prstGeom prst="roundRect">
            <a:avLst/>
          </a:prstGeom>
          <a:solidFill>
            <a:srgbClr val="E2E6ED">
              <a:alpha val="100000"/>
            </a:srgbClr>
          </a:solidFill>
          <a:ln w="12700" cap="flat" cmpd="sng" algn="ctr">
            <a:solidFill>
              <a:srgbClr val="AEB5C0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240C98E-38D4-4B6C-9C24-67FB718F582F}"/>
              </a:ext>
            </a:extLst>
          </p:cNvPr>
          <p:cNvSpPr/>
          <p:nvPr/>
        </p:nvSpPr>
        <p:spPr>
          <a:xfrm>
            <a:off x="5519392" y="2925850"/>
            <a:ext cx="2333625" cy="928688"/>
          </a:xfrm>
          <a:prstGeom prst="rect">
            <a:avLst/>
          </a:prstGeom>
          <a:solidFill>
            <a:srgbClr val="FFC000">
              <a:alpha val="100000"/>
            </a:srgbClr>
          </a:solidFill>
          <a:ln w="12700" cmpd="sng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000000"/>
                </a:solidFill>
              </a:rPr>
              <a:t>Communication assisted Sensing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9CAC3A4-A20A-4F02-BC5D-B3783F051A09}"/>
              </a:ext>
            </a:extLst>
          </p:cNvPr>
          <p:cNvSpPr/>
          <p:nvPr/>
        </p:nvSpPr>
        <p:spPr>
          <a:xfrm>
            <a:off x="9037677" y="2925850"/>
            <a:ext cx="2333625" cy="928688"/>
          </a:xfrm>
          <a:prstGeom prst="rect">
            <a:avLst/>
          </a:prstGeom>
          <a:solidFill>
            <a:srgbClr val="FFC000">
              <a:alpha val="100000"/>
            </a:srgbClr>
          </a:solidFill>
          <a:ln w="12700" cmpd="sng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000000"/>
                </a:solidFill>
              </a:rPr>
              <a:t>Communication assisted Sensing 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374950E-8C5C-4050-ADDE-EE44FFED2143}"/>
              </a:ext>
            </a:extLst>
          </p:cNvPr>
          <p:cNvSpPr/>
          <p:nvPr/>
        </p:nvSpPr>
        <p:spPr>
          <a:xfrm>
            <a:off x="9033708" y="5128687"/>
            <a:ext cx="2333625" cy="928688"/>
          </a:xfrm>
          <a:prstGeom prst="rect">
            <a:avLst/>
          </a:prstGeom>
          <a:solidFill>
            <a:srgbClr val="A5A5A5">
              <a:alpha val="100000"/>
            </a:srgbClr>
          </a:solidFill>
          <a:ln w="12700" cmpd="sng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rgbClr val="000000"/>
                </a:solidFill>
              </a:rPr>
              <a:t>New 6G use cases</a:t>
            </a: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669207F-51AA-4F5C-994A-288E1149A4F4}"/>
              </a:ext>
            </a:extLst>
          </p:cNvPr>
          <p:cNvSpPr txBox="1"/>
          <p:nvPr/>
        </p:nvSpPr>
        <p:spPr>
          <a:xfrm>
            <a:off x="5543205" y="2123683"/>
            <a:ext cx="2226469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b="1" dirty="0"/>
              <a:t>5G-A use cases</a:t>
            </a:r>
          </a:p>
          <a:p>
            <a:r>
              <a:rPr lang="en-US" altLang="zh-CN" dirty="0">
                <a:solidFill>
                  <a:srgbClr val="000000"/>
                </a:solidFill>
              </a:rPr>
              <a:t>(TR 22.837)</a:t>
            </a:r>
            <a:endParaRPr lang="zh-CN" altLang="en-US" dirty="0">
              <a:solidFill>
                <a:srgbClr val="000000"/>
              </a:solidFill>
            </a:endParaRPr>
          </a:p>
          <a:p>
            <a:endParaRPr lang="zh-CN" altLang="en-US" b="1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952CE6E-44D8-4BFA-B94E-1C726A6989D1}"/>
              </a:ext>
            </a:extLst>
          </p:cNvPr>
          <p:cNvSpPr txBox="1"/>
          <p:nvPr/>
        </p:nvSpPr>
        <p:spPr>
          <a:xfrm>
            <a:off x="9033709" y="2119714"/>
            <a:ext cx="2226469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b="1" dirty="0"/>
              <a:t>6G use cases</a:t>
            </a:r>
          </a:p>
          <a:p>
            <a:r>
              <a:rPr lang="en-US" altLang="zh-CN" dirty="0">
                <a:solidFill>
                  <a:srgbClr val="000000"/>
                </a:solidFill>
              </a:rPr>
              <a:t>(new TR)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25" name="右箭头 24">
            <a:extLst>
              <a:ext uri="{FF2B5EF4-FFF2-40B4-BE49-F238E27FC236}">
                <a16:creationId xmlns:a16="http://schemas.microsoft.com/office/drawing/2014/main" id="{B2F6EC5D-E395-4E94-8F61-E89DCE64EB83}"/>
              </a:ext>
            </a:extLst>
          </p:cNvPr>
          <p:cNvSpPr/>
          <p:nvPr/>
        </p:nvSpPr>
        <p:spPr>
          <a:xfrm>
            <a:off x="8065212" y="3271131"/>
            <a:ext cx="901027" cy="357188"/>
          </a:xfrm>
          <a:prstGeom prst="rightArrow">
            <a:avLst/>
          </a:prstGeom>
          <a:solidFill>
            <a:srgbClr val="FFFFFF">
              <a:alpha val="100000"/>
            </a:srgbClr>
          </a:solidFill>
          <a:ln w="12700" cap="flat" cmpd="sng" algn="ctr">
            <a:solidFill>
              <a:srgbClr val="AEB5C0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A27C0910-F9E2-42F5-ACFB-5BE143744337}"/>
              </a:ext>
            </a:extLst>
          </p:cNvPr>
          <p:cNvSpPr/>
          <p:nvPr/>
        </p:nvSpPr>
        <p:spPr>
          <a:xfrm>
            <a:off x="9037677" y="4037858"/>
            <a:ext cx="2333625" cy="928688"/>
          </a:xfrm>
          <a:prstGeom prst="rect">
            <a:avLst/>
          </a:prstGeom>
          <a:solidFill>
            <a:srgbClr val="ED7D31">
              <a:alpha val="100000"/>
            </a:srgbClr>
          </a:solidFill>
          <a:ln w="12700" cmpd="sng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rgbClr val="000000"/>
                </a:solidFill>
              </a:rPr>
              <a:t>Communication assisted Sensing +</a:t>
            </a: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45C10E-8491-49AB-98FB-E450E986672D}"/>
              </a:ext>
            </a:extLst>
          </p:cNvPr>
          <p:cNvSpPr txBox="1"/>
          <p:nvPr/>
        </p:nvSpPr>
        <p:spPr>
          <a:xfrm>
            <a:off x="678094" y="1941517"/>
            <a:ext cx="394436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  <a:sym typeface="Lantinghei SC Demibold"/>
              </a:rPr>
              <a:t>Observation: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  <a:sym typeface="Lantinghei SC Demibold"/>
              </a:rPr>
              <a:t>5G ISAC use cases have recently been captured in REL19, TR22.837.</a:t>
            </a:r>
          </a:p>
          <a:p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  <a:sym typeface="Lantinghei SC Demibold"/>
            </a:endParaRPr>
          </a:p>
          <a:p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  <a:sym typeface="Lantinghei SC Demibold"/>
              </a:rPr>
              <a:t>Note, the associated functional and performance requirements have also been captured in TR22.137</a:t>
            </a:r>
          </a:p>
          <a:p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  <a:sym typeface="Lantinghei SC Demibold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  <a:sym typeface="Lantinghei SC Demibold"/>
              </a:rPr>
              <a:t>some differences in requirements as captured in TR22.837 cf. TR22.137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411AFA7-6F07-4904-8519-C9B23ABEFD7F}"/>
              </a:ext>
            </a:extLst>
          </p:cNvPr>
          <p:cNvSpPr/>
          <p:nvPr/>
        </p:nvSpPr>
        <p:spPr>
          <a:xfrm>
            <a:off x="8929414" y="2009883"/>
            <a:ext cx="2584492" cy="4201746"/>
          </a:xfrm>
          <a:prstGeom prst="roundRect">
            <a:avLst/>
          </a:prstGeom>
          <a:solidFill>
            <a:schemeClr val="bg2">
              <a:lumMod val="7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6226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9BBEFA8C-C78D-4DE1-800E-FDB771B0561D}"/>
              </a:ext>
            </a:extLst>
          </p:cNvPr>
          <p:cNvSpPr txBox="1"/>
          <p:nvPr/>
        </p:nvSpPr>
        <p:spPr>
          <a:xfrm>
            <a:off x="128442" y="216581"/>
            <a:ext cx="11035092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3600" dirty="0">
                <a:latin typeface="+mj-lt"/>
                <a:ea typeface="+mj-ea"/>
                <a:cs typeface="+mj-cs"/>
              </a:rPr>
              <a:t>Integrated Sensing and Communication 6G use cases </a:t>
            </a:r>
          </a:p>
        </p:txBody>
      </p:sp>
      <p:sp>
        <p:nvSpPr>
          <p:cNvPr id="5" name="圆角矩形 3">
            <a:extLst>
              <a:ext uri="{FF2B5EF4-FFF2-40B4-BE49-F238E27FC236}">
                <a16:creationId xmlns:a16="http://schemas.microsoft.com/office/drawing/2014/main" id="{C5468A46-0E02-40DE-8955-E3DE49DCF9ED}"/>
              </a:ext>
            </a:extLst>
          </p:cNvPr>
          <p:cNvSpPr/>
          <p:nvPr/>
        </p:nvSpPr>
        <p:spPr>
          <a:xfrm>
            <a:off x="5138392" y="1941517"/>
            <a:ext cx="3083719" cy="4338479"/>
          </a:xfrm>
          <a:prstGeom prst="roundRect">
            <a:avLst/>
          </a:prstGeom>
          <a:solidFill>
            <a:srgbClr val="E2E6ED">
              <a:alpha val="100000"/>
            </a:srgbClr>
          </a:solidFill>
          <a:ln w="12700" cap="flat" cmpd="sng" algn="ctr">
            <a:solidFill>
              <a:srgbClr val="AEB5C0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圆角矩形 4">
            <a:extLst>
              <a:ext uri="{FF2B5EF4-FFF2-40B4-BE49-F238E27FC236}">
                <a16:creationId xmlns:a16="http://schemas.microsoft.com/office/drawing/2014/main" id="{F2FEF58E-7AB0-4D33-95E0-75E3F9FB682A}"/>
              </a:ext>
            </a:extLst>
          </p:cNvPr>
          <p:cNvSpPr/>
          <p:nvPr/>
        </p:nvSpPr>
        <p:spPr>
          <a:xfrm>
            <a:off x="8632865" y="1941518"/>
            <a:ext cx="3143250" cy="4338478"/>
          </a:xfrm>
          <a:prstGeom prst="roundRect">
            <a:avLst/>
          </a:prstGeom>
          <a:solidFill>
            <a:srgbClr val="E2E6ED">
              <a:alpha val="100000"/>
            </a:srgbClr>
          </a:solidFill>
          <a:ln w="12700" cap="flat" cmpd="sng" algn="ctr">
            <a:solidFill>
              <a:srgbClr val="AEB5C0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240C98E-38D4-4B6C-9C24-67FB718F582F}"/>
              </a:ext>
            </a:extLst>
          </p:cNvPr>
          <p:cNvSpPr/>
          <p:nvPr/>
        </p:nvSpPr>
        <p:spPr>
          <a:xfrm>
            <a:off x="5519392" y="2925850"/>
            <a:ext cx="2333625" cy="928688"/>
          </a:xfrm>
          <a:prstGeom prst="rect">
            <a:avLst/>
          </a:prstGeom>
          <a:solidFill>
            <a:srgbClr val="FFC000">
              <a:alpha val="100000"/>
            </a:srgbClr>
          </a:solidFill>
          <a:ln w="12700" cmpd="sng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000000"/>
                </a:solidFill>
              </a:rPr>
              <a:t>Communication assisted Sensing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9CAC3A4-A20A-4F02-BC5D-B3783F051A09}"/>
              </a:ext>
            </a:extLst>
          </p:cNvPr>
          <p:cNvSpPr/>
          <p:nvPr/>
        </p:nvSpPr>
        <p:spPr>
          <a:xfrm>
            <a:off x="9037677" y="2925850"/>
            <a:ext cx="2333625" cy="928688"/>
          </a:xfrm>
          <a:prstGeom prst="rect">
            <a:avLst/>
          </a:prstGeom>
          <a:solidFill>
            <a:srgbClr val="FFC000">
              <a:alpha val="100000"/>
            </a:srgbClr>
          </a:solidFill>
          <a:ln w="12700" cmpd="sng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000000"/>
                </a:solidFill>
              </a:rPr>
              <a:t>Communication assisted Sensing 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374950E-8C5C-4050-ADDE-EE44FFED2143}"/>
              </a:ext>
            </a:extLst>
          </p:cNvPr>
          <p:cNvSpPr/>
          <p:nvPr/>
        </p:nvSpPr>
        <p:spPr>
          <a:xfrm>
            <a:off x="9033708" y="5128687"/>
            <a:ext cx="2333625" cy="928688"/>
          </a:xfrm>
          <a:prstGeom prst="rect">
            <a:avLst/>
          </a:prstGeom>
          <a:solidFill>
            <a:srgbClr val="A5A5A5">
              <a:alpha val="100000"/>
            </a:srgbClr>
          </a:solidFill>
          <a:ln w="12700" cmpd="sng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rgbClr val="000000"/>
                </a:solidFill>
              </a:rPr>
              <a:t>New 6G use cases</a:t>
            </a: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669207F-51AA-4F5C-994A-288E1149A4F4}"/>
              </a:ext>
            </a:extLst>
          </p:cNvPr>
          <p:cNvSpPr txBox="1"/>
          <p:nvPr/>
        </p:nvSpPr>
        <p:spPr>
          <a:xfrm>
            <a:off x="5543205" y="2123683"/>
            <a:ext cx="2226469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b="1" dirty="0"/>
              <a:t>5G-A use cases</a:t>
            </a:r>
          </a:p>
          <a:p>
            <a:r>
              <a:rPr lang="en-US" altLang="zh-CN" dirty="0">
                <a:solidFill>
                  <a:srgbClr val="000000"/>
                </a:solidFill>
              </a:rPr>
              <a:t>(TR 22.837)</a:t>
            </a:r>
            <a:endParaRPr lang="zh-CN" altLang="en-US" dirty="0">
              <a:solidFill>
                <a:srgbClr val="000000"/>
              </a:solidFill>
            </a:endParaRPr>
          </a:p>
          <a:p>
            <a:endParaRPr lang="zh-CN" altLang="en-US" b="1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952CE6E-44D8-4BFA-B94E-1C726A6989D1}"/>
              </a:ext>
            </a:extLst>
          </p:cNvPr>
          <p:cNvSpPr txBox="1"/>
          <p:nvPr/>
        </p:nvSpPr>
        <p:spPr>
          <a:xfrm>
            <a:off x="9033709" y="2119714"/>
            <a:ext cx="2226469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b="1" dirty="0"/>
              <a:t>6G use cases</a:t>
            </a:r>
          </a:p>
          <a:p>
            <a:r>
              <a:rPr lang="en-US" altLang="zh-CN" dirty="0">
                <a:solidFill>
                  <a:srgbClr val="000000"/>
                </a:solidFill>
              </a:rPr>
              <a:t>(new TR)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25" name="右箭头 24">
            <a:extLst>
              <a:ext uri="{FF2B5EF4-FFF2-40B4-BE49-F238E27FC236}">
                <a16:creationId xmlns:a16="http://schemas.microsoft.com/office/drawing/2014/main" id="{B2F6EC5D-E395-4E94-8F61-E89DCE64EB83}"/>
              </a:ext>
            </a:extLst>
          </p:cNvPr>
          <p:cNvSpPr/>
          <p:nvPr/>
        </p:nvSpPr>
        <p:spPr>
          <a:xfrm>
            <a:off x="8065212" y="3271131"/>
            <a:ext cx="901027" cy="357188"/>
          </a:xfrm>
          <a:prstGeom prst="rightArrow">
            <a:avLst/>
          </a:prstGeom>
          <a:solidFill>
            <a:srgbClr val="FFFFFF">
              <a:alpha val="100000"/>
            </a:srgbClr>
          </a:solidFill>
          <a:ln w="12700" cap="flat" cmpd="sng" algn="ctr">
            <a:solidFill>
              <a:srgbClr val="AEB5C0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A27C0910-F9E2-42F5-ACFB-5BE143744337}"/>
              </a:ext>
            </a:extLst>
          </p:cNvPr>
          <p:cNvSpPr/>
          <p:nvPr/>
        </p:nvSpPr>
        <p:spPr>
          <a:xfrm>
            <a:off x="9037677" y="4037858"/>
            <a:ext cx="2333625" cy="928688"/>
          </a:xfrm>
          <a:prstGeom prst="rect">
            <a:avLst/>
          </a:prstGeom>
          <a:solidFill>
            <a:srgbClr val="ED7D31">
              <a:alpha val="100000"/>
            </a:srgbClr>
          </a:solidFill>
          <a:ln w="12700" cmpd="sng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rgbClr val="000000"/>
                </a:solidFill>
              </a:rPr>
              <a:t>Communication assisted Sensing +</a:t>
            </a: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45C10E-8491-49AB-98FB-E450E986672D}"/>
              </a:ext>
            </a:extLst>
          </p:cNvPr>
          <p:cNvSpPr txBox="1"/>
          <p:nvPr/>
        </p:nvSpPr>
        <p:spPr>
          <a:xfrm>
            <a:off x="678094" y="1530850"/>
            <a:ext cx="394436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  <a:sym typeface="Lantinghei SC Demibold"/>
              </a:rPr>
              <a:t>Additional 6G use cases, where the use case represents the following.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  <a:sym typeface="Lantinghei SC Demibold"/>
              </a:rPr>
              <a:t>New 6G use case - no relation to use cases captured for 5G ISAC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  <a:sym typeface="Lantinghei SC Demibold"/>
              </a:rPr>
              <a:t>5G ISAC Delta - related to existing use case from TR22.837 with a new functional requirement or performance requirement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Lantinghei SC Demibold"/>
              </a:rPr>
              <a:t>Delta needs to be captured.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Identify and document in detail the gaps,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e.g.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new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functional requirements and performance requirements include reference to TR22.837 and TR22.137 i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Lantinghei SC Demibold"/>
              </a:rPr>
              <a:t>n TR22.870. 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411AFA7-6F07-4904-8519-C9B23ABEFD7F}"/>
              </a:ext>
            </a:extLst>
          </p:cNvPr>
          <p:cNvSpPr/>
          <p:nvPr/>
        </p:nvSpPr>
        <p:spPr>
          <a:xfrm>
            <a:off x="5461880" y="2012303"/>
            <a:ext cx="2474382" cy="2113239"/>
          </a:xfrm>
          <a:prstGeom prst="roundRect">
            <a:avLst/>
          </a:prstGeom>
          <a:solidFill>
            <a:schemeClr val="bg2">
              <a:lumMod val="7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6273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0DAB94-646D-4CE8-8685-F9D2E8AC9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Adoption of 5G ISAC use cases</a:t>
            </a:r>
          </a:p>
        </p:txBody>
      </p:sp>
      <p:sp>
        <p:nvSpPr>
          <p:cNvPr id="4" name="文本框 26">
            <a:extLst>
              <a:ext uri="{FF2B5EF4-FFF2-40B4-BE49-F238E27FC236}">
                <a16:creationId xmlns:a16="http://schemas.microsoft.com/office/drawing/2014/main" id="{7C5DCDE7-B4E3-4797-8077-B2A201EF02D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0" y="1123950"/>
            <a:ext cx="10515600" cy="4223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1" indent="0">
              <a:buNone/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  <a:sym typeface="Lantinghei SC Demibold"/>
            </a:endParaRPr>
          </a:p>
          <a:p>
            <a:pPr marL="0" indent="0">
              <a:buNone/>
            </a:pPr>
            <a:r>
              <a:rPr lang="en-US" altLang="zh-CN" sz="2400" b="1" dirty="0">
                <a:latin typeface="Arial" panose="020B0604020202020204" pitchFamily="34" charset="0"/>
                <a:cs typeface="Arial" panose="020B0604020202020204" pitchFamily="34" charset="0"/>
                <a:sym typeface="Lantinghei SC Demibold"/>
              </a:rPr>
              <a:t>Proposal: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  <a:sym typeface="Lantinghei SC Demibold"/>
              </a:rPr>
              <a:t> 6G ISAC use cases incorporate all 5G ISAC use cases captured in TR22.837, without need for explicit reference.</a:t>
            </a:r>
          </a:p>
          <a:p>
            <a:pPr lvl="1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  <a:sym typeface="Lantinghei SC Demibold"/>
              </a:rPr>
              <a:t>Text to capture this status to be added to TR22.870 section 6.</a:t>
            </a:r>
          </a:p>
          <a:p>
            <a:pPr lvl="1"/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  <a:sym typeface="Lantinghei SC Demibold"/>
            </a:endParaRPr>
          </a:p>
          <a:p>
            <a:pPr marL="0" indent="0">
              <a:buNone/>
            </a:pPr>
            <a:r>
              <a:rPr lang="en-US" altLang="zh-CN" sz="2400" b="1" dirty="0">
                <a:latin typeface="Arial" panose="020B0604020202020204" pitchFamily="34" charset="0"/>
                <a:cs typeface="Arial" panose="020B0604020202020204" pitchFamily="34" charset="0"/>
                <a:sym typeface="Lantinghei SC Demibold"/>
              </a:rPr>
              <a:t>Proposal: 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  <a:sym typeface="Lantinghei SC Demibold"/>
              </a:rPr>
              <a:t>5G ISAC functional requirements and performance requirements in TR22.137 adopted as baseline for 6G ISAC functional and performance requirements.</a:t>
            </a:r>
          </a:p>
          <a:p>
            <a:pPr marL="0" indent="0">
              <a:buNone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  <a:sym typeface="Lantinghei SC Demibold"/>
              </a:rPr>
              <a:t>Additional enhancements to baseline and new requirements can be added during progress of requirements study.</a:t>
            </a:r>
          </a:p>
          <a:p>
            <a:pPr marL="0" indent="0">
              <a:buNone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  <a:sym typeface="Lantinghei SC Demibold"/>
              </a:rPr>
              <a:t>How to capture baseline requirements in TR22.870, to be discussed </a:t>
            </a:r>
          </a:p>
        </p:txBody>
      </p:sp>
    </p:spTree>
    <p:extLst>
      <p:ext uri="{BB962C8B-B14F-4D97-AF65-F5344CB8AC3E}">
        <p14:creationId xmlns:p14="http://schemas.microsoft.com/office/powerpoint/2010/main" val="3917502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智能制造…"/>
          <p:cNvSpPr txBox="1"/>
          <p:nvPr/>
        </p:nvSpPr>
        <p:spPr>
          <a:xfrm>
            <a:off x="1510124" y="2464524"/>
            <a:ext cx="15264" cy="938529"/>
          </a:xfrm>
          <a:prstGeom prst="rect">
            <a:avLst/>
          </a:prstGeom>
          <a:ln w="3175">
            <a:miter lim="400000"/>
          </a:ln>
        </p:spPr>
        <p:txBody>
          <a:bodyPr wrap="none" lIns="7526" tIns="7526" rIns="7526" bIns="7526" anchor="ctr">
            <a:spAutoFit/>
          </a:bodyPr>
          <a:lstStyle/>
          <a:p>
            <a:pPr defTabSz="316865">
              <a:defRPr sz="12000">
                <a:solidFill>
                  <a:srgbClr val="FFFFFF"/>
                </a:solidFill>
                <a:latin typeface="MI Lan Pro DemiBold"/>
                <a:ea typeface="MI Lan Pro DemiBold"/>
                <a:cs typeface="MI Lan Pro DemiBold"/>
                <a:sym typeface="MI Lan Pro DemiBold"/>
              </a:defRPr>
            </a:pPr>
            <a:endParaRPr sz="6000" dirty="0"/>
          </a:p>
        </p:txBody>
      </p:sp>
      <p:sp>
        <p:nvSpPr>
          <p:cNvPr id="7" name="文本框 6"/>
          <p:cNvSpPr txBox="1"/>
          <p:nvPr/>
        </p:nvSpPr>
        <p:spPr>
          <a:xfrm>
            <a:off x="1238250" y="2830359"/>
            <a:ext cx="95440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let everyone in the world enjoy a better life through innovative technology</a:t>
            </a:r>
          </a:p>
        </p:txBody>
      </p:sp>
      <p:sp>
        <p:nvSpPr>
          <p:cNvPr id="2" name="矩形 1"/>
          <p:cNvSpPr/>
          <p:nvPr/>
        </p:nvSpPr>
        <p:spPr>
          <a:xfrm>
            <a:off x="-23402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56" name="VCG41N1189936983.jpg" descr="VCG41N1189936983.jpg"/>
          <p:cNvPicPr>
            <a:picLocks noChangeAspect="1"/>
          </p:cNvPicPr>
          <p:nvPr/>
        </p:nvPicPr>
        <p:blipFill>
          <a:blip r:embed="rId3">
            <a:alphaModFix amt="40000"/>
          </a:blip>
          <a:srcRect t="10033" r="26462" b="4770"/>
          <a:stretch>
            <a:fillRect/>
          </a:stretch>
        </p:blipFill>
        <p:spPr>
          <a:xfrm>
            <a:off x="-23402" y="0"/>
            <a:ext cx="12192000" cy="6858000"/>
          </a:xfrm>
          <a:prstGeom prst="rect">
            <a:avLst/>
          </a:prstGeom>
          <a:ln w="3175">
            <a:miter lim="400000"/>
            <a:headEnd/>
            <a:tailEnd/>
          </a:ln>
          <a:effectLst>
            <a:outerShdw blurRad="50800" dist="50800" dir="21540000" algn="ctr" rotWithShape="0">
              <a:srgbClr val="000000"/>
            </a:outerShdw>
          </a:effectLst>
        </p:spPr>
      </p:pic>
      <p:grpSp>
        <p:nvGrpSpPr>
          <p:cNvPr id="9" name="成组"/>
          <p:cNvGrpSpPr/>
          <p:nvPr/>
        </p:nvGrpSpPr>
        <p:grpSpPr>
          <a:xfrm>
            <a:off x="11037213" y="313594"/>
            <a:ext cx="658301" cy="591282"/>
            <a:chOff x="0" y="0"/>
            <a:chExt cx="881879" cy="881879"/>
          </a:xfrm>
        </p:grpSpPr>
        <p:sp>
          <p:nvSpPr>
            <p:cNvPr id="10" name="圆角矩形"/>
            <p:cNvSpPr/>
            <p:nvPr/>
          </p:nvSpPr>
          <p:spPr>
            <a:xfrm>
              <a:off x="52027" y="96805"/>
              <a:ext cx="777826" cy="688270"/>
            </a:xfrm>
            <a:prstGeom prst="roundRect">
              <a:avLst>
                <a:gd name="adj" fmla="val 16952"/>
              </a:avLst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0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pic>
          <p:nvPicPr>
            <p:cNvPr id="11" name="image1.png" descr="image1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881880" cy="881880"/>
            </a:xfrm>
            <a:prstGeom prst="rect">
              <a:avLst/>
            </a:prstGeom>
            <a:ln w="3175" cap="flat">
              <a:noFill/>
              <a:miter lim="400000"/>
              <a:headEnd/>
              <a:tailEnd/>
            </a:ln>
            <a:effectLst/>
          </p:spPr>
        </p:pic>
      </p:grpSp>
      <p:sp>
        <p:nvSpPr>
          <p:cNvPr id="3" name="矩形 2"/>
          <p:cNvSpPr/>
          <p:nvPr/>
        </p:nvSpPr>
        <p:spPr>
          <a:xfrm>
            <a:off x="1668109" y="2433557"/>
            <a:ext cx="746242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 everyone in the world </a:t>
            </a:r>
          </a:p>
          <a:p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enjoy a better life </a:t>
            </a:r>
          </a:p>
          <a:p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through innovative technology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fade thruBlk="1"/>
      </p:transition>
    </mc:Choice>
    <mc:Fallback xmlns="">
      <p:transition spd="slow">
        <p:fade thruBlk="1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TNiMmJjMGUyMDNhMGI0MjllZTc4OTE3ODRjOTBjMWQifQ=="/>
</p:tagLst>
</file>

<file path=ppt/theme/theme1.xml><?xml version="1.0" encoding="utf-8"?>
<a:theme xmlns:a="http://schemas.openxmlformats.org/drawingml/2006/main" name="标准与新技术部_个人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343</Words>
  <Application>Microsoft Office PowerPoint</Application>
  <PresentationFormat>Widescreen</PresentationFormat>
  <Paragraphs>47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等线</vt:lpstr>
      <vt:lpstr>等线 Light</vt:lpstr>
      <vt:lpstr>MS Mincho</vt:lpstr>
      <vt:lpstr>Arial</vt:lpstr>
      <vt:lpstr>Helvetica Neue Medium</vt:lpstr>
      <vt:lpstr>Lantinghei SC Demibold</vt:lpstr>
      <vt:lpstr>MI Lan Pro DemiBold</vt:lpstr>
      <vt:lpstr>Times New Roman</vt:lpstr>
      <vt:lpstr>标准与新技术部_个人</vt:lpstr>
      <vt:lpstr>Adoption of 5G ISAC Use Cases and Requirements to 6G Requirements study</vt:lpstr>
      <vt:lpstr>PowerPoint Presentation</vt:lpstr>
      <vt:lpstr>PowerPoint Presentation</vt:lpstr>
      <vt:lpstr>Adoption of 5G ISAC use cases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Adoption of 5G ISAC Use Cases in 6G-draft</dc:title>
  <dc:creator>Gordon Youung</dc:creator>
  <cp:lastModifiedBy>Gordon</cp:lastModifiedBy>
  <cp:revision>566</cp:revision>
  <dcterms:created xsi:type="dcterms:W3CDTF">2023-12-07T17:02:00Z</dcterms:created>
  <dcterms:modified xsi:type="dcterms:W3CDTF">2024-11-08T19:33:57Z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777138e0441e43798ded417118b06729">
    <vt:lpwstr>CWMSlr4th3R5LntG5h5XIVVHZMuQ0jXGaWXYdNlvKLR86FXmvC7rqJHteBpvnh66Ae/4eXUWWrolak1IJxRVfYhNw==</vt:lpwstr>
  </property>
  <property fmtid="{D5CDD505-2E9C-101B-9397-08002B2CF9AE}" pid="3" name="CWM41c44d9bc47840018bf6cf2b5eb40deb">
    <vt:lpwstr>CWMHrsrQmjz1kqNtmqtmet3fWA1h40urc5GtorbbCZ7yKYDSGITbYmhbQNRHvbTCbTiEziZn0Khp//l+EXTr+VOkg==</vt:lpwstr>
  </property>
  <property fmtid="{D5CDD505-2E9C-101B-9397-08002B2CF9AE}" pid="4" name="CWMed5dcf2a95584fbb9aa5fcdbe9423194">
    <vt:lpwstr>CWMU8uJFQLawkRaUC87xjS9iSIWj84wphQPfMSgkzO1Bv/HJBNm42RB/b9ibpsr/fC+nUaKVnT+ON7rjsEUsleQOw==</vt:lpwstr>
  </property>
  <property fmtid="{D5CDD505-2E9C-101B-9397-08002B2CF9AE}" pid="5" name="CWM59f972e1ad89485d83eb523ed284d685">
    <vt:lpwstr>CWMWYuTkEc7cbPACqMasKXJ3zq/ysrugZY6UIj7aRjIa6ikQUfMvXyezYtAhSg5fRmLvBNzRxKwezO31T8OoZjTdA==</vt:lpwstr>
  </property>
  <property fmtid="{D5CDD505-2E9C-101B-9397-08002B2CF9AE}" pid="6" name="CWM557bba18a3df4e829cdadfdb7bd6376e">
    <vt:lpwstr>CWMLTCRazLmYsoG+DA0KLRHrzr6xfmu1ELypSJsACVayVk20UQZVql9OPBsXedZLh1/7NEHas4IoB+YfLA+wTQGhg==</vt:lpwstr>
  </property>
  <property fmtid="{D5CDD505-2E9C-101B-9397-08002B2CF9AE}" pid="7" name="ICV">
    <vt:lpwstr>10F7DC6FAD6D454D9B709D78BE54D1D2</vt:lpwstr>
  </property>
  <property fmtid="{D5CDD505-2E9C-101B-9397-08002B2CF9AE}" pid="8" name="KSOProductBuildVer">
    <vt:lpwstr>2052-12.1.0.16729</vt:lpwstr>
  </property>
  <property fmtid="{D5CDD505-2E9C-101B-9397-08002B2CF9AE}" pid="9" name="CWM616adfa0214811ee800001ff000000ff">
    <vt:lpwstr>CWMc4ssKYnc+Tgct6SU7jTGVFGi12o5Zn2dhfOWQFJa/YUL2HQ9GBWdu2HQtZLF97k7VOAfajcY1VCxtTra4Cl7Bg==</vt:lpwstr>
  </property>
  <property fmtid="{D5CDD505-2E9C-101B-9397-08002B2CF9AE}" pid="10" name="CWM5021acb0df6111ee80001d0500001d05">
    <vt:lpwstr>CWMakTtkT1EYD7onMjA+UJyj2EF09J/Q+IRcY5l+JgSi/gyMAak4tLr4IDNcZ6uD9V+6WV4gUaiQ3wjihgzXXZ71w==</vt:lpwstr>
  </property>
  <property fmtid="{D5CDD505-2E9C-101B-9397-08002B2CF9AE}" pid="11" name="CWMe805e650dfa611ee800051be000050be">
    <vt:lpwstr>CWMI+8EStp9ztCdYMNKzZMgJboPjrSXGOmnnkjUUaEiwGbhiVd+ex1wjnBgtahwCx6hO5UG+KopI0CtcrCgQF4Skg==</vt:lpwstr>
  </property>
  <property fmtid="{D5CDD505-2E9C-101B-9397-08002B2CF9AE}" pid="12" name="CWM1a9a11d0e03411ee80004bca00004bca">
    <vt:lpwstr>CWMmH+SVbF0EjndH1I1MDjfO6my70Muixyc/pPC5Vwo0+Otgr8/pOumyK9l/sfBw+QuN1EVt3ybsxiqJ4OcAdRKAg==</vt:lpwstr>
  </property>
  <property fmtid="{D5CDD505-2E9C-101B-9397-08002B2CF9AE}" pid="13" name="CWM8ead2d50e07a11ee8000034f0000034f">
    <vt:lpwstr>CWMvUUD1/mtBXN7EA1Sr8D8uxtvyrgU8p/d2RfsCePqwXOgZinVxARuLM459erbYZj88/FjI8UdbrN8/TXS/zcTvA==</vt:lpwstr>
  </property>
  <property fmtid="{D5CDD505-2E9C-101B-9397-08002B2CF9AE}" pid="14" name="CWM1856fda0e52c11ee8000759800007598">
    <vt:lpwstr>CWMPmWARZQ04TUBbwY/mVV6EoJr3/dSF+QiQNldZHCpBYI8cIWfWc4Ug7hq5WBjZgvG1xgNBUfLDFw4TfZv8a25yw==</vt:lpwstr>
  </property>
  <property fmtid="{D5CDD505-2E9C-101B-9397-08002B2CF9AE}" pid="15" name="CWMed6cb040ebe711ee80005b7900005a79">
    <vt:lpwstr>CWM+t1CAuPbzI14B445kL8LG3xUNroYBLZr97LJpU4mWWdT32V5jMrngT0LP/3oH3UppKqTPeUEnQR+jbSqpMAzlA==</vt:lpwstr>
  </property>
  <property fmtid="{D5CDD505-2E9C-101B-9397-08002B2CF9AE}" pid="16" name="CWMa1ad5000ebfc11ee80000d3700000c37">
    <vt:lpwstr>CWMmH+SVbF0EjndH1I1MDjfO6my70Muixyc/pPC5Vwo0+MFd8nC2NpEnokr8l3ZY4kBOLqqS1BfhqlNpsEkV5+jCw==</vt:lpwstr>
  </property>
  <property fmtid="{D5CDD505-2E9C-101B-9397-08002B2CF9AE}" pid="17" name="CWMc8d12950ec0011ee80000fa200000fa2">
    <vt:lpwstr>CWMwPSPADxbAuL/+Wsi5B5bznTtOKMXbNy2jtH3SgprkSBjyw/FAIogOuv1c7zbnn/RbKMt56HLpw2eS5si61lPqQ==</vt:lpwstr>
  </property>
  <property fmtid="{D5CDD505-2E9C-101B-9397-08002B2CF9AE}" pid="18" name="CWM21e19b60ec0111ee80005bf400005bf4">
    <vt:lpwstr>CWMM7qa4hsCPtFV/DPcCNwfzNRLALGtOEi1O77IFg5RLErP4GwbDRwoSJm2OdYsXKSNshBNhBCJH38XjLLeJNH3/A==</vt:lpwstr>
  </property>
  <property fmtid="{D5CDD505-2E9C-101B-9397-08002B2CF9AE}" pid="19" name="CWM27cd26b0ec0211ee8000751800007418">
    <vt:lpwstr>CWM7E6638F3yweyWJEsVleZs0qFDkOsJ9Oykw+RluQditJmh7WnFX+e+22XKSSLAL+UQhYz5LvLv5KWndnFu4RS1w==</vt:lpwstr>
  </property>
  <property fmtid="{D5CDD505-2E9C-101B-9397-08002B2CF9AE}" pid="20" name="CWM58cd8be0ec1811ee800013f2000013f2">
    <vt:lpwstr>CWM/M/RgV8FjHowJ1n6X+O3ROwJiSYsV+b3WIfPCn8dRvZ/TZ+EEnEb4x/v5PP58LCHHL6XFSZmZ05ctbQevq8tXw==</vt:lpwstr>
  </property>
  <property fmtid="{D5CDD505-2E9C-101B-9397-08002B2CF9AE}" pid="21" name="CWMc21002e0ec1d11ee80000d3700000c37">
    <vt:lpwstr>CWMr3NHbJmYaI4/ibpyhuyV0VgWX6tUea7IjQAwG+cvv1n5SYB3GUGosSm9hRBYXKLm8jwLJ5xflUZ9z7165MJgDQ==</vt:lpwstr>
  </property>
  <property fmtid="{D5CDD505-2E9C-101B-9397-08002B2CF9AE}" pid="22" name="CWM6a3fc710ec1f11ee800061ba000061ba">
    <vt:lpwstr>CWMvvrOBmuMeG/X7TZAD0ydlbuoSqI8SyQ2O/M6hfo4NFqLmQh7U1rlXFsIoTg03UM1WjFCyA6qmElVld+znPOi1g==</vt:lpwstr>
  </property>
  <property fmtid="{D5CDD505-2E9C-101B-9397-08002B2CF9AE}" pid="23" name="CWM3b4a3150ec9e11ee80000b4a00000b4a">
    <vt:lpwstr>CWMlpwMDrKCBNZURsSnsprdmsSMOnqfD48SQ1T0LsltQOqtNYNBermcV7nT8GoMEOZCUjPanDd4EG40dZ9c4+sW0Q==</vt:lpwstr>
  </property>
  <property fmtid="{D5CDD505-2E9C-101B-9397-08002B2CF9AE}" pid="24" name="CWM948b7dc0eca611ee80002d5300002c53">
    <vt:lpwstr>CWMv8VzPJWNsHXQ5cx1Rqu6sPYrD+WF8KESQvp9OzPM0v/klXA4cAKg/RdGxVhdlborQNYYiz/6/y2zD2kdZwavxA==</vt:lpwstr>
  </property>
  <property fmtid="{D5CDD505-2E9C-101B-9397-08002B2CF9AE}" pid="25" name="CWMd3ce4020ecb111ee800009b9000008b9">
    <vt:lpwstr>CWMIataH/VLU7su4IO48OmAg40yp2GyTEOfkuJWU4zK20gLiqgpeeQbUqnTPr0ts8feFkKsPswZLgkyI7Zua7/Hug==</vt:lpwstr>
  </property>
  <property fmtid="{D5CDD505-2E9C-101B-9397-08002B2CF9AE}" pid="26" name="CWM66347390ecc511ee80005bf400005bf4">
    <vt:lpwstr>CWM11Z0Z/h/9ECzVOz5L7swOSvYvLNjln4OEwAcbHqVfYxupDgj7yZNVLAplulqooB2</vt:lpwstr>
  </property>
  <property fmtid="{D5CDD505-2E9C-101B-9397-08002B2CF9AE}" pid="27" name="CWM66536910eccc11ee8000751800007418">
    <vt:lpwstr>CWMiDYc4T9o+cs+Ri0AalijEgsR2Vtmo4geZ3klB9ZJCn5+m2aZTJEXrei7qEoqjLGQPTPxQoAZWjpq1DtHR8F48Q==</vt:lpwstr>
  </property>
  <property fmtid="{D5CDD505-2E9C-101B-9397-08002B2CF9AE}" pid="28" name="CWMf1051200ecd311ee800059da000059da">
    <vt:lpwstr>CWM5qLWL0EDyHh77CNVw3CTM6ifCPj5xER7HJ/IdVNsE+NfhA+At9JFqzXfbk9OYPdFg8QUfwYKNksSD6ssUlex2w==</vt:lpwstr>
  </property>
  <property fmtid="{D5CDD505-2E9C-101B-9397-08002B2CF9AE}" pid="29" name="CWM446233f0132c11ef80006fd300006ed3">
    <vt:lpwstr>CWMbgftC+fHNJDJlTmBY1ZqiQ3BwpJjAy1/AMu/ju0UnVZqXIwFKJDUqsEJo1RpRUu8DzFjmRFDzb1gWypeQjWSqQ==</vt:lpwstr>
  </property>
  <property fmtid="{D5CDD505-2E9C-101B-9397-08002B2CF9AE}" pid="30" name="CWM944142e0134911ef80000dde00000dde">
    <vt:lpwstr>CWMkuP7NZUpyARRbdNzp95oSQWSYecYwe3QK9Et5KMMCKJZVsu54kh4t5B2IibWU8h7eplUAHYzcTwfs4r4DHT4Gw==</vt:lpwstr>
  </property>
  <property fmtid="{D5CDD505-2E9C-101B-9397-08002B2CF9AE}" pid="31" name="CWM633bbcb0137711ef8000177400001774">
    <vt:lpwstr>CWMvDqT81A32VJ1LB7J14rWxWg+C5xcrHXU91VfANPEtAogwM9OhTtzMW9Q/+y67LsqTl8f3STHqQWi/v+DpQ8p8Q==</vt:lpwstr>
  </property>
  <property fmtid="{D5CDD505-2E9C-101B-9397-08002B2CF9AE}" pid="32" name="CWM69e07080141511ef8000498900004889">
    <vt:lpwstr>CWMu2kRUDetZysm4rIcvC37sQfWdPciNUB2Zds0LBcpMUg9BEu1oukA0/y2/ZKy9DNCfk4P3OuLqiKVuJe62VzqDA==</vt:lpwstr>
  </property>
  <property fmtid="{D5CDD505-2E9C-101B-9397-08002B2CF9AE}" pid="33" name="CWMf603ac00143611ef80001b5800001a58">
    <vt:lpwstr>CWMIeklTd276emkn9DYqKo2gW/eEtZDiSeyKwHf7nzOT4qb0GctdNSvoDpC9YhMcbaCW/MRhXWKRHy3uE1e3ncNJQ==</vt:lpwstr>
  </property>
</Properties>
</file>