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98" r:id="rId5"/>
    <p:sldId id="2134960385" r:id="rId6"/>
    <p:sldId id="2134960325" r:id="rId7"/>
    <p:sldId id="2134960326" r:id="rId8"/>
    <p:sldId id="2134960386" r:id="rId9"/>
  </p:sldIdLst>
  <p:sldSz cx="12192000" cy="6858000"/>
  <p:notesSz cx="6797675" cy="9926638"/>
  <p:embeddedFontLst>
    <p:embeddedFont>
      <p:font typeface="TeleNeo Office" panose="020B0504040202090203" pitchFamily="34" charset="77"/>
      <p:regular r:id="rId12"/>
      <p:bold r:id="rId13"/>
      <p:italic r:id="rId14"/>
      <p:boldItalic r:id="rId15"/>
    </p:embeddedFont>
    <p:embeddedFont>
      <p:font typeface="TeleNeo Office ExtraBold" panose="020B0504040202090203" pitchFamily="34" charset="77"/>
      <p:bold r:id="rId16"/>
      <p:italic r:id="rId17"/>
      <p:boldItalic r:id="rId1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89" autoAdjust="0"/>
    <p:restoredTop sz="96201" autoAdjust="0"/>
  </p:normalViewPr>
  <p:slideViewPr>
    <p:cSldViewPr snapToObjects="1">
      <p:cViewPr varScale="1">
        <p:scale>
          <a:sx n="178" d="100"/>
          <a:sy n="178" d="100"/>
        </p:scale>
        <p:origin x="192" y="3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75" d="100"/>
          <a:sy n="75" d="100"/>
        </p:scale>
        <p:origin x="316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CE2879F-85E3-496B-8667-A4EA32411B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black">
          <a:xfrm>
            <a:off x="1614671" y="9262661"/>
            <a:ext cx="3568333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/>
            </a:lvl1pPr>
          </a:lstStyle>
          <a:p>
            <a:pPr algn="ctr"/>
            <a:r>
              <a:rPr lang="en-GB" sz="1100" dirty="0"/>
              <a:t>confidential, internal, open | Author | Presentation Topic | Date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0349B1-E56A-42C1-B0A4-26B687F2FB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black">
          <a:xfrm>
            <a:off x="6039404" y="9262661"/>
            <a:ext cx="285467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pPr algn="l"/>
            <a:fld id="{6F450DBC-90BB-49B2-91E4-AABCC1357725}" type="slidenum">
              <a:rPr lang="de-DE" sz="900" smtClean="0"/>
              <a:pPr algn="l"/>
              <a:t>‹Nr.›</a:t>
            </a:fld>
            <a:endParaRPr lang="de-DE" sz="90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4E2A2C4-9FAC-4DAF-8CF2-98D0ADF211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3456"/>
          <a:stretch/>
        </p:blipFill>
        <p:spPr bwMode="black">
          <a:xfrm>
            <a:off x="384820" y="9211948"/>
            <a:ext cx="682820" cy="4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4272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pos="299" userDrawn="1">
          <p15:clr>
            <a:srgbClr val="F26B43"/>
          </p15:clr>
        </p15:guide>
        <p15:guide id="2" pos="398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06388" y="976313"/>
            <a:ext cx="3830637" cy="215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black">
          <a:xfrm>
            <a:off x="472804" y="3556395"/>
            <a:ext cx="5846516" cy="5129415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GB"/>
              <a:t>Click to edit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</a:p>
          <a:p>
            <a:pPr lvl="6"/>
            <a:r>
              <a:rPr lang="en-GB"/>
              <a:t>Seventh level</a:t>
            </a:r>
          </a:p>
          <a:p>
            <a:pPr lvl="7"/>
            <a:r>
              <a:rPr lang="en-GB"/>
              <a:t>Eighth level</a:t>
            </a:r>
          </a:p>
          <a:p>
            <a:pPr lvl="8"/>
            <a:r>
              <a:rPr lang="en-GB"/>
              <a:t>Ninth level</a:t>
            </a:r>
          </a:p>
          <a:p>
            <a:pPr lvl="8"/>
            <a:endParaRPr lang="en-GB"/>
          </a:p>
          <a:p>
            <a:pPr lvl="4"/>
            <a:endParaRPr lang="en-GB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5981BBF-A3AF-4657-B40E-0C891992F7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black">
          <a:xfrm>
            <a:off x="1614671" y="9262256"/>
            <a:ext cx="3568333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/>
            </a:lvl1pPr>
          </a:lstStyle>
          <a:p>
            <a:pPr algn="ctr"/>
            <a:r>
              <a:rPr lang="en-GB" sz="1100" dirty="0"/>
              <a:t>confidential, internal, open | Author | Presentation Topic | Date</a:t>
            </a:r>
          </a:p>
        </p:txBody>
      </p:sp>
      <p:sp>
        <p:nvSpPr>
          <p:cNvPr id="8" name="Foliennummernplatzhalter 4">
            <a:extLst>
              <a:ext uri="{FF2B5EF4-FFF2-40B4-BE49-F238E27FC236}">
                <a16:creationId xmlns:a16="http://schemas.microsoft.com/office/drawing/2014/main" id="{C024CC59-CB8B-404F-82E2-4F59721F4C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black">
          <a:xfrm>
            <a:off x="6039404" y="9262256"/>
            <a:ext cx="285467" cy="3908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pPr algn="l"/>
            <a:fld id="{6F450DBC-90BB-49B2-91E4-AABCC1357725}" type="slidenum">
              <a:rPr lang="de-DE" sz="900" smtClean="0"/>
              <a:pPr algn="l"/>
              <a:t>‹Nr.›</a:t>
            </a:fld>
            <a:endParaRPr lang="de-DE" sz="90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EEB4B23-29CF-4DD3-A96B-2B9F09F54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3456"/>
          <a:stretch/>
        </p:blipFill>
        <p:spPr bwMode="black">
          <a:xfrm>
            <a:off x="384820" y="9211948"/>
            <a:ext cx="682820" cy="4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3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spcAft>
        <a:spcPts val="900"/>
      </a:spcAft>
      <a:buClr>
        <a:schemeClr val="tx2"/>
      </a:buClr>
      <a:buFont typeface="+mj-lt" panose="05020102010507070707" pitchFamily="18" charset="2"/>
      <a:buNone/>
      <a:defRPr sz="1200" b="0" kern="1200">
        <a:solidFill>
          <a:schemeClr val="tx1"/>
        </a:solidFill>
        <a:latin typeface="+mj-lt"/>
        <a:ea typeface="+mn-ea"/>
        <a:cs typeface="+mn-cs"/>
      </a:defRPr>
    </a:lvl1pPr>
    <a:lvl2pPr marL="0" indent="0" algn="l" defTabSz="914400" rtl="0" eaLnBrk="1" latinLnBrk="0" hangingPunct="1">
      <a:spcAft>
        <a:spcPts val="600"/>
      </a:spcAft>
      <a:buClr>
        <a:schemeClr val="tx2"/>
      </a:buClr>
      <a:buFont typeface="+mj-lt" panose="05020102010507070707" pitchFamily="18" charset="2"/>
      <a:buNone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44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288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432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576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720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864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1008000" indent="-144000" algn="l" defTabSz="914400" rtl="0" eaLnBrk="1" latinLnBrk="0" hangingPunct="1">
      <a:spcAft>
        <a:spcPts val="600"/>
      </a:spcAft>
      <a:buClr>
        <a:schemeClr val="tx2"/>
      </a:buClr>
      <a:buFont typeface="TeleNeo Office" panose="020B0504040202090203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/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839820-6EBA-4403-9729-61DA2E9C48A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7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long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0E780C9C-54F2-4355-8844-2AA50F6BC46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5297864" y="0"/>
            <a:ext cx="6894136" cy="6858000"/>
          </a:xfrm>
          <a:custGeom>
            <a:avLst/>
            <a:gdLst>
              <a:gd name="connsiteX0" fmla="*/ 6894136 w 6894136"/>
              <a:gd name="connsiteY0" fmla="*/ 0 h 6858000"/>
              <a:gd name="connsiteX1" fmla="*/ 6894136 w 6894136"/>
              <a:gd name="connsiteY1" fmla="*/ 6858000 h 6858000"/>
              <a:gd name="connsiteX2" fmla="*/ 0 w 6894136"/>
              <a:gd name="connsiteY2" fmla="*/ 6858000 h 6858000"/>
              <a:gd name="connsiteX3" fmla="*/ 1265474 w 6894136"/>
              <a:gd name="connsiteY3" fmla="*/ 1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4136" h="6858000">
                <a:moveTo>
                  <a:pt x="6894136" y="0"/>
                </a:moveTo>
                <a:lnTo>
                  <a:pt x="6894136" y="6858000"/>
                </a:lnTo>
                <a:lnTo>
                  <a:pt x="0" y="6858000"/>
                </a:lnTo>
                <a:lnTo>
                  <a:pt x="1265474" y="19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 baseline="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5DB660-BEA6-4B99-9720-1536CF7D2D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479376" y="1484313"/>
            <a:ext cx="4536000" cy="2140911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4891937-CC24-41A9-9EB6-06AEE112BE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79376" y="3789096"/>
            <a:ext cx="4536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6F9BAA1A-E911-4D42-917F-05D80DB2F2DB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479424" y="5733256"/>
            <a:ext cx="544302" cy="648000"/>
          </a:xfrm>
          <a:custGeom>
            <a:avLst/>
            <a:gdLst>
              <a:gd name="T0" fmla="*/ 10667 w 14000"/>
              <a:gd name="T1" fmla="*/ 11000 h 16667"/>
              <a:gd name="T2" fmla="*/ 14000 w 14000"/>
              <a:gd name="T3" fmla="*/ 11000 h 16667"/>
              <a:gd name="T4" fmla="*/ 14000 w 14000"/>
              <a:gd name="T5" fmla="*/ 7667 h 16667"/>
              <a:gd name="T6" fmla="*/ 12333 w 14000"/>
              <a:gd name="T7" fmla="*/ 7667 h 16667"/>
              <a:gd name="T8" fmla="*/ 10667 w 14000"/>
              <a:gd name="T9" fmla="*/ 7667 h 16667"/>
              <a:gd name="T10" fmla="*/ 10667 w 14000"/>
              <a:gd name="T11" fmla="*/ 11000 h 16667"/>
              <a:gd name="T12" fmla="*/ 0 w 14000"/>
              <a:gd name="T13" fmla="*/ 0 h 16667"/>
              <a:gd name="T14" fmla="*/ 0 w 14000"/>
              <a:gd name="T15" fmla="*/ 5667 h 16667"/>
              <a:gd name="T16" fmla="*/ 1000 w 14000"/>
              <a:gd name="T17" fmla="*/ 5667 h 16667"/>
              <a:gd name="T18" fmla="*/ 1000 w 14000"/>
              <a:gd name="T19" fmla="*/ 5500 h 16667"/>
              <a:gd name="T20" fmla="*/ 5333 w 14000"/>
              <a:gd name="T21" fmla="*/ 1167 h 16667"/>
              <a:gd name="T22" fmla="*/ 5500 w 14000"/>
              <a:gd name="T23" fmla="*/ 1167 h 16667"/>
              <a:gd name="T24" fmla="*/ 5500 w 14000"/>
              <a:gd name="T25" fmla="*/ 13167 h 16667"/>
              <a:gd name="T26" fmla="*/ 3167 w 14000"/>
              <a:gd name="T27" fmla="*/ 15500 h 16667"/>
              <a:gd name="T28" fmla="*/ 2667 w 14000"/>
              <a:gd name="T29" fmla="*/ 15500 h 16667"/>
              <a:gd name="T30" fmla="*/ 2667 w 14000"/>
              <a:gd name="T31" fmla="*/ 16667 h 16667"/>
              <a:gd name="T32" fmla="*/ 11333 w 14000"/>
              <a:gd name="T33" fmla="*/ 16667 h 16667"/>
              <a:gd name="T34" fmla="*/ 11333 w 14000"/>
              <a:gd name="T35" fmla="*/ 15500 h 16667"/>
              <a:gd name="T36" fmla="*/ 10833 w 14000"/>
              <a:gd name="T37" fmla="*/ 15500 h 16667"/>
              <a:gd name="T38" fmla="*/ 8500 w 14000"/>
              <a:gd name="T39" fmla="*/ 13167 h 16667"/>
              <a:gd name="T40" fmla="*/ 8500 w 14000"/>
              <a:gd name="T41" fmla="*/ 1167 h 16667"/>
              <a:gd name="T42" fmla="*/ 8667 w 14000"/>
              <a:gd name="T43" fmla="*/ 1167 h 16667"/>
              <a:gd name="T44" fmla="*/ 13000 w 14000"/>
              <a:gd name="T45" fmla="*/ 5500 h 16667"/>
              <a:gd name="T46" fmla="*/ 13000 w 14000"/>
              <a:gd name="T47" fmla="*/ 5667 h 16667"/>
              <a:gd name="T48" fmla="*/ 14000 w 14000"/>
              <a:gd name="T49" fmla="*/ 5667 h 16667"/>
              <a:gd name="T50" fmla="*/ 14000 w 14000"/>
              <a:gd name="T51" fmla="*/ 0 h 16667"/>
              <a:gd name="T52" fmla="*/ 0 w 14000"/>
              <a:gd name="T53" fmla="*/ 0 h 16667"/>
              <a:gd name="T54" fmla="*/ 3333 w 14000"/>
              <a:gd name="T55" fmla="*/ 11000 h 16667"/>
              <a:gd name="T56" fmla="*/ 0 w 14000"/>
              <a:gd name="T57" fmla="*/ 11000 h 16667"/>
              <a:gd name="T58" fmla="*/ 0 w 14000"/>
              <a:gd name="T59" fmla="*/ 7667 h 16667"/>
              <a:gd name="T60" fmla="*/ 1667 w 14000"/>
              <a:gd name="T61" fmla="*/ 7667 h 16667"/>
              <a:gd name="T62" fmla="*/ 3333 w 14000"/>
              <a:gd name="T63" fmla="*/ 7667 h 16667"/>
              <a:gd name="T64" fmla="*/ 3333 w 14000"/>
              <a:gd name="T65" fmla="*/ 11000 h 16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00" h="16667">
                <a:moveTo>
                  <a:pt x="10667" y="11000"/>
                </a:moveTo>
                <a:lnTo>
                  <a:pt x="14000" y="11000"/>
                </a:lnTo>
                <a:lnTo>
                  <a:pt x="14000" y="7667"/>
                </a:lnTo>
                <a:lnTo>
                  <a:pt x="12333" y="7667"/>
                </a:lnTo>
                <a:lnTo>
                  <a:pt x="10667" y="7667"/>
                </a:lnTo>
                <a:lnTo>
                  <a:pt x="10667" y="11000"/>
                </a:lnTo>
                <a:close/>
                <a:moveTo>
                  <a:pt x="0" y="0"/>
                </a:moveTo>
                <a:lnTo>
                  <a:pt x="0" y="5667"/>
                </a:lnTo>
                <a:lnTo>
                  <a:pt x="1000" y="5667"/>
                </a:lnTo>
                <a:lnTo>
                  <a:pt x="1000" y="5500"/>
                </a:lnTo>
                <a:cubicBezTo>
                  <a:pt x="1000" y="2833"/>
                  <a:pt x="2500" y="1167"/>
                  <a:pt x="5333" y="1167"/>
                </a:cubicBezTo>
                <a:lnTo>
                  <a:pt x="5500" y="1167"/>
                </a:lnTo>
                <a:lnTo>
                  <a:pt x="5500" y="13167"/>
                </a:lnTo>
                <a:cubicBezTo>
                  <a:pt x="5500" y="14833"/>
                  <a:pt x="4833" y="15500"/>
                  <a:pt x="3167" y="15500"/>
                </a:cubicBezTo>
                <a:lnTo>
                  <a:pt x="2667" y="15500"/>
                </a:lnTo>
                <a:lnTo>
                  <a:pt x="2667" y="16667"/>
                </a:lnTo>
                <a:lnTo>
                  <a:pt x="11333" y="16667"/>
                </a:lnTo>
                <a:lnTo>
                  <a:pt x="11333" y="15500"/>
                </a:lnTo>
                <a:lnTo>
                  <a:pt x="10833" y="15500"/>
                </a:lnTo>
                <a:cubicBezTo>
                  <a:pt x="9167" y="15500"/>
                  <a:pt x="8500" y="14833"/>
                  <a:pt x="8500" y="13167"/>
                </a:cubicBezTo>
                <a:lnTo>
                  <a:pt x="8500" y="1167"/>
                </a:lnTo>
                <a:lnTo>
                  <a:pt x="8667" y="1167"/>
                </a:lnTo>
                <a:cubicBezTo>
                  <a:pt x="11500" y="1167"/>
                  <a:pt x="13000" y="2833"/>
                  <a:pt x="13000" y="5500"/>
                </a:cubicBezTo>
                <a:lnTo>
                  <a:pt x="13000" y="5667"/>
                </a:lnTo>
                <a:lnTo>
                  <a:pt x="14000" y="5667"/>
                </a:lnTo>
                <a:lnTo>
                  <a:pt x="14000" y="0"/>
                </a:lnTo>
                <a:lnTo>
                  <a:pt x="0" y="0"/>
                </a:lnTo>
                <a:close/>
                <a:moveTo>
                  <a:pt x="3333" y="11000"/>
                </a:moveTo>
                <a:lnTo>
                  <a:pt x="0" y="11000"/>
                </a:lnTo>
                <a:lnTo>
                  <a:pt x="0" y="7667"/>
                </a:lnTo>
                <a:lnTo>
                  <a:pt x="1667" y="7667"/>
                </a:lnTo>
                <a:lnTo>
                  <a:pt x="3333" y="7667"/>
                </a:lnTo>
                <a:lnTo>
                  <a:pt x="3333" y="11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976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351FED-C2FB-40B3-9812-6EDF2B43DC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186323F-21B0-414B-B738-0CBC5536F22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425" y="1485024"/>
            <a:ext cx="11233150" cy="4896726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89CEA4-0C81-4360-9410-F4CF7D802D8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8AA2BF-B96A-4188-807E-4ACBAECC824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 bwMode="gray"/>
        <p:txBody>
          <a:bodyPr/>
          <a:lstStyle/>
          <a:p>
            <a:pPr algn="l"/>
            <a:r>
              <a:rPr lang="en-US"/>
              <a:t>S1-244092  |  Enhanced 6G security  |  public | Kurt Bischinger | Nov.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289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F1334-0C30-417F-8C36-14E54C69E5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40pt (2 lines 24pt/space 1)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390C6A2-43FF-4452-B80E-84686F69C3A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479425" y="1484588"/>
            <a:ext cx="3528000" cy="489716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12A89A98-38F0-4125-B055-9C860DA9FC1A}"/>
              </a:ext>
            </a:extLst>
          </p:cNvPr>
          <p:cNvSpPr/>
          <p:nvPr userDrawn="1"/>
        </p:nvSpPr>
        <p:spPr bwMode="gray">
          <a:xfrm>
            <a:off x="4295800" y="1484312"/>
            <a:ext cx="7896200" cy="4897438"/>
          </a:xfrm>
          <a:custGeom>
            <a:avLst/>
            <a:gdLst>
              <a:gd name="connsiteX0" fmla="*/ 3150760 w 7896200"/>
              <a:gd name="connsiteY0" fmla="*/ 0 h 4897438"/>
              <a:gd name="connsiteX1" fmla="*/ 4278208 w 7896200"/>
              <a:gd name="connsiteY1" fmla="*/ 0 h 4897438"/>
              <a:gd name="connsiteX2" fmla="*/ 4278208 w 7896200"/>
              <a:gd name="connsiteY2" fmla="*/ 816 h 4897438"/>
              <a:gd name="connsiteX3" fmla="*/ 7896200 w 7896200"/>
              <a:gd name="connsiteY3" fmla="*/ 816 h 4897438"/>
              <a:gd name="connsiteX4" fmla="*/ 7896200 w 7896200"/>
              <a:gd name="connsiteY4" fmla="*/ 4897438 h 4897438"/>
              <a:gd name="connsiteX5" fmla="*/ 4278208 w 7896200"/>
              <a:gd name="connsiteY5" fmla="*/ 4897438 h 4897438"/>
              <a:gd name="connsiteX6" fmla="*/ 4089262 w 7896200"/>
              <a:gd name="connsiteY6" fmla="*/ 4897438 h 4897438"/>
              <a:gd name="connsiteX7" fmla="*/ 3150760 w 7896200"/>
              <a:gd name="connsiteY7" fmla="*/ 4897438 h 4897438"/>
              <a:gd name="connsiteX8" fmla="*/ 74220 w 7896200"/>
              <a:gd name="connsiteY8" fmla="*/ 4897438 h 4897438"/>
              <a:gd name="connsiteX9" fmla="*/ 0 w 7896200"/>
              <a:gd name="connsiteY9" fmla="*/ 4897438 h 4897438"/>
              <a:gd name="connsiteX10" fmla="*/ 163558 w 7896200"/>
              <a:gd name="connsiteY10" fmla="*/ 4029750 h 4897438"/>
              <a:gd name="connsiteX11" fmla="*/ 913209 w 7896200"/>
              <a:gd name="connsiteY11" fmla="*/ 677 h 4897438"/>
              <a:gd name="connsiteX12" fmla="*/ 3150760 w 7896200"/>
              <a:gd name="connsiteY12" fmla="*/ 677 h 48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96200" h="4897438">
                <a:moveTo>
                  <a:pt x="3150760" y="0"/>
                </a:moveTo>
                <a:lnTo>
                  <a:pt x="4278208" y="0"/>
                </a:lnTo>
                <a:lnTo>
                  <a:pt x="4278208" y="816"/>
                </a:lnTo>
                <a:lnTo>
                  <a:pt x="7896200" y="816"/>
                </a:lnTo>
                <a:lnTo>
                  <a:pt x="7896200" y="4897438"/>
                </a:lnTo>
                <a:lnTo>
                  <a:pt x="4278208" y="4897438"/>
                </a:lnTo>
                <a:lnTo>
                  <a:pt x="4089262" y="4897438"/>
                </a:lnTo>
                <a:lnTo>
                  <a:pt x="3150760" y="4897438"/>
                </a:lnTo>
                <a:lnTo>
                  <a:pt x="74220" y="4897438"/>
                </a:lnTo>
                <a:lnTo>
                  <a:pt x="0" y="4897438"/>
                </a:lnTo>
                <a:lnTo>
                  <a:pt x="163558" y="4029750"/>
                </a:lnTo>
                <a:cubicBezTo>
                  <a:pt x="413442" y="2686726"/>
                  <a:pt x="655958" y="1343702"/>
                  <a:pt x="913209" y="677"/>
                </a:cubicBezTo>
                <a:lnTo>
                  <a:pt x="3150760" y="677"/>
                </a:lnTo>
                <a:close/>
              </a:path>
            </a:pathLst>
          </a:custGeom>
          <a:solidFill>
            <a:srgbClr val="E20074"/>
          </a:solidFill>
          <a:ln w="301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DFBB1CA-C61D-4A97-B9D5-A805CCF931E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pPr algn="l"/>
            <a:r>
              <a:rPr lang="en-US"/>
              <a:t>S1-244092  |  Enhanced 6G security  |  public | Kurt Bischinger | Nov. 2024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F85986-C820-4AB9-8209-3195C3E49A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6295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152CBC3-B660-49EC-8CFF-BDC08B2D060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405000"/>
            <a:ext cx="11233150" cy="72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Headline short 40pt (2 lines 24pt/space 1)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7DA143-B8D4-4CBA-A16E-07B0484BAAA6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9425" y="1484712"/>
            <a:ext cx="11233150" cy="48970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E0E978-16D5-413F-A203-BAC957010E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479425" y="6459822"/>
            <a:ext cx="83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 kern="900" baseline="0">
                <a:solidFill>
                  <a:schemeClr val="tx1"/>
                </a:solidFill>
              </a:defRPr>
            </a:lvl1pPr>
          </a:lstStyle>
          <a:p>
            <a:pPr algn="l"/>
            <a:r>
              <a:rPr lang="en-US"/>
              <a:t>S1-244092  |  Enhanced 6G security  |  public | Kurt Bischinger | Nov. 2024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90EB52-2700-4288-B91E-A90263E4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460624" y="6459822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A1A5E10D-79A5-49BA-9648-53481340C65F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22" name="Gerader Verbinder 34">
            <a:extLst>
              <a:ext uri="{FF2B5EF4-FFF2-40B4-BE49-F238E27FC236}">
                <a16:creationId xmlns:a16="http://schemas.microsoft.com/office/drawing/2014/main" id="{6ABAA016-7E93-4746-B97E-C5BEEEC441D1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42267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34">
            <a:extLst>
              <a:ext uri="{FF2B5EF4-FFF2-40B4-BE49-F238E27FC236}">
                <a16:creationId xmlns:a16="http://schemas.microsoft.com/office/drawing/2014/main" id="{7552A32A-6F02-474B-9C7E-E0B4CC3582BC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1430712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34">
            <a:extLst>
              <a:ext uri="{FF2B5EF4-FFF2-40B4-BE49-F238E27FC236}">
                <a16:creationId xmlns:a16="http://schemas.microsoft.com/office/drawing/2014/main" id="{D0B16D45-53B5-4DBF-8E57-06CA9A86E703}"/>
              </a:ext>
            </a:extLst>
          </p:cNvPr>
          <p:cNvCxnSpPr>
            <a:cxnSpLocks/>
          </p:cNvCxnSpPr>
          <p:nvPr userDrawn="1"/>
        </p:nvCxnSpPr>
        <p:spPr bwMode="gray">
          <a:xfrm rot="5400000">
            <a:off x="-150688" y="6327328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178AA04B-918F-4D40-A391-BF3B18F58B43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595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8BD96E97-9BA7-4E3E-A9C2-87882CE9B682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624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9C3B3188-2DFB-4EAE-B916-8338F8959830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7896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BAF2FA0F-2910-4B07-9AE8-C61BD24F4753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184232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E4A84EB4-277B-4B14-9434-662F666B2B2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007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C2D4A9C3-2A22-4099-A755-D44118620B9F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295768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AF88AD17-67FE-4421-81DF-B5630CA1289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071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F1FE4F92-3BD0-42CE-87DE-F4F39963A3F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335966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0B915BF1-CC33-48EB-856F-8685951631DB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8832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E5FF1E84-FC22-4E3A-9D5B-2B569BB83C53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912033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34">
            <a:extLst>
              <a:ext uri="{FF2B5EF4-FFF2-40B4-BE49-F238E27FC236}">
                <a16:creationId xmlns:a16="http://schemas.microsoft.com/office/drawing/2014/main" id="{446BADBC-7AE7-4AC0-B7B1-FE319EC0CF7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376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37">
            <a:extLst>
              <a:ext uri="{FF2B5EF4-FFF2-40B4-BE49-F238E27FC236}">
                <a16:creationId xmlns:a16="http://schemas.microsoft.com/office/drawing/2014/main" id="{05A70AEF-370F-44FC-B5F2-E6060FF46101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1712624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50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62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57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00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4" orient="horz" pos="4020" userDrawn="1">
          <p15:clr>
            <a:srgbClr val="F26B43"/>
          </p15:clr>
        </p15:guide>
        <p15:guide id="6" orient="horz" pos="935" userDrawn="1">
          <p15:clr>
            <a:srgbClr val="F26B43"/>
          </p15:clr>
        </p15:guide>
        <p15:guide id="7" orient="horz" pos="3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53A8012-5731-876F-E2A5-66AFA03D5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376" y="980727"/>
            <a:ext cx="4536000" cy="2644497"/>
          </a:xfrm>
        </p:spPr>
        <p:txBody>
          <a:bodyPr anchor="t"/>
          <a:lstStyle/>
          <a:p>
            <a:r>
              <a:rPr lang="de-DE" dirty="0"/>
              <a:t>Enhanced </a:t>
            </a:r>
            <a:br>
              <a:rPr lang="de-DE" dirty="0"/>
            </a:br>
            <a:r>
              <a:rPr lang="de-DE" dirty="0"/>
              <a:t>6G Security</a:t>
            </a:r>
            <a:endParaRPr lang="de-AT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9E50DCF3-6222-D44A-EF4E-7EEC8D237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376" y="3140968"/>
            <a:ext cx="5112568" cy="2448272"/>
          </a:xfrm>
        </p:spPr>
        <p:txBody>
          <a:bodyPr/>
          <a:lstStyle/>
          <a:p>
            <a:r>
              <a:rPr lang="de-AT" dirty="0"/>
              <a:t>Deutsche Telekom</a:t>
            </a:r>
          </a:p>
          <a:p>
            <a:endParaRPr lang="de-AT" dirty="0"/>
          </a:p>
          <a:p>
            <a:r>
              <a:rPr lang="de-AT" dirty="0"/>
              <a:t>Kurt Bischinger, Nov. 2024</a:t>
            </a:r>
          </a:p>
        </p:txBody>
      </p:sp>
      <p:pic>
        <p:nvPicPr>
          <p:cNvPr id="10" name="Bildplatzhalter 9" descr="Ein Bild, das Elektronik, Screenshot, Kreis, Schaltung enthält.&#10;&#10;Automatisch generierte Beschreibung">
            <a:extLst>
              <a:ext uri="{FF2B5EF4-FFF2-40B4-BE49-F238E27FC236}">
                <a16:creationId xmlns:a16="http://schemas.microsoft.com/office/drawing/2014/main" id="{55F1E2F6-2008-CBE2-E103-E9D7789219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5" b="265"/>
          <a:stretch>
            <a:fillRect/>
          </a:stretch>
        </p:blipFill>
        <p:spPr/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129007A3-E585-1725-CBD8-3747A274E372}"/>
              </a:ext>
            </a:extLst>
          </p:cNvPr>
          <p:cNvSpPr txBox="1">
            <a:spLocks/>
          </p:cNvSpPr>
          <p:nvPr/>
        </p:nvSpPr>
        <p:spPr bwMode="gray">
          <a:xfrm>
            <a:off x="9624392" y="188640"/>
            <a:ext cx="4536000" cy="8903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S1-244092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8657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2312212-9A39-45EC-BE01-CCB238561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Support of Zero-Trust Environments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DB403157-7455-C15F-D0B3-0B36868B87B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sz="1600" dirty="0" err="1"/>
              <a:t>Changing</a:t>
            </a:r>
            <a:r>
              <a:rPr lang="de-DE" sz="1600" dirty="0"/>
              <a:t> Situation:</a:t>
            </a:r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de-DE" sz="1600" b="1" dirty="0" err="1"/>
              <a:t>Deployment</a:t>
            </a:r>
            <a:r>
              <a:rPr lang="de-DE" sz="1600" b="1" dirty="0"/>
              <a:t> </a:t>
            </a:r>
            <a:r>
              <a:rPr lang="de-DE" sz="1600" b="1" dirty="0" err="1"/>
              <a:t>environment</a:t>
            </a:r>
            <a:r>
              <a:rPr lang="de-DE" sz="1600" b="1" dirty="0"/>
              <a:t> </a:t>
            </a:r>
            <a:r>
              <a:rPr lang="de-DE" sz="1600" dirty="0" err="1"/>
              <a:t>becomes</a:t>
            </a:r>
            <a:r>
              <a:rPr lang="de-DE" sz="1600" dirty="0"/>
              <a:t> </a:t>
            </a:r>
            <a:r>
              <a:rPr lang="de-DE" sz="1600" dirty="0" err="1"/>
              <a:t>more</a:t>
            </a:r>
            <a:r>
              <a:rPr lang="de-DE" sz="1600" dirty="0"/>
              <a:t> and </a:t>
            </a:r>
            <a:r>
              <a:rPr lang="de-DE" sz="1600" dirty="0" err="1"/>
              <a:t>more</a:t>
            </a:r>
            <a:r>
              <a:rPr lang="de-DE" sz="1600" dirty="0"/>
              <a:t> </a:t>
            </a:r>
            <a:r>
              <a:rPr lang="de-DE" sz="1600" b="1" dirty="0" err="1"/>
              <a:t>unreliable</a:t>
            </a:r>
            <a:r>
              <a:rPr lang="de-DE" sz="1600" b="1" dirty="0"/>
              <a:t> and </a:t>
            </a:r>
            <a:r>
              <a:rPr lang="de-DE" sz="1600" b="1" dirty="0" err="1"/>
              <a:t>untrustworthy</a:t>
            </a:r>
            <a:endParaRPr lang="de-DE" sz="1600" b="1" dirty="0"/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de-DE" sz="1600" b="1" dirty="0" err="1"/>
              <a:t>Attack</a:t>
            </a:r>
            <a:r>
              <a:rPr lang="de-DE" sz="1600" b="1" dirty="0"/>
              <a:t> </a:t>
            </a:r>
            <a:r>
              <a:rPr lang="de-DE" sz="1600" b="1" dirty="0" err="1"/>
              <a:t>vectors</a:t>
            </a:r>
            <a:r>
              <a:rPr lang="de-DE" sz="1600" b="1" dirty="0"/>
              <a:t> on different </a:t>
            </a:r>
            <a:r>
              <a:rPr lang="de-DE" sz="1600" b="1" dirty="0" err="1"/>
              <a:t>layers</a:t>
            </a:r>
            <a:r>
              <a:rPr lang="de-DE" sz="1600" b="1" dirty="0"/>
              <a:t> </a:t>
            </a:r>
            <a:r>
              <a:rPr lang="de-DE" sz="1600" dirty="0"/>
              <a:t>(</a:t>
            </a:r>
            <a:r>
              <a:rPr lang="de-DE" sz="1600" dirty="0" err="1"/>
              <a:t>transport</a:t>
            </a:r>
            <a:r>
              <a:rPr lang="de-DE" sz="1600" dirty="0"/>
              <a:t>, </a:t>
            </a:r>
            <a:r>
              <a:rPr lang="de-DE" sz="1600" dirty="0" err="1"/>
              <a:t>cloud</a:t>
            </a:r>
            <a:r>
              <a:rPr lang="de-DE" sz="1600" dirty="0"/>
              <a:t>, </a:t>
            </a:r>
            <a:r>
              <a:rPr lang="de-DE" sz="1600" dirty="0" err="1"/>
              <a:t>application</a:t>
            </a:r>
            <a:r>
              <a:rPr lang="de-DE" sz="1600" dirty="0"/>
              <a:t>,…) </a:t>
            </a:r>
            <a:r>
              <a:rPr lang="de-DE" sz="1600" dirty="0" err="1"/>
              <a:t>increase</a:t>
            </a:r>
            <a:r>
              <a:rPr lang="de-DE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AT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B1D2FA8-61F1-CB5C-5398-980D9B0A2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758" y="2132758"/>
            <a:ext cx="5923373" cy="3600822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B0E51C45-A14E-EADE-FE03-BF33A491611E}"/>
              </a:ext>
            </a:extLst>
          </p:cNvPr>
          <p:cNvSpPr/>
          <p:nvPr/>
        </p:nvSpPr>
        <p:spPr>
          <a:xfrm>
            <a:off x="335360" y="3518781"/>
            <a:ext cx="3982915" cy="2016646"/>
          </a:xfrm>
          <a:prstGeom prst="round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de-DE" sz="1600" dirty="0" err="1"/>
              <a:t>Enable</a:t>
            </a:r>
            <a:r>
              <a:rPr lang="de-DE" sz="1600" dirty="0"/>
              <a:t> </a:t>
            </a:r>
            <a:r>
              <a:rPr lang="de-DE" sz="1600" b="1" u="sng" dirty="0"/>
              <a:t>Network Elements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make</a:t>
            </a:r>
            <a:endParaRPr lang="de-DE" sz="1600" dirty="0"/>
          </a:p>
          <a:p>
            <a:pPr algn="ctr"/>
            <a:endParaRPr lang="de-DE" sz="1600" dirty="0"/>
          </a:p>
          <a:p>
            <a:pPr algn="ctr"/>
            <a:r>
              <a:rPr lang="de-DE" sz="1600" b="1" u="sng" dirty="0" err="1"/>
              <a:t>independent</a:t>
            </a:r>
            <a:r>
              <a:rPr lang="de-DE" sz="1600" b="1" u="sng" dirty="0"/>
              <a:t> and </a:t>
            </a:r>
            <a:r>
              <a:rPr lang="de-DE" sz="1600" b="1" u="sng" dirty="0" err="1"/>
              <a:t>self</a:t>
            </a:r>
            <a:r>
              <a:rPr lang="de-DE" sz="1600" b="1" u="sng" dirty="0"/>
              <a:t> </a:t>
            </a:r>
            <a:r>
              <a:rPr lang="de-DE" sz="1600" b="1" u="sng" dirty="0" err="1"/>
              <a:t>sufficient</a:t>
            </a:r>
            <a:r>
              <a:rPr lang="de-DE" sz="1600" b="1" u="sng" dirty="0"/>
              <a:t> </a:t>
            </a:r>
            <a:r>
              <a:rPr lang="de-DE" sz="1600" b="1" u="sng" dirty="0" err="1"/>
              <a:t>decisions</a:t>
            </a:r>
            <a:r>
              <a:rPr lang="de-DE" sz="1600" b="1" u="sng" dirty="0"/>
              <a:t> </a:t>
            </a:r>
            <a:r>
              <a:rPr lang="de-DE" sz="1600" b="1" u="sng" dirty="0" err="1"/>
              <a:t>for</a:t>
            </a:r>
            <a:endParaRPr lang="de-DE" sz="1600" b="1" u="sng" dirty="0"/>
          </a:p>
          <a:p>
            <a:pPr algn="ctr"/>
            <a:endParaRPr lang="de-DE" sz="1600" b="1" u="sng" dirty="0"/>
          </a:p>
          <a:p>
            <a:pPr algn="ctr"/>
            <a:r>
              <a:rPr lang="de-DE" sz="1600" b="1" u="sng" dirty="0"/>
              <a:t>all </a:t>
            </a:r>
            <a:r>
              <a:rPr lang="de-DE" sz="1600" b="1" u="sng" dirty="0" err="1"/>
              <a:t>security-related</a:t>
            </a:r>
            <a:r>
              <a:rPr lang="de-DE" sz="1600" b="1" u="sng" dirty="0"/>
              <a:t> </a:t>
            </a:r>
            <a:r>
              <a:rPr lang="de-DE" sz="1600" b="1" u="sng" dirty="0" err="1"/>
              <a:t>situations</a:t>
            </a:r>
            <a:r>
              <a:rPr lang="de-DE" sz="1600" dirty="0"/>
              <a:t>.</a:t>
            </a:r>
            <a:endParaRPr lang="de-AT" sz="16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8F2DBE-F495-19D3-2156-A06C379E866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1920000" y="6381750"/>
            <a:ext cx="8352000" cy="324000"/>
          </a:xfrm>
        </p:spPr>
        <p:txBody>
          <a:bodyPr/>
          <a:lstStyle/>
          <a:p>
            <a:r>
              <a:rPr lang="en-US" dirty="0"/>
              <a:t>S1-244092  |  Enhanced 6G security  |  public | Kurt Bischinger | Nov. 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D78C3B-4AFE-8568-5740-C70A2EB2D1F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3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B0B93EA9-200B-6268-FFC7-8724010A9A7A}"/>
              </a:ext>
            </a:extLst>
          </p:cNvPr>
          <p:cNvSpPr/>
          <p:nvPr/>
        </p:nvSpPr>
        <p:spPr>
          <a:xfrm>
            <a:off x="6096000" y="3804465"/>
            <a:ext cx="3996416" cy="203597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D833CB-2F6A-F582-86D7-4AC561C72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 err="1"/>
              <a:t>Realization</a:t>
            </a:r>
            <a:r>
              <a:rPr lang="de-DE" sz="3600" dirty="0"/>
              <a:t> </a:t>
            </a:r>
            <a:r>
              <a:rPr lang="de-DE" sz="3600" dirty="0" err="1"/>
              <a:t>of</a:t>
            </a:r>
            <a:r>
              <a:rPr lang="de-DE" sz="3600" dirty="0"/>
              <a:t> inter-operator Key Exchange</a:t>
            </a:r>
            <a:endParaRPr lang="de-AT" sz="36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3428D23-4F3F-AC2D-A8DA-872488369E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9425" y="1485024"/>
            <a:ext cx="5112519" cy="4896726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US" dirty="0"/>
              <a:t>Challenges today:</a:t>
            </a:r>
          </a:p>
          <a:p>
            <a:pPr>
              <a:buClr>
                <a:schemeClr val="tx2"/>
              </a:buClr>
            </a:pPr>
            <a:endParaRPr lang="en-US" dirty="0"/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+mn-lt"/>
              </a:rPr>
              <a:t>No agreement possible </a:t>
            </a:r>
            <a:r>
              <a:rPr lang="en-US" dirty="0">
                <a:latin typeface="+mn-lt"/>
              </a:rPr>
              <a:t>on governance of a </a:t>
            </a:r>
            <a:r>
              <a:rPr lang="en-US" b="1" dirty="0">
                <a:latin typeface="+mn-lt"/>
              </a:rPr>
              <a:t>commonly trusted and centralized PKI </a:t>
            </a:r>
            <a:br>
              <a:rPr lang="en-US" b="1" dirty="0">
                <a:latin typeface="+mn-lt"/>
              </a:rPr>
            </a:br>
            <a:r>
              <a:rPr lang="en-US" dirty="0">
                <a:latin typeface="+mn-lt"/>
                <a:sym typeface="Wingdings" panose="05000000000000000000" pitchFamily="2" charset="2"/>
              </a:rPr>
              <a:t> geo-</a:t>
            </a:r>
            <a:r>
              <a:rPr lang="en-US" dirty="0">
                <a:latin typeface="+mn-lt"/>
              </a:rPr>
              <a:t>political reasons</a:t>
            </a:r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latin typeface="+mn-lt"/>
            </a:endParaRPr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latin typeface="+mn-lt"/>
            </a:endParaRPr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latin typeface="+mn-lt"/>
            </a:endParaRPr>
          </a:p>
          <a:p>
            <a:pPr marL="285750" lvl="1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dirty="0"/>
              <a:t>Interconnecting operator’s own PKIs is </a:t>
            </a:r>
            <a:r>
              <a:rPr lang="en-US" b="1" dirty="0"/>
              <a:t>configuration intensive </a:t>
            </a:r>
            <a:r>
              <a:rPr lang="en-US" dirty="0"/>
              <a:t>and de facto not manageable (~800 operators worldwide)</a:t>
            </a:r>
          </a:p>
          <a:p>
            <a:endParaRPr lang="de-AT" sz="2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1282E3-0B91-BBB5-6AD3-6A32C0D305B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A4F38FCB-DE73-473B-E7D7-8D7CCFA7C385}"/>
              </a:ext>
            </a:extLst>
          </p:cNvPr>
          <p:cNvGrpSpPr/>
          <p:nvPr/>
        </p:nvGrpSpPr>
        <p:grpSpPr>
          <a:xfrm>
            <a:off x="6054162" y="1412776"/>
            <a:ext cx="3996416" cy="2035974"/>
            <a:chOff x="5807968" y="1050435"/>
            <a:chExt cx="3996416" cy="2035974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3D19A91C-EAEA-F671-86C2-490CBC9BBE4D}"/>
                </a:ext>
              </a:extLst>
            </p:cNvPr>
            <p:cNvSpPr/>
            <p:nvPr/>
          </p:nvSpPr>
          <p:spPr>
            <a:xfrm>
              <a:off x="5807968" y="1050435"/>
              <a:ext cx="3996416" cy="2035974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de-AT"/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9CB74302-C921-C729-C6CC-6A2CCDFB6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45" y="1125000"/>
              <a:ext cx="3589550" cy="1826693"/>
            </a:xfrm>
            <a:prstGeom prst="rect">
              <a:avLst/>
            </a:prstGeom>
          </p:spPr>
        </p:pic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AF697646-E218-22F3-AD54-4585EB922BE2}"/>
              </a:ext>
            </a:extLst>
          </p:cNvPr>
          <p:cNvSpPr txBox="1"/>
          <p:nvPr/>
        </p:nvSpPr>
        <p:spPr>
          <a:xfrm>
            <a:off x="9687033" y="6020414"/>
            <a:ext cx="1944216" cy="21560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buClr>
                <a:schemeClr val="tx2"/>
              </a:buClr>
              <a:buSzPct val="100000"/>
            </a:pPr>
            <a:r>
              <a:rPr lang="de-DE" sz="1200" dirty="0"/>
              <a:t>PKI … Public Key Infrastructure</a:t>
            </a:r>
          </a:p>
          <a:p>
            <a:pPr algn="l">
              <a:buClr>
                <a:schemeClr val="tx2"/>
              </a:buClr>
              <a:buSzPct val="100000"/>
            </a:pPr>
            <a:r>
              <a:rPr lang="de-DE" sz="1200" dirty="0"/>
              <a:t>CA  … </a:t>
            </a:r>
            <a:r>
              <a:rPr lang="de-DE" sz="1200" dirty="0" err="1"/>
              <a:t>Certification</a:t>
            </a:r>
            <a:r>
              <a:rPr lang="de-DE" sz="1200" dirty="0"/>
              <a:t> Authority</a:t>
            </a:r>
            <a:endParaRPr lang="de-AT" sz="12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E75FB5-42C8-71EE-1D41-C89F81846EA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20000" y="6381750"/>
            <a:ext cx="8352000" cy="324000"/>
          </a:xfrm>
        </p:spPr>
        <p:txBody>
          <a:bodyPr/>
          <a:lstStyle/>
          <a:p>
            <a:r>
              <a:rPr lang="en-US" dirty="0"/>
              <a:t>S1-244092  |  Enhanced 6G security  |  public | Kurt Bischinger | Nov. 2024</a:t>
            </a:r>
          </a:p>
        </p:txBody>
      </p:sp>
      <p:pic>
        <p:nvPicPr>
          <p:cNvPr id="8" name="Grafik 7" descr="Ein Bild, das Text, Diagramm, Reihe, Screenshot enthält.&#10;&#10;Automatisch generierte Beschreibung">
            <a:extLst>
              <a:ext uri="{FF2B5EF4-FFF2-40B4-BE49-F238E27FC236}">
                <a16:creationId xmlns:a16="http://schemas.microsoft.com/office/drawing/2014/main" id="{52110829-51D1-3E1F-8B33-774C273A1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710" y="3842442"/>
            <a:ext cx="3075808" cy="200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02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B0B93EA9-200B-6268-FFC7-8724010A9A7A}"/>
              </a:ext>
            </a:extLst>
          </p:cNvPr>
          <p:cNvSpPr/>
          <p:nvPr/>
        </p:nvSpPr>
        <p:spPr>
          <a:xfrm>
            <a:off x="5687548" y="1485024"/>
            <a:ext cx="6025027" cy="295208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D833CB-2F6A-F582-86D7-4AC561C72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Security Challenges</a:t>
            </a:r>
            <a:endParaRPr lang="de-AT" sz="36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3428D23-4F3F-AC2D-A8DA-872488369E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03022" y="1485024"/>
            <a:ext cx="4800889" cy="4896726"/>
          </a:xfrm>
        </p:spPr>
        <p:txBody>
          <a:bodyPr/>
          <a:lstStyle/>
          <a:p>
            <a:r>
              <a:rPr lang="de-DE" dirty="0"/>
              <a:t>Challenges </a:t>
            </a:r>
            <a:r>
              <a:rPr lang="de-DE" dirty="0" err="1"/>
              <a:t>today</a:t>
            </a:r>
            <a:r>
              <a:rPr lang="de-DE" dirty="0"/>
              <a:t>:</a:t>
            </a:r>
          </a:p>
          <a:p>
            <a:pPr lvl="1"/>
            <a:r>
              <a:rPr lang="de-DE" dirty="0"/>
              <a:t>Authentication </a:t>
            </a:r>
            <a:r>
              <a:rPr lang="de-DE" dirty="0" err="1"/>
              <a:t>between</a:t>
            </a:r>
            <a:r>
              <a:rPr lang="de-DE" dirty="0"/>
              <a:t> end-points in K8s </a:t>
            </a:r>
            <a:r>
              <a:rPr lang="de-DE" dirty="0" err="1"/>
              <a:t>environments</a:t>
            </a:r>
            <a:r>
              <a:rPr lang="de-DE" dirty="0"/>
              <a:t>:</a:t>
            </a:r>
          </a:p>
          <a:p>
            <a:pPr marL="285750" lvl="2" indent="-28575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de-DE" dirty="0" err="1"/>
              <a:t>mTLS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secure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&amp; </a:t>
            </a:r>
            <a:r>
              <a:rPr lang="de-DE" dirty="0" err="1"/>
              <a:t>authentication</a:t>
            </a:r>
            <a:r>
              <a:rPr lang="de-DE" dirty="0"/>
              <a:t> and </a:t>
            </a:r>
            <a:r>
              <a:rPr lang="de-DE" dirty="0" err="1"/>
              <a:t>terminates</a:t>
            </a:r>
            <a:r>
              <a:rPr lang="de-DE" dirty="0"/>
              <a:t> at a </a:t>
            </a:r>
            <a:r>
              <a:rPr lang="de-DE" dirty="0" err="1"/>
              <a:t>certain</a:t>
            </a:r>
            <a:r>
              <a:rPr lang="de-DE" dirty="0"/>
              <a:t> </a:t>
            </a:r>
            <a:r>
              <a:rPr lang="de-DE" dirty="0" err="1"/>
              <a:t>endpoint</a:t>
            </a:r>
            <a:r>
              <a:rPr lang="de-DE" dirty="0"/>
              <a:t> </a:t>
            </a:r>
          </a:p>
          <a:p>
            <a:pPr marL="288000" lvl="4" indent="0">
              <a:buNone/>
            </a:pPr>
            <a:r>
              <a:rPr lang="de-DE" dirty="0">
                <a:latin typeface="+mn-lt"/>
                <a:sym typeface="Wingdings" panose="05000000000000000000" pitchFamily="2" charset="2"/>
              </a:rPr>
              <a:t>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this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endpoint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is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the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endpoint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for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both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aspects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(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secure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communication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 &amp; </a:t>
            </a:r>
            <a:r>
              <a:rPr lang="de-DE" dirty="0" err="1">
                <a:latin typeface="+mn-lt"/>
                <a:sym typeface="Wingdings" panose="05000000000000000000" pitchFamily="2" charset="2"/>
              </a:rPr>
              <a:t>authentication</a:t>
            </a:r>
            <a:r>
              <a:rPr lang="de-DE" dirty="0">
                <a:latin typeface="+mn-lt"/>
                <a:sym typeface="Wingdings" panose="05000000000000000000" pitchFamily="2" charset="2"/>
              </a:rPr>
              <a:t>) </a:t>
            </a:r>
          </a:p>
          <a:p>
            <a:pPr marL="285750" lvl="2" indent="-28575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de-DE" dirty="0"/>
              <a:t>Different </a:t>
            </a:r>
            <a:r>
              <a:rPr lang="de-DE" dirty="0" err="1"/>
              <a:t>implementation</a:t>
            </a:r>
            <a:r>
              <a:rPr lang="de-DE" dirty="0"/>
              <a:t> </a:t>
            </a:r>
            <a:r>
              <a:rPr lang="de-DE" dirty="0" err="1"/>
              <a:t>scenarios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require</a:t>
            </a:r>
            <a:r>
              <a:rPr lang="de-DE" dirty="0"/>
              <a:t> different </a:t>
            </a:r>
            <a:r>
              <a:rPr lang="de-DE" dirty="0" err="1"/>
              <a:t>endpoints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secure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and </a:t>
            </a:r>
            <a:r>
              <a:rPr lang="de-DE" dirty="0" err="1"/>
              <a:t>authentication</a:t>
            </a:r>
            <a:r>
              <a:rPr lang="de-DE" dirty="0"/>
              <a:t>, e.g. </a:t>
            </a:r>
            <a:r>
              <a:rPr lang="de-DE" dirty="0" err="1"/>
              <a:t>termination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encryption</a:t>
            </a:r>
            <a:r>
              <a:rPr lang="de-DE" dirty="0"/>
              <a:t> in </a:t>
            </a:r>
            <a:r>
              <a:rPr lang="de-DE" dirty="0" err="1"/>
              <a:t>cluster</a:t>
            </a:r>
            <a:r>
              <a:rPr lang="de-DE" dirty="0"/>
              <a:t> GWs and perform </a:t>
            </a:r>
            <a:r>
              <a:rPr lang="de-DE" dirty="0" err="1"/>
              <a:t>authentication</a:t>
            </a:r>
            <a:r>
              <a:rPr lang="de-DE" dirty="0"/>
              <a:t> in NFs </a:t>
            </a:r>
          </a:p>
          <a:p>
            <a:pPr>
              <a:buClr>
                <a:schemeClr val="tx2"/>
              </a:buClr>
            </a:pPr>
            <a:endParaRPr lang="en-US" dirty="0">
              <a:latin typeface="+mn-lt"/>
            </a:endParaRPr>
          </a:p>
          <a:p>
            <a:pPr marL="429750" lvl="2" indent="-285750">
              <a:buFont typeface="Wingdings" panose="05000000000000000000" pitchFamily="2" charset="2"/>
              <a:buChar char="§"/>
            </a:pPr>
            <a:endParaRPr lang="en-US" sz="1400" dirty="0">
              <a:latin typeface="+mn-lt"/>
            </a:endParaRP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latin typeface="+mn-lt"/>
            </a:endParaRPr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1282E3-0B91-BBB5-6AD3-6A32C0D305B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A90FDF0-F8CE-E924-BEA9-6005C973B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1772816"/>
            <a:ext cx="5562632" cy="2458458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7DA1C387-05B1-51DE-EFDB-91C107B6EE0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20000" y="6381750"/>
            <a:ext cx="8352000" cy="324000"/>
          </a:xfrm>
        </p:spPr>
        <p:txBody>
          <a:bodyPr/>
          <a:lstStyle/>
          <a:p>
            <a:r>
              <a:rPr lang="en-US" dirty="0"/>
              <a:t>S1-244092  |  Enhanced 6G security  |  public | Kurt Bischinger | Nov. 2024</a:t>
            </a:r>
          </a:p>
        </p:txBody>
      </p:sp>
    </p:spTree>
    <p:extLst>
      <p:ext uri="{BB962C8B-B14F-4D97-AF65-F5344CB8AC3E}">
        <p14:creationId xmlns:p14="http://schemas.microsoft.com/office/powerpoint/2010/main" val="89164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C6D9EB-91E7-E4C3-A74C-3C1AB7F63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Goal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3626C9-3507-36B1-87F0-6CDB781138D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/>
              <a:t>Enhance</a:t>
            </a:r>
            <a:r>
              <a:rPr lang="de-DE" dirty="0"/>
              <a:t> </a:t>
            </a:r>
            <a:r>
              <a:rPr lang="de-DE" dirty="0" err="1"/>
              <a:t>security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6G network </a:t>
            </a:r>
            <a:r>
              <a:rPr lang="de-DE" dirty="0" err="1"/>
              <a:t>to</a:t>
            </a:r>
            <a:endParaRPr lang="de-DE" dirty="0"/>
          </a:p>
          <a:p>
            <a:pPr lvl="2"/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fit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zero</a:t>
            </a:r>
            <a:r>
              <a:rPr lang="de-DE" dirty="0"/>
              <a:t> </a:t>
            </a:r>
            <a:r>
              <a:rPr lang="de-DE" dirty="0" err="1"/>
              <a:t>trust</a:t>
            </a:r>
            <a:r>
              <a:rPr lang="de-DE" dirty="0"/>
              <a:t> </a:t>
            </a:r>
            <a:r>
              <a:rPr lang="de-DE" dirty="0" err="1"/>
              <a:t>environments</a:t>
            </a:r>
            <a:r>
              <a:rPr lang="de-DE" dirty="0"/>
              <a:t> / </a:t>
            </a:r>
            <a:r>
              <a:rPr lang="de-DE" dirty="0" err="1"/>
              <a:t>cloud</a:t>
            </a:r>
            <a:r>
              <a:rPr lang="de-DE" dirty="0"/>
              <a:t> </a:t>
            </a:r>
            <a:r>
              <a:rPr lang="de-DE" dirty="0" err="1"/>
              <a:t>deployments</a:t>
            </a:r>
            <a:endParaRPr lang="de-DE" dirty="0"/>
          </a:p>
          <a:p>
            <a:pPr lvl="2"/>
            <a:r>
              <a:rPr lang="de-DE" dirty="0" err="1"/>
              <a:t>minimize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administrational</a:t>
            </a:r>
            <a:r>
              <a:rPr lang="de-DE" dirty="0"/>
              <a:t> </a:t>
            </a:r>
            <a:r>
              <a:rPr lang="de-DE" dirty="0" err="1"/>
              <a:t>overhead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in inter-operator </a:t>
            </a:r>
            <a:r>
              <a:rPr lang="de-DE" dirty="0" err="1"/>
              <a:t>relations</a:t>
            </a:r>
            <a:endParaRPr lang="de-DE" dirty="0"/>
          </a:p>
          <a:p>
            <a:pPr lvl="2"/>
            <a:r>
              <a:rPr lang="de-DE" dirty="0" err="1"/>
              <a:t>apply</a:t>
            </a:r>
            <a:r>
              <a:rPr lang="de-DE" dirty="0"/>
              <a:t> </a:t>
            </a:r>
            <a:r>
              <a:rPr lang="de-DE" dirty="0" err="1"/>
              <a:t>security</a:t>
            </a:r>
            <a:r>
              <a:rPr lang="de-DE" dirty="0"/>
              <a:t> and </a:t>
            </a:r>
            <a:r>
              <a:rPr lang="de-DE" dirty="0" err="1"/>
              <a:t>trust</a:t>
            </a:r>
            <a:r>
              <a:rPr lang="de-DE" dirty="0"/>
              <a:t> </a:t>
            </a:r>
            <a:r>
              <a:rPr lang="de-DE" dirty="0" err="1"/>
              <a:t>mechanisms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appropriate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C475BF-C938-77EC-03A8-49F9E41A728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1A5E10D-79A5-49BA-9648-53481340C65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61DE55B-F500-BF42-1D8B-AF7ADDA9CC1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920000" y="6381750"/>
            <a:ext cx="8352000" cy="324000"/>
          </a:xfrm>
        </p:spPr>
        <p:txBody>
          <a:bodyPr/>
          <a:lstStyle/>
          <a:p>
            <a:r>
              <a:rPr lang="en-US" dirty="0"/>
              <a:t>S1-244092  |  Enhanced 6G security  |  public | Kurt Bischinger | Nov. 2024</a:t>
            </a:r>
          </a:p>
        </p:txBody>
      </p:sp>
    </p:spTree>
    <p:extLst>
      <p:ext uri="{BB962C8B-B14F-4D97-AF65-F5344CB8AC3E}">
        <p14:creationId xmlns:p14="http://schemas.microsoft.com/office/powerpoint/2010/main" val="2478923591"/>
      </p:ext>
    </p:extLst>
  </p:cSld>
  <p:clrMapOvr>
    <a:masterClrMapping/>
  </p:clrMapOvr>
</p:sld>
</file>

<file path=ppt/theme/theme1.xml><?xml version="1.0" encoding="utf-8"?>
<a:theme xmlns:a="http://schemas.openxmlformats.org/drawingml/2006/main" name="Telekom – Angle (06/2021) EN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12700">
          <a:noFill/>
        </a:ln>
      </a:spPr>
      <a:bodyPr lIns="72000" tIns="72000" rIns="72000" bIns="7200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 smtClean="0"/>
        </a:defPPr>
      </a:lstStyle>
    </a:txDef>
  </a:objectDefaults>
  <a:extraClrSchemeLst/>
  <a:custClrLst>
    <a:custClr name="Smaragd">
      <a:srgbClr val="078C82"/>
    </a:custClr>
    <a:custClr name="Ozean">
      <a:srgbClr val="5AB4C8"/>
    </a:custClr>
    <a:custClr name="Cappuccino">
      <a:srgbClr val="BD968C"/>
    </a:custClr>
    <a:custClr name="Curry">
      <a:srgbClr val="C8B45A"/>
    </a:custClr>
    <a:custClr name="Jeans">
      <a:srgbClr val="0478BE"/>
    </a:custClr>
    <a:custClr name="Aubergine">
      <a:srgbClr val="3C325A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Mint">
      <a:srgbClr val="86CBC4"/>
    </a:custClr>
    <a:custClr name="Himmel">
      <a:srgbClr val="CBE8F4"/>
    </a:custClr>
    <a:custClr name="Pfirsich">
      <a:srgbClr val="FAE2D8"/>
    </a:custClr>
    <a:custClr name="Vanille">
      <a:srgbClr val="F5EBAF"/>
    </a:custClr>
    <a:custClr name="Azur">
      <a:srgbClr val="45C1F1"/>
    </a:custClr>
    <a:custClr name="Flieder">
      <a:srgbClr val="9C9BB9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Grau 38">
      <a:srgbClr val="262626"/>
    </a:custClr>
    <a:custClr name="Grau 75">
      <a:srgbClr val="4B4B4B"/>
    </a:custClr>
    <a:custClr name="Grau 115">
      <a:srgbClr val="737373"/>
    </a:custClr>
    <a:custClr name="Grau 178">
      <a:srgbClr val="B2B2B2"/>
    </a:custClr>
    <a:custClr name="Grau 220">
      <a:srgbClr val="DCDCDC"/>
    </a:custClr>
    <a:custClr name="Leer">
      <a:srgbClr val="FFFFFF"/>
    </a:custClr>
    <a:custClr name="Leer">
      <a:srgbClr val="FFFFFF"/>
    </a:custClr>
    <a:custClr name="Rot">
      <a:srgbClr val="D90000"/>
    </a:custClr>
    <a:custClr name="Gelb">
      <a:srgbClr val="FECB00"/>
    </a:custClr>
    <a:custClr name="Grün">
      <a:srgbClr val="46A800"/>
    </a:custClr>
  </a:custClrLst>
  <a:extLst>
    <a:ext uri="{05A4C25C-085E-4340-85A3-A5531E510DB2}">
      <thm15:themeFamily xmlns:thm15="http://schemas.microsoft.com/office/thememl/2012/main" name="220221_T_master_en_angle.potx  -  Schreibgeschützt" id="{F930A2DC-5076-4D89-AB29-08BC11E772EE}" vid="{46D43F11-8291-4339-AE1C-738DFCB62A64}"/>
    </a:ext>
  </a:extLst>
</a:theme>
</file>

<file path=ppt/theme/theme2.xml><?xml version="1.0" encoding="utf-8"?>
<a:theme xmlns:a="http://schemas.openxmlformats.org/drawingml/2006/main" name="Offic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0" tIns="0" rIns="0" bIns="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0" tIns="0" rIns="0" bIns="0"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44000" indent="-144000" algn="l">
          <a:buClr>
            <a:schemeClr val="tx2"/>
          </a:buClr>
          <a:buSzPct val="100000"/>
          <a:buFont typeface="TeleNeo Office" panose="020B0504040202090203" pitchFamily="34" charset="0"/>
          <a:buChar char="•"/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5021D9342D03D4C8D606524AC38CEA5" ma:contentTypeVersion="13" ma:contentTypeDescription="Ein neues Dokument erstellen." ma:contentTypeScope="" ma:versionID="9ceaae790f37da7cb73e4bb6914d7170">
  <xsd:schema xmlns:xsd="http://www.w3.org/2001/XMLSchema" xmlns:xs="http://www.w3.org/2001/XMLSchema" xmlns:p="http://schemas.microsoft.com/office/2006/metadata/properties" xmlns:ns2="c4fd7797-ea2b-49d5-a651-436549cce9f4" xmlns:ns3="31b830ef-a116-44e3-a960-b0b072e024a0" targetNamespace="http://schemas.microsoft.com/office/2006/metadata/properties" ma:root="true" ma:fieldsID="8f254b58b7e8f458e9d683aa6737ac88" ns2:_="" ns3:_="">
    <xsd:import namespace="c4fd7797-ea2b-49d5-a651-436549cce9f4"/>
    <xsd:import namespace="31b830ef-a116-44e3-a960-b0b072e024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d7797-ea2b-49d5-a651-436549cce9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55a6c181-b3a6-4e6d-958a-84db063416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b830ef-a116-44e3-a960-b0b072e024a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24de95fa-3056-415e-9cb5-2baa14430613}" ma:internalName="TaxCatchAll" ma:showField="CatchAllData" ma:web="31b830ef-a116-44e3-a960-b0b072e024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fd7797-ea2b-49d5-a651-436549cce9f4">
      <Terms xmlns="http://schemas.microsoft.com/office/infopath/2007/PartnerControls"/>
    </lcf76f155ced4ddcb4097134ff3c332f>
    <TaxCatchAll xmlns="31b830ef-a116-44e3-a960-b0b072e024a0" xsi:nil="true"/>
  </documentManagement>
</p:properties>
</file>

<file path=customXml/itemProps1.xml><?xml version="1.0" encoding="utf-8"?>
<ds:datastoreItem xmlns:ds="http://schemas.openxmlformats.org/officeDocument/2006/customXml" ds:itemID="{F7132A88-4B68-4C25-8FF7-9E44DF904A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d7797-ea2b-49d5-a651-436549cce9f4"/>
    <ds:schemaRef ds:uri="31b830ef-a116-44e3-a960-b0b072e024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DE43E1-4D62-498D-B1BE-B2047D33EA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65B26F-FAFA-482A-8413-7E046BEB933B}">
  <ds:schemaRefs>
    <ds:schemaRef ds:uri="31b830ef-a116-44e3-a960-b0b072e024a0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4fd7797-ea2b-49d5-a651-436549cce9f4"/>
    <ds:schemaRef ds:uri="http://www.w3.org/XML/1998/namespace"/>
    <ds:schemaRef ds:uri="http://schemas.microsoft.com/office/2006/documentManagement/typ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220221_T_master_en_angle</Template>
  <TotalTime>0</TotalTime>
  <Words>273</Words>
  <Application>Microsoft Macintosh PowerPoint</Application>
  <PresentationFormat>Breitbild</PresentationFormat>
  <Paragraphs>46</Paragraphs>
  <Slides>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Wingdings</vt:lpstr>
      <vt:lpstr>TeleNeo Office</vt:lpstr>
      <vt:lpstr>TeleNeo Office ExtraBold</vt:lpstr>
      <vt:lpstr>Telekom – Angle (06/2021) EN</vt:lpstr>
      <vt:lpstr>Enhanced  6G Security</vt:lpstr>
      <vt:lpstr>Support of Zero-Trust Environments</vt:lpstr>
      <vt:lpstr>Realization of inter-operator Key Exchange</vt:lpstr>
      <vt:lpstr>Security Challenges</vt:lpstr>
      <vt:lpstr>Goal</vt:lpstr>
    </vt:vector>
  </TitlesOfParts>
  <Company>T-Mobile Austria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Schneider, Daniela</dc:creator>
  <dc:description>Optimized for Office 365</dc:description>
  <cp:lastModifiedBy>Kurt Bischinger v3</cp:lastModifiedBy>
  <cp:revision>7</cp:revision>
  <cp:lastPrinted>2020-08-27T09:01:38Z</cp:lastPrinted>
  <dcterms:created xsi:type="dcterms:W3CDTF">2024-10-24T12:45:52Z</dcterms:created>
  <dcterms:modified xsi:type="dcterms:W3CDTF">2024-11-08T08:31:55Z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0x010100D5021D9342D03D4C8D606524AC38CEA5</vt:lpwstr>
  </property>
  <property fmtid="{D5CDD505-2E9C-101B-9397-08002B2CF9AE}" pid="3" name="MediaServiceImageTags">
    <vt:lpwstr/>
  </property>
  <property fmtid="{D5CDD505-2E9C-101B-9397-08002B2CF9AE}" pid="4" name="MSIP_Label_55339bf0-f345-473a-9ec8-6ca7c8197055_Enabled">
    <vt:lpwstr>true</vt:lpwstr>
  </property>
  <property fmtid="{D5CDD505-2E9C-101B-9397-08002B2CF9AE}" pid="5" name="MSIP_Label_55339bf0-f345-473a-9ec8-6ca7c8197055_SetDate">
    <vt:lpwstr>2023-12-04T10:49:49Z</vt:lpwstr>
  </property>
  <property fmtid="{D5CDD505-2E9C-101B-9397-08002B2CF9AE}" pid="6" name="MSIP_Label_55339bf0-f345-473a-9ec8-6ca7c8197055_Method">
    <vt:lpwstr>Privileged</vt:lpwstr>
  </property>
  <property fmtid="{D5CDD505-2E9C-101B-9397-08002B2CF9AE}" pid="7" name="MSIP_Label_55339bf0-f345-473a-9ec8-6ca7c8197055_Name">
    <vt:lpwstr>OFFEN</vt:lpwstr>
  </property>
  <property fmtid="{D5CDD505-2E9C-101B-9397-08002B2CF9AE}" pid="8" name="MSIP_Label_55339bf0-f345-473a-9ec8-6ca7c8197055_SiteId">
    <vt:lpwstr>d313b56f-f400-44d3-8403-4b468b3d8ded</vt:lpwstr>
  </property>
  <property fmtid="{D5CDD505-2E9C-101B-9397-08002B2CF9AE}" pid="9" name="MSIP_Label_55339bf0-f345-473a-9ec8-6ca7c8197055_ActionId">
    <vt:lpwstr>7c2850cc-f026-4f5e-b903-08f3951cee2e</vt:lpwstr>
  </property>
  <property fmtid="{D5CDD505-2E9C-101B-9397-08002B2CF9AE}" pid="10" name="MSIP_Label_55339bf0-f345-473a-9ec8-6ca7c8197055_ContentBits">
    <vt:lpwstr>0</vt:lpwstr>
  </property>
</Properties>
</file>