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1130" r:id="rId6"/>
    <p:sldId id="368" r:id="rId7"/>
    <p:sldId id="1131" r:id="rId8"/>
    <p:sldId id="1132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55" autoAdjust="0"/>
    <p:restoredTop sz="96176" autoAdjust="0"/>
  </p:normalViewPr>
  <p:slideViewPr>
    <p:cSldViewPr snapToGrid="0">
      <p:cViewPr varScale="1">
        <p:scale>
          <a:sx n="123" d="100"/>
          <a:sy n="123" d="100"/>
        </p:scale>
        <p:origin x="22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84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739121"/>
            <a:ext cx="10515600" cy="95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711324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62453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</a:t>
            </a:r>
            <a:r>
              <a:rPr lang="fi-FI" altLang="en-US" sz="1400" b="1" dirty="0" err="1">
                <a:latin typeface="Arial "/>
              </a:rPr>
              <a:t>Dec</a:t>
            </a:r>
            <a:r>
              <a:rPr lang="fi-FI" altLang="en-US" sz="1400" b="1" dirty="0">
                <a:latin typeface="Arial "/>
              </a:rPr>
              <a:t>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49245" y="66389"/>
            <a:ext cx="17267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SP-241907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5G-A Rel-20 </a:t>
            </a:r>
            <a:br>
              <a:rPr lang="en-GB" altLang="en-US" dirty="0"/>
            </a:br>
            <a:r>
              <a:rPr lang="en-GB" altLang="en-US" dirty="0"/>
              <a:t>SA WG capacity consolidated information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SA2 capacity as per </a:t>
            </a:r>
            <a:r>
              <a:rPr lang="en-GB" sz="1800" dirty="0"/>
              <a:t>SP-241670</a:t>
            </a:r>
            <a:r>
              <a:rPr lang="en-US" sz="1800" dirty="0"/>
              <a:t>:</a:t>
            </a:r>
          </a:p>
          <a:p>
            <a:pPr lvl="1"/>
            <a:r>
              <a:rPr lang="en-US" sz="1600" dirty="0"/>
              <a:t>Max TUs for release planning purposes: 157</a:t>
            </a:r>
          </a:p>
          <a:p>
            <a:pPr lvl="2"/>
            <a:r>
              <a:rPr lang="en-US" sz="1400" dirty="0"/>
              <a:t>For 5G Advanced SIDs and WIDs, and 6G SID</a:t>
            </a:r>
          </a:p>
          <a:p>
            <a:pPr lvl="1"/>
            <a:r>
              <a:rPr lang="en-US" sz="1600" dirty="0"/>
              <a:t>Max number of SIs/WIs: </a:t>
            </a:r>
            <a:r>
              <a:rPr lang="en-US" sz="1600"/>
              <a:t>not defined</a:t>
            </a:r>
            <a:endParaRPr lang="en-US" sz="1600" dirty="0"/>
          </a:p>
          <a:p>
            <a:pPr lvl="2"/>
            <a:r>
              <a:rPr lang="en-US" altLang="en-US" sz="1400" dirty="0"/>
              <a:t>Note: one feature made up of SI+WI is counted as one item</a:t>
            </a:r>
          </a:p>
          <a:p>
            <a:pPr lvl="1"/>
            <a:r>
              <a:rPr lang="en-US" sz="1600" dirty="0"/>
              <a:t>Max TUs per Feature: 2 TUs per meeting (excluding the 6G study)</a:t>
            </a:r>
          </a:p>
          <a:p>
            <a:pPr lvl="1"/>
            <a:r>
              <a:rPr lang="en-US" sz="1600" dirty="0"/>
              <a:t>Max TUs overall per feature: 14 TU (excluding the 6G study)</a:t>
            </a:r>
          </a:p>
          <a:p>
            <a:r>
              <a:rPr lang="en-US" altLang="en-US" sz="1800" dirty="0"/>
              <a:t>Additional TUs for 6G study after September 2026: 30 (if study is to complete by December 2026) </a:t>
            </a:r>
            <a:endParaRPr lang="en-US" altLang="en-US" sz="1600" dirty="0"/>
          </a:p>
          <a:p>
            <a:r>
              <a:rPr lang="en-US" altLang="en-US" sz="1800" dirty="0"/>
              <a:t>Assumptions</a:t>
            </a:r>
          </a:p>
          <a:p>
            <a:pPr lvl="1"/>
            <a:r>
              <a:rPr lang="en-US" altLang="en-US" sz="1600" dirty="0"/>
              <a:t>Start: March 2025, End: Sept 2026</a:t>
            </a:r>
          </a:p>
          <a:p>
            <a:pPr lvl="1"/>
            <a:r>
              <a:rPr lang="en-US" altLang="en-US" sz="1600" dirty="0"/>
              <a:t>Number of ordinary meetings: 9</a:t>
            </a:r>
          </a:p>
          <a:p>
            <a:pPr lvl="1"/>
            <a:r>
              <a:rPr lang="en-US" altLang="en-US" sz="1600" dirty="0"/>
              <a:t>Expected total TUs per meeting (for all releases): 30</a:t>
            </a:r>
          </a:p>
          <a:p>
            <a:pPr lvl="1"/>
            <a:r>
              <a:rPr lang="en-US" altLang="en-US" sz="1600" dirty="0"/>
              <a:t>Total TUs (for all releases): 270</a:t>
            </a:r>
          </a:p>
          <a:p>
            <a:pPr lvl="1"/>
            <a:r>
              <a:rPr lang="en-US" altLang="en-US" sz="1600" dirty="0"/>
              <a:t>TUs for maintenance of past releases: 86</a:t>
            </a:r>
          </a:p>
          <a:p>
            <a:pPr lvl="1"/>
            <a:r>
              <a:rPr lang="en-US" altLang="en-US" sz="1600" dirty="0"/>
              <a:t>TUs for additional buffer: 27</a:t>
            </a:r>
          </a:p>
          <a:p>
            <a:pPr lvl="1"/>
            <a:r>
              <a:rPr lang="en-US" altLang="en-US" sz="1600" dirty="0"/>
              <a:t>6 TUs of the 157 will be used for discussion and agreement of Rel-20 SID/WID TUs in Q2 2025</a:t>
            </a:r>
          </a:p>
          <a:p>
            <a:pPr lvl="1"/>
            <a:r>
              <a:rPr lang="en-US" altLang="en-US" sz="16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 based on information in SP-241457:</a:t>
            </a:r>
          </a:p>
          <a:p>
            <a:pPr lvl="1"/>
            <a:r>
              <a:rPr lang="en-US" sz="2000" dirty="0"/>
              <a:t>Max TUs: 126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not defined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June 2025 (for early security topics), End: Dec 2026 (3 months after Stage 2 freeze)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 (for all releases): 14</a:t>
            </a:r>
          </a:p>
          <a:p>
            <a:pPr lvl="1"/>
            <a:r>
              <a:rPr lang="en-US" altLang="en-US" sz="2000" dirty="0"/>
              <a:t>Total TUs (for all releases): 126</a:t>
            </a:r>
          </a:p>
          <a:p>
            <a:pPr lvl="1"/>
            <a:r>
              <a:rPr lang="en-US" altLang="en-US" sz="20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 as per SP-241458: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147</a:t>
            </a:r>
          </a:p>
          <a:p>
            <a:pPr lvl="1"/>
            <a:r>
              <a:rPr lang="en-US" altLang="en-US" sz="1800" dirty="0"/>
              <a:t>Max number of SIs/WIs: 16 –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September 2025, End: March 2027 (18 months)</a:t>
            </a:r>
          </a:p>
          <a:p>
            <a:pPr lvl="1"/>
            <a:r>
              <a:rPr lang="en-US" altLang="en-US" sz="1800" dirty="0"/>
              <a:t>Number of ordinary meetings: 7</a:t>
            </a:r>
          </a:p>
          <a:p>
            <a:pPr lvl="1"/>
            <a:r>
              <a:rPr lang="en-US" altLang="en-US" sz="1800" dirty="0"/>
              <a:t>Expected total TUs per meeting (for all releases): 27</a:t>
            </a:r>
          </a:p>
          <a:p>
            <a:pPr lvl="1"/>
            <a:r>
              <a:rPr lang="en-US" altLang="en-US" sz="1800" dirty="0"/>
              <a:t>Total TUs (for all releases): 189</a:t>
            </a:r>
          </a:p>
          <a:p>
            <a:pPr lvl="1"/>
            <a:r>
              <a:rPr lang="en-US" altLang="en-US" sz="1800" dirty="0"/>
              <a:t>TUs for maintenance of past releases: 28 (4 TUs per meeting)</a:t>
            </a:r>
          </a:p>
          <a:p>
            <a:pPr lvl="1"/>
            <a:r>
              <a:rPr lang="en-US" altLang="en-US" sz="1800" dirty="0"/>
              <a:t>TUs for Rel-20 alignment with other WGs: 14 (2 TUs per meeting)</a:t>
            </a:r>
          </a:p>
          <a:p>
            <a:pPr lvl="1"/>
            <a:r>
              <a:rPr lang="en-US" altLang="en-US" sz="1800" dirty="0"/>
              <a:t>Guidance for max. simultaneous SIs/WIs = 16</a:t>
            </a:r>
          </a:p>
          <a:p>
            <a:pPr lvl="1"/>
            <a:r>
              <a:rPr lang="en-US" altLang="en-US" sz="18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30022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658C2-3632-D39C-0F8E-59B2888D9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37863CE-7571-3012-9CF4-EBF79881E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E6C1162-13D5-A1FB-8E36-00126B2C5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SA5 capacity as per SP-241890:</a:t>
            </a:r>
          </a:p>
          <a:p>
            <a:pPr lvl="1"/>
            <a:r>
              <a:rPr lang="en-US" sz="1800" dirty="0"/>
              <a:t>Max TUs: 124 (OAM) / 80 (Charging)</a:t>
            </a:r>
          </a:p>
          <a:p>
            <a:pPr lvl="2"/>
            <a:r>
              <a:rPr lang="en-US" sz="1400" dirty="0"/>
              <a:t>Additional buffer TUs: 61(OAM)/40(CH)</a:t>
            </a:r>
          </a:p>
          <a:p>
            <a:pPr lvl="1"/>
            <a:r>
              <a:rPr lang="en-US" altLang="en-US" sz="1800" dirty="0"/>
              <a:t>Max number of SIs/WIs: 10-15 (OAM) / 6-10 (Charging)</a:t>
            </a:r>
          </a:p>
          <a:p>
            <a:pPr lvl="2"/>
            <a:r>
              <a:rPr lang="en-US" altLang="en-US" sz="1400" dirty="0"/>
              <a:t>Note: one feature made up of SI+WI is counted as one item</a:t>
            </a:r>
          </a:p>
          <a:p>
            <a:pPr lvl="1"/>
            <a:r>
              <a:rPr lang="en-US" altLang="en-US" sz="1800" dirty="0"/>
              <a:t>Max TUs per Feature: 8-12 TU</a:t>
            </a:r>
          </a:p>
          <a:p>
            <a:pPr lvl="1"/>
            <a:endParaRPr lang="en-US" altLang="en-US" sz="1800" dirty="0"/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Jun 2025, End: Mar 2027 (21 months)</a:t>
            </a:r>
          </a:p>
          <a:p>
            <a:pPr lvl="2"/>
            <a:r>
              <a:rPr lang="en-US" altLang="en-US" sz="1400" dirty="0"/>
              <a:t>One track for OAM and One track for Charging</a:t>
            </a:r>
          </a:p>
          <a:p>
            <a:pPr lvl="1"/>
            <a:r>
              <a:rPr lang="en-US" altLang="en-US" sz="1800" dirty="0"/>
              <a:t>Number of ordinary meetings: 10</a:t>
            </a:r>
          </a:p>
          <a:p>
            <a:pPr lvl="1"/>
            <a:r>
              <a:rPr lang="en-US" altLang="en-US" sz="1800" dirty="0"/>
              <a:t>Expected total TUs per meeting (for all releases): 18.5 (OAM) / 12 (Charging)</a:t>
            </a:r>
          </a:p>
          <a:p>
            <a:pPr lvl="1"/>
            <a:r>
              <a:rPr lang="en-US" altLang="en-US" sz="1800" dirty="0"/>
              <a:t>Total TUs (for all releases): 185 (OAM) / 120 (Charging)</a:t>
            </a:r>
          </a:p>
          <a:p>
            <a:pPr lvl="1"/>
            <a:r>
              <a:rPr lang="en-US" altLang="en-US" sz="1800" dirty="0"/>
              <a:t>TUs for maintenance of past releases: 35 (OAM) / 18 (Charging)</a:t>
            </a:r>
          </a:p>
          <a:p>
            <a:pPr lvl="1"/>
            <a:r>
              <a:rPr lang="en-US" altLang="en-US" sz="18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106728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SA6 Capacity based on revision of SP-241875: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180</a:t>
            </a:r>
          </a:p>
          <a:p>
            <a:pPr lvl="2"/>
            <a:r>
              <a:rPr lang="en-US" altLang="en-US" sz="1400" dirty="0"/>
              <a:t>For 5G Advanced SIDs and WIDs, and 6G SID</a:t>
            </a:r>
          </a:p>
          <a:p>
            <a:pPr lvl="1"/>
            <a:r>
              <a:rPr lang="en-US" altLang="en-US" sz="1800" dirty="0"/>
              <a:t>Max number of SIs/WIs: 16 - 20</a:t>
            </a:r>
          </a:p>
          <a:p>
            <a:pPr lvl="2"/>
            <a:r>
              <a:rPr lang="en-US" altLang="en-US" sz="1400" dirty="0"/>
              <a:t>Note: one feature made up of SI+WI is counted as one item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March 2025 End: Sept 2026 (5G-Adv Stage-2 SID/WID approval in Mar-2025)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meeting: 20</a:t>
            </a:r>
          </a:p>
          <a:p>
            <a:pPr lvl="1"/>
            <a:r>
              <a:rPr lang="en-US" altLang="en-US" sz="20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20963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8455</TotalTime>
  <Words>721</Words>
  <Application>Microsoft Macintosh PowerPoint</Application>
  <PresentationFormat>Widescreen</PresentationFormat>
  <Paragraphs>75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5G-A Rel-20  SA WG capacity consolidated information</vt:lpstr>
      <vt:lpstr>SA2 Rel-20 capacity summary </vt:lpstr>
      <vt:lpstr>SA3 Rel-20 capacity summary </vt:lpstr>
      <vt:lpstr>SA4 Rel-20 capacity summary </vt:lpstr>
      <vt:lpstr>SA5 Rel-20 capacity summary </vt:lpstr>
      <vt:lpstr>SA6 Rel-20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v6</cp:lastModifiedBy>
  <cp:revision>774</cp:revision>
  <dcterms:created xsi:type="dcterms:W3CDTF">2010-02-05T13:52:04Z</dcterms:created>
  <dcterms:modified xsi:type="dcterms:W3CDTF">2024-12-11T08:48:44Z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