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64"/>
  </p:notesMasterIdLst>
  <p:handoutMasterIdLst>
    <p:handoutMasterId r:id="rId65"/>
  </p:handoutMasterIdLst>
  <p:sldIdLst>
    <p:sldId id="341" r:id="rId5"/>
    <p:sldId id="490" r:id="rId6"/>
    <p:sldId id="564" r:id="rId7"/>
    <p:sldId id="420" r:id="rId8"/>
    <p:sldId id="489" r:id="rId9"/>
    <p:sldId id="422" r:id="rId10"/>
    <p:sldId id="423" r:id="rId11"/>
    <p:sldId id="491" r:id="rId12"/>
    <p:sldId id="377" r:id="rId13"/>
    <p:sldId id="448" r:id="rId14"/>
    <p:sldId id="492" r:id="rId15"/>
    <p:sldId id="372" r:id="rId16"/>
    <p:sldId id="387" r:id="rId17"/>
    <p:sldId id="371" r:id="rId18"/>
    <p:sldId id="454" r:id="rId19"/>
    <p:sldId id="515" r:id="rId20"/>
    <p:sldId id="567" r:id="rId21"/>
    <p:sldId id="498" r:id="rId22"/>
    <p:sldId id="466" r:id="rId23"/>
    <p:sldId id="563" r:id="rId24"/>
    <p:sldId id="585" r:id="rId25"/>
    <p:sldId id="586" r:id="rId26"/>
    <p:sldId id="469" r:id="rId27"/>
    <p:sldId id="560" r:id="rId28"/>
    <p:sldId id="500" r:id="rId29"/>
    <p:sldId id="541" r:id="rId30"/>
    <p:sldId id="406" r:id="rId31"/>
    <p:sldId id="509" r:id="rId32"/>
    <p:sldId id="553" r:id="rId33"/>
    <p:sldId id="569" r:id="rId34"/>
    <p:sldId id="565" r:id="rId35"/>
    <p:sldId id="474" r:id="rId36"/>
    <p:sldId id="570" r:id="rId37"/>
    <p:sldId id="430" r:id="rId38"/>
    <p:sldId id="501" r:id="rId39"/>
    <p:sldId id="544" r:id="rId40"/>
    <p:sldId id="416" r:id="rId41"/>
    <p:sldId id="414" r:id="rId42"/>
    <p:sldId id="412" r:id="rId43"/>
    <p:sldId id="503" r:id="rId44"/>
    <p:sldId id="546" r:id="rId45"/>
    <p:sldId id="556" r:id="rId46"/>
    <p:sldId id="571" r:id="rId47"/>
    <p:sldId id="572" r:id="rId48"/>
    <p:sldId id="573" r:id="rId49"/>
    <p:sldId id="574" r:id="rId50"/>
    <p:sldId id="517" r:id="rId51"/>
    <p:sldId id="575" r:id="rId52"/>
    <p:sldId id="576" r:id="rId53"/>
    <p:sldId id="577" r:id="rId54"/>
    <p:sldId id="578" r:id="rId55"/>
    <p:sldId id="537" r:id="rId56"/>
    <p:sldId id="579" r:id="rId57"/>
    <p:sldId id="580" r:id="rId58"/>
    <p:sldId id="581" r:id="rId59"/>
    <p:sldId id="582" r:id="rId60"/>
    <p:sldId id="583" r:id="rId61"/>
    <p:sldId id="551" r:id="rId62"/>
    <p:sldId id="464" r:id="rId6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C7C7C7"/>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11" autoAdjust="0"/>
    <p:restoredTop sz="86481" autoAdjust="0"/>
  </p:normalViewPr>
  <p:slideViewPr>
    <p:cSldViewPr snapToGrid="0">
      <p:cViewPr varScale="1">
        <p:scale>
          <a:sx n="64" d="100"/>
          <a:sy n="64" d="100"/>
        </p:scale>
        <p:origin x="892" y="32"/>
      </p:cViewPr>
      <p:guideLst>
        <p:guide orient="horz" pos="2160"/>
        <p:guide pos="3840"/>
      </p:guideLst>
    </p:cSldViewPr>
  </p:slideViewPr>
  <p:outlineViewPr>
    <p:cViewPr>
      <p:scale>
        <a:sx n="33" d="100"/>
        <a:sy n="33" d="100"/>
      </p:scale>
      <p:origin x="0" y="-8724"/>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1" d="100"/>
          <a:sy n="51" d="100"/>
        </p:scale>
        <p:origin x="2720" y="3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3</a:t>
            </a:fld>
            <a:endParaRPr lang="en-GB" altLang="en-US" dirty="0">
              <a:latin typeface="Times New Roman" pitchFamily="18" charset="0"/>
            </a:endParaRPr>
          </a:p>
        </p:txBody>
      </p:sp>
    </p:spTree>
    <p:extLst>
      <p:ext uri="{BB962C8B-B14F-4D97-AF65-F5344CB8AC3E}">
        <p14:creationId xmlns:p14="http://schemas.microsoft.com/office/powerpoint/2010/main" val="1139143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16</a:t>
            </a:fld>
            <a:endParaRPr lang="en-GB" altLang="en-US"/>
          </a:p>
        </p:txBody>
      </p:sp>
    </p:spTree>
    <p:extLst>
      <p:ext uri="{BB962C8B-B14F-4D97-AF65-F5344CB8AC3E}">
        <p14:creationId xmlns:p14="http://schemas.microsoft.com/office/powerpoint/2010/main" val="2034254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80C16-5790-3818-8893-77ABE6C974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CFBE71-395B-230E-A559-2411F98668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72A6D6-0F80-8496-F5F1-7F620152BC8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F230130-3BB8-C44C-11A8-5BCC443D92BC}"/>
              </a:ext>
            </a:extLst>
          </p:cNvPr>
          <p:cNvSpPr>
            <a:spLocks noGrp="1"/>
          </p:cNvSpPr>
          <p:nvPr>
            <p:ph type="sldNum" sz="quarter" idx="5"/>
          </p:nvPr>
        </p:nvSpPr>
        <p:spPr/>
        <p:txBody>
          <a:bodyPr/>
          <a:lstStyle/>
          <a:p>
            <a:pPr>
              <a:defRPr/>
            </a:pPr>
            <a:fld id="{D5440688-9C35-4353-934E-C9AE90237507}" type="slidenum">
              <a:rPr lang="en-GB" altLang="en-US" smtClean="0"/>
              <a:pPr>
                <a:defRPr/>
              </a:pPr>
              <a:t>29</a:t>
            </a:fld>
            <a:endParaRPr lang="en-GB" altLang="en-US" dirty="0"/>
          </a:p>
        </p:txBody>
      </p:sp>
    </p:spTree>
    <p:extLst>
      <p:ext uri="{BB962C8B-B14F-4D97-AF65-F5344CB8AC3E}">
        <p14:creationId xmlns:p14="http://schemas.microsoft.com/office/powerpoint/2010/main" val="932990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80C16-5790-3818-8893-77ABE6C974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CFBE71-395B-230E-A559-2411F98668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72A6D6-0F80-8496-F5F1-7F620152BC8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F230130-3BB8-C44C-11A8-5BCC443D92BC}"/>
              </a:ext>
            </a:extLst>
          </p:cNvPr>
          <p:cNvSpPr>
            <a:spLocks noGrp="1"/>
          </p:cNvSpPr>
          <p:nvPr>
            <p:ph type="sldNum" sz="quarter" idx="5"/>
          </p:nvPr>
        </p:nvSpPr>
        <p:spPr/>
        <p:txBody>
          <a:bodyPr/>
          <a:lstStyle/>
          <a:p>
            <a:pPr>
              <a:defRPr/>
            </a:pPr>
            <a:fld id="{D5440688-9C35-4353-934E-C9AE90237507}" type="slidenum">
              <a:rPr lang="en-GB" altLang="en-US" smtClean="0"/>
              <a:pPr>
                <a:defRPr/>
              </a:pPr>
              <a:t>30</a:t>
            </a:fld>
            <a:endParaRPr lang="en-GB" altLang="en-US" dirty="0"/>
          </a:p>
        </p:txBody>
      </p:sp>
    </p:spTree>
    <p:extLst>
      <p:ext uri="{BB962C8B-B14F-4D97-AF65-F5344CB8AC3E}">
        <p14:creationId xmlns:p14="http://schemas.microsoft.com/office/powerpoint/2010/main" val="3175345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80C16-5790-3818-8893-77ABE6C974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CFBE71-395B-230E-A559-2411F98668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72A6D6-0F80-8496-F5F1-7F620152BC8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F230130-3BB8-C44C-11A8-5BCC443D92BC}"/>
              </a:ext>
            </a:extLst>
          </p:cNvPr>
          <p:cNvSpPr>
            <a:spLocks noGrp="1"/>
          </p:cNvSpPr>
          <p:nvPr>
            <p:ph type="sldNum" sz="quarter" idx="5"/>
          </p:nvPr>
        </p:nvSpPr>
        <p:spPr/>
        <p:txBody>
          <a:bodyPr/>
          <a:lstStyle/>
          <a:p>
            <a:pPr>
              <a:defRPr/>
            </a:pPr>
            <a:fld id="{D5440688-9C35-4353-934E-C9AE90237507}" type="slidenum">
              <a:rPr lang="en-GB" altLang="en-US" smtClean="0"/>
              <a:pPr>
                <a:defRPr/>
              </a:pPr>
              <a:t>31</a:t>
            </a:fld>
            <a:endParaRPr lang="en-GB" altLang="en-US" dirty="0"/>
          </a:p>
        </p:txBody>
      </p:sp>
    </p:spTree>
    <p:extLst>
      <p:ext uri="{BB962C8B-B14F-4D97-AF65-F5344CB8AC3E}">
        <p14:creationId xmlns:p14="http://schemas.microsoft.com/office/powerpoint/2010/main" val="3283388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35</a:t>
            </a:fld>
            <a:endParaRPr lang="en-GB" altLang="en-US" dirty="0"/>
          </a:p>
        </p:txBody>
      </p:sp>
    </p:spTree>
    <p:extLst>
      <p:ext uri="{BB962C8B-B14F-4D97-AF65-F5344CB8AC3E}">
        <p14:creationId xmlns:p14="http://schemas.microsoft.com/office/powerpoint/2010/main" val="2916113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36</a:t>
            </a:fld>
            <a:endParaRPr lang="en-GB" altLang="en-US" dirty="0"/>
          </a:p>
        </p:txBody>
      </p:sp>
    </p:spTree>
    <p:extLst>
      <p:ext uri="{BB962C8B-B14F-4D97-AF65-F5344CB8AC3E}">
        <p14:creationId xmlns:p14="http://schemas.microsoft.com/office/powerpoint/2010/main" val="2996860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40</a:t>
            </a:fld>
            <a:endParaRPr lang="en-GB" altLang="en-US"/>
          </a:p>
        </p:txBody>
      </p:sp>
    </p:spTree>
    <p:extLst>
      <p:ext uri="{BB962C8B-B14F-4D97-AF65-F5344CB8AC3E}">
        <p14:creationId xmlns:p14="http://schemas.microsoft.com/office/powerpoint/2010/main" val="884230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58</a:t>
            </a:fld>
            <a:endParaRPr lang="en-GB" altLang="en-US"/>
          </a:p>
        </p:txBody>
      </p:sp>
    </p:spTree>
    <p:extLst>
      <p:ext uri="{BB962C8B-B14F-4D97-AF65-F5344CB8AC3E}">
        <p14:creationId xmlns:p14="http://schemas.microsoft.com/office/powerpoint/2010/main" val="2016777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49" y="36513"/>
            <a:ext cx="369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SA#106</a:t>
            </a:r>
          </a:p>
          <a:p>
            <a:pPr eaLnBrk="1" hangingPunct="1">
              <a:defRPr/>
            </a:pPr>
            <a:r>
              <a:rPr lang="sv-SE" altLang="en-US" sz="1200" b="1" dirty="0">
                <a:latin typeface="Arial "/>
              </a:rPr>
              <a:t>Madrid, Spain; 10 – 13 December 2024</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SP-241892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ct/WG4_protocollars_ex-CN4/TSGCT4_119_Chicago/Docs/C4-235577.zip" TargetMode="External"/><Relationship Id="rId2" Type="http://schemas.openxmlformats.org/officeDocument/2006/relationships/hyperlink" Target="https://www.3gpp.org/ftp/tsg_ct/WG4_protocollars_ex-CN4/CT4_125_Hefei/Docs/C4-244026.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forge.3gpp.org/swagger/tools/types.html"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hyperlink" Target="https://www.3gpp.org/ftp/tsg_ct/tsg_ct/CT_106_Madrid/Docs/CP-243073.zip" TargetMode="External"/><Relationship Id="rId3" Type="http://schemas.openxmlformats.org/officeDocument/2006/relationships/hyperlink" Target="https://www.3gpp.org/ftp/tsg_ct/tsg_ct/CT_106_Madrid/Docs/CP-243017.zip" TargetMode="External"/><Relationship Id="rId7" Type="http://schemas.openxmlformats.org/officeDocument/2006/relationships/hyperlink" Target="https://www.3gpp.org/ftp/tsg_ct/tsg_ct/CT_106_Madrid/Docs/CP-243072.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www.3gpp.org/ftp/tsg_ct/tsg_ct/CT_106_Madrid/Docs/CP-243071.zip" TargetMode="External"/><Relationship Id="rId5" Type="http://schemas.openxmlformats.org/officeDocument/2006/relationships/hyperlink" Target="https://www.3gpp.org/ftp/tsg_ct/tsg_ct/CT_106_Madrid/Docs/CP-243048.zip" TargetMode="External"/><Relationship Id="rId4" Type="http://schemas.openxmlformats.org/officeDocument/2006/relationships/hyperlink" Target="https://www.3gpp.org/ftp/tsg_ct/tsg_ct/CT_106_Madrid/Docs/CP-243018.zip" TargetMode="External"/><Relationship Id="rId9" Type="http://schemas.openxmlformats.org/officeDocument/2006/relationships/hyperlink" Target="https://www.3gpp.org/ftp/tsg_ct/tsg_ct/CT_106_Madrid/Docs/CP-243074.zip"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ct/tsg_ct/CT_106_Madrid/Docs/CP-243075.zip" TargetMode="External"/><Relationship Id="rId7" Type="http://schemas.openxmlformats.org/officeDocument/2006/relationships/hyperlink" Target="https://www.3gpp.org/ftp/tsg_ct/tsg_ct/CT_106_Madrid/Docs/CP-243308.zip"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3gpp.org/ftp/tsg_ct/tsg_ct/CT_106_Madrid/Docs/CP-243270.zip" TargetMode="External"/><Relationship Id="rId5" Type="http://schemas.openxmlformats.org/officeDocument/2006/relationships/hyperlink" Target="https://www.3gpp.org/ftp/tsg_ct/tsg_ct/CT_106_Madrid/Docs/CP-243269.zip" TargetMode="External"/><Relationship Id="rId4" Type="http://schemas.openxmlformats.org/officeDocument/2006/relationships/hyperlink" Target="https://www.3gpp.org/ftp/tsg_ct/tsg_ct/CT_106_Madrid/Docs/CP-243258.zip"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www.3gpp.org/ftp/tsg_ct/tsg_ct/CT_106_Madrid/Docs/CP-243261.zip" TargetMode="External"/><Relationship Id="rId3" Type="http://schemas.openxmlformats.org/officeDocument/2006/relationships/hyperlink" Target="https://www.3gpp.org/ftp/tsg_ct/tsg_ct/CT_106_Madrid/Docs/CP-243049.zip" TargetMode="External"/><Relationship Id="rId7" Type="http://schemas.openxmlformats.org/officeDocument/2006/relationships/hyperlink" Target="https://www.3gpp.org/ftp/tsg_ct/tsg_ct/CT_106_Madrid/Docs/CP-243079.zip" TargetMode="External"/><Relationship Id="rId2" Type="http://schemas.openxmlformats.org/officeDocument/2006/relationships/hyperlink" Target="https://www.3gpp.org/ftp/tsg_ct/tsg_ct/CT_106_Madrid/Docs/CP-243047.zip" TargetMode="External"/><Relationship Id="rId1" Type="http://schemas.openxmlformats.org/officeDocument/2006/relationships/slideLayout" Target="../slideLayouts/slideLayout2.xml"/><Relationship Id="rId6" Type="http://schemas.openxmlformats.org/officeDocument/2006/relationships/hyperlink" Target="https://www.3gpp.org/ftp/tsg_ct/tsg_ct/CT_106_Madrid/Docs/CP-243078.zip" TargetMode="External"/><Relationship Id="rId5" Type="http://schemas.openxmlformats.org/officeDocument/2006/relationships/hyperlink" Target="https://www.3gpp.org/ftp/tsg_ct/tsg_ct/CT_106_Madrid/Docs/CP-243077.zip" TargetMode="External"/><Relationship Id="rId4" Type="http://schemas.openxmlformats.org/officeDocument/2006/relationships/hyperlink" Target="https://www.3gpp.org/ftp/tsg_ct/tsg_ct/CT_106_Madrid/Docs/CP-243076.zip"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s://www.3gpp.org/ftp/tsg_ct/tsg_ct/CT_106_Madrid/Docs/CP-243312.zip" TargetMode="External"/><Relationship Id="rId3" Type="http://schemas.openxmlformats.org/officeDocument/2006/relationships/hyperlink" Target="https://www.3gpp.org/ftp/tsg_ct/tsg_ct/CT_106_Madrid/Docs/CP-243265.zip" TargetMode="External"/><Relationship Id="rId7" Type="http://schemas.openxmlformats.org/officeDocument/2006/relationships/hyperlink" Target="https://www.3gpp.org/ftp/tsg_ct/tsg_ct/CT_106_Madrid/Docs/CP-243310.zip" TargetMode="External"/><Relationship Id="rId2" Type="http://schemas.openxmlformats.org/officeDocument/2006/relationships/hyperlink" Target="https://www.3gpp.org/ftp/tsg_ct/tsg_ct/CT_106_Madrid/Docs/CP-243264.zip" TargetMode="External"/><Relationship Id="rId1" Type="http://schemas.openxmlformats.org/officeDocument/2006/relationships/slideLayout" Target="../slideLayouts/slideLayout2.xml"/><Relationship Id="rId6" Type="http://schemas.openxmlformats.org/officeDocument/2006/relationships/hyperlink" Target="https://www.3gpp.org/ftp/tsg_ct/tsg_ct/CT_106_Madrid/Docs/CP-243309.zip" TargetMode="External"/><Relationship Id="rId5" Type="http://schemas.openxmlformats.org/officeDocument/2006/relationships/hyperlink" Target="https://www.3gpp.org/ftp/tsg_ct/tsg_ct/CT_106_Madrid/Docs/CP-243268.zip" TargetMode="External"/><Relationship Id="rId4" Type="http://schemas.openxmlformats.org/officeDocument/2006/relationships/hyperlink" Target="https://www.3gpp.org/ftp/tsg_ct/tsg_ct/CT_106_Madrid/Docs/CP-243266.zip"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ct/tsg_ct/CT_106_Madrid/Docs/CP-243148.zip"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tsg_ct/tsg_ct/CT_106_Madrid/Docs/CP-243311.zip"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3gpp.org/ftp/tsg_ct/tsg_ct/CT_106_Madrid/Docs/CP-243168.zip"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mailto:songyue@chinamobile.com" TargetMode="External"/><Relationship Id="rId7"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6.png"/><Relationship Id="rId4" Type="http://schemas.openxmlformats.org/officeDocument/2006/relationships/hyperlink" Target="mailto:li.zhijun3@zte.com.c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120971" y="2345872"/>
            <a:ext cx="9144000" cy="2387600"/>
          </a:xfrm>
        </p:spPr>
        <p:txBody>
          <a:bodyPr/>
          <a:lstStyle/>
          <a:p>
            <a:pPr eaLnBrk="1" hangingPunct="1"/>
            <a:r>
              <a:rPr lang="en-US" altLang="en-US" dirty="0"/>
              <a:t>CT Status Report </a:t>
            </a:r>
            <a:br>
              <a:rPr lang="en-US" altLang="en-US" dirty="0"/>
            </a:br>
            <a:r>
              <a:rPr lang="en-US" altLang="en-US" dirty="0"/>
              <a:t>to TSG SA#106</a:t>
            </a:r>
            <a:br>
              <a:rPr lang="en-US" altLang="en-US" dirty="0"/>
            </a:br>
            <a:endParaRPr lang="en-GB" altLang="en-US" dirty="0"/>
          </a:p>
        </p:txBody>
      </p:sp>
      <p:sp>
        <p:nvSpPr>
          <p:cNvPr id="3075" name="Text Placeholder 2"/>
          <p:cNvSpPr>
            <a:spLocks noGrp="1"/>
          </p:cNvSpPr>
          <p:nvPr>
            <p:ph type="subTitle" idx="1"/>
          </p:nvPr>
        </p:nvSpPr>
        <p:spPr>
          <a:xfrm>
            <a:off x="1412240" y="4089718"/>
            <a:ext cx="9144000" cy="1655762"/>
          </a:xfrm>
        </p:spPr>
        <p:txBody>
          <a:bodyPr/>
          <a:lstStyle/>
          <a:p>
            <a:pPr marL="0" indent="0" eaLnBrk="1" hangingPunct="1">
              <a:buFontTx/>
              <a:buNone/>
            </a:pPr>
            <a:r>
              <a:rPr lang="en-GB" altLang="en-US" dirty="0"/>
              <a:t>Mr Peter Schmitt</a:t>
            </a:r>
          </a:p>
          <a:p>
            <a:pPr marL="0" indent="0" eaLnBrk="1" hangingPunct="1">
              <a:buFontTx/>
              <a:buNone/>
            </a:pPr>
            <a:r>
              <a:rPr lang="en-GB" altLang="en-US" dirty="0"/>
              <a:t>TSG CT Chair</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 WG Statistics: Approved CRs by WG</a:t>
            </a:r>
          </a:p>
        </p:txBody>
      </p:sp>
      <p:sp>
        <p:nvSpPr>
          <p:cNvPr id="3" name="Espace réservé du contenu 2"/>
          <p:cNvSpPr>
            <a:spLocks noGrp="1"/>
          </p:cNvSpPr>
          <p:nvPr>
            <p:ph idx="1"/>
          </p:nvPr>
        </p:nvSpPr>
        <p:spPr>
          <a:xfrm>
            <a:off x="255820" y="2116823"/>
            <a:ext cx="5257800" cy="3848446"/>
          </a:xfrm>
        </p:spPr>
        <p:txBody>
          <a:bodyPr/>
          <a:lstStyle/>
          <a:p>
            <a:r>
              <a:rPr lang="en-US" dirty="0"/>
              <a:t>CT1 CRs for approval</a:t>
            </a:r>
          </a:p>
          <a:p>
            <a:pPr lvl="1"/>
            <a:r>
              <a:rPr lang="en-US" dirty="0"/>
              <a:t>465</a:t>
            </a:r>
          </a:p>
          <a:p>
            <a:r>
              <a:rPr lang="en-US" dirty="0"/>
              <a:t>CT3 CRs for approval</a:t>
            </a:r>
          </a:p>
          <a:p>
            <a:pPr lvl="1"/>
            <a:r>
              <a:rPr lang="en-US" dirty="0"/>
              <a:t>486</a:t>
            </a:r>
          </a:p>
          <a:p>
            <a:r>
              <a:rPr lang="en-US" dirty="0"/>
              <a:t>CT4 CRs for approval</a:t>
            </a:r>
          </a:p>
          <a:p>
            <a:pPr lvl="1"/>
            <a:r>
              <a:rPr lang="en-US" dirty="0"/>
              <a:t>340</a:t>
            </a:r>
          </a:p>
          <a:p>
            <a:r>
              <a:rPr lang="en-US" dirty="0"/>
              <a:t>CT6 CRs for approval</a:t>
            </a:r>
          </a:p>
          <a:p>
            <a:pPr lvl="1"/>
            <a:r>
              <a:rPr lang="en-US" dirty="0"/>
              <a:t>41</a:t>
            </a:r>
          </a:p>
          <a:p>
            <a:pPr lvl="1"/>
            <a:endParaRPr lang="en-US" dirty="0"/>
          </a:p>
          <a:p>
            <a:pPr lvl="1"/>
            <a:endParaRPr lang="en-US" altLang="fr-FR" dirty="0"/>
          </a:p>
          <a:p>
            <a:pPr marL="914400" lvl="2" indent="0">
              <a:buNone/>
            </a:pPr>
            <a:endParaRPr lang="en-US" altLang="fr-FR" dirty="0"/>
          </a:p>
        </p:txBody>
      </p:sp>
    </p:spTree>
    <p:extLst>
      <p:ext uri="{BB962C8B-B14F-4D97-AF65-F5344CB8AC3E}">
        <p14:creationId xmlns:p14="http://schemas.microsoft.com/office/powerpoint/2010/main" val="259042746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Release Status</a:t>
            </a:r>
            <a:endParaRPr lang="en-US" dirty="0"/>
          </a:p>
        </p:txBody>
      </p:sp>
    </p:spTree>
    <p:extLst>
      <p:ext uri="{BB962C8B-B14F-4D97-AF65-F5344CB8AC3E}">
        <p14:creationId xmlns:p14="http://schemas.microsoft.com/office/powerpoint/2010/main" val="3862467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Rel-8 – Rel-14 Status (Cat </a:t>
            </a:r>
            <a:r>
              <a:rPr lang="en-US" b="1" dirty="0"/>
              <a:t>F</a:t>
            </a:r>
            <a:r>
              <a:rPr lang="en-US" dirty="0"/>
              <a:t> CRc)</a:t>
            </a:r>
          </a:p>
        </p:txBody>
      </p:sp>
      <p:sp>
        <p:nvSpPr>
          <p:cNvPr id="7" name="Espace réservé du contenu 2">
            <a:extLst>
              <a:ext uri="{FF2B5EF4-FFF2-40B4-BE49-F238E27FC236}">
                <a16:creationId xmlns:a16="http://schemas.microsoft.com/office/drawing/2014/main" id="{96D7E759-A89E-4B10-A642-2A01D8844E57}"/>
              </a:ext>
            </a:extLst>
          </p:cNvPr>
          <p:cNvSpPr>
            <a:spLocks noGrp="1"/>
          </p:cNvSpPr>
          <p:nvPr>
            <p:ph idx="1"/>
          </p:nvPr>
        </p:nvSpPr>
        <p:spPr>
          <a:xfrm>
            <a:off x="838200" y="1825625"/>
            <a:ext cx="4734697" cy="4351338"/>
          </a:xfrm>
        </p:spPr>
        <p:txBody>
          <a:bodyPr/>
          <a:lstStyle/>
          <a:p>
            <a:r>
              <a:rPr lang="en-US" dirty="0"/>
              <a:t>Approved Rel-8 CRs </a:t>
            </a:r>
          </a:p>
          <a:p>
            <a:pPr lvl="1"/>
            <a:r>
              <a:rPr lang="en-US" dirty="0"/>
              <a:t>1</a:t>
            </a:r>
          </a:p>
          <a:p>
            <a:r>
              <a:rPr lang="en-US" dirty="0"/>
              <a:t>Approved Rel-9 CRs </a:t>
            </a:r>
          </a:p>
          <a:p>
            <a:pPr lvl="1"/>
            <a:r>
              <a:rPr lang="en-US" dirty="0"/>
              <a:t>0</a:t>
            </a:r>
          </a:p>
          <a:p>
            <a:r>
              <a:rPr lang="en-US" dirty="0"/>
              <a:t>Approved Rel-9 CRs </a:t>
            </a:r>
          </a:p>
          <a:p>
            <a:pPr lvl="1"/>
            <a:r>
              <a:rPr lang="en-US" dirty="0"/>
              <a:t>0</a:t>
            </a:r>
          </a:p>
          <a:p>
            <a:r>
              <a:rPr lang="en-US" dirty="0"/>
              <a:t>Approved Rel-10 CRs</a:t>
            </a:r>
          </a:p>
          <a:p>
            <a:pPr lvl="1"/>
            <a:r>
              <a:rPr lang="en-US" altLang="fr-FR" dirty="0"/>
              <a:t>0</a:t>
            </a:r>
          </a:p>
          <a:p>
            <a:pPr lvl="1"/>
            <a:endParaRPr lang="en-US" dirty="0"/>
          </a:p>
          <a:p>
            <a:endParaRPr lang="en-US" dirty="0"/>
          </a:p>
          <a:p>
            <a:pPr marL="914400" lvl="2" indent="0">
              <a:buNone/>
            </a:pPr>
            <a:endParaRPr lang="en-US" altLang="fr-FR" dirty="0"/>
          </a:p>
        </p:txBody>
      </p:sp>
      <p:sp>
        <p:nvSpPr>
          <p:cNvPr id="9" name="Espace réservé du contenu 2">
            <a:extLst>
              <a:ext uri="{FF2B5EF4-FFF2-40B4-BE49-F238E27FC236}">
                <a16:creationId xmlns:a16="http://schemas.microsoft.com/office/drawing/2014/main" id="{B30D9B5A-48F0-4E08-959B-CC20750F50DB}"/>
              </a:ext>
            </a:extLst>
          </p:cNvPr>
          <p:cNvSpPr txBox="1">
            <a:spLocks/>
          </p:cNvSpPr>
          <p:nvPr/>
        </p:nvSpPr>
        <p:spPr bwMode="auto">
          <a:xfrm>
            <a:off x="6414468" y="182562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Approved Rel-11 CRs</a:t>
            </a:r>
          </a:p>
          <a:p>
            <a:pPr lvl="1"/>
            <a:r>
              <a:rPr lang="en-US" altLang="fr-FR" dirty="0"/>
              <a:t>1</a:t>
            </a:r>
          </a:p>
          <a:p>
            <a:r>
              <a:rPr lang="en-US" dirty="0"/>
              <a:t>Approved Rel-12 CRs</a:t>
            </a:r>
          </a:p>
          <a:p>
            <a:pPr lvl="1"/>
            <a:r>
              <a:rPr lang="en-US" dirty="0"/>
              <a:t>1</a:t>
            </a:r>
          </a:p>
          <a:p>
            <a:r>
              <a:rPr lang="en-US" dirty="0"/>
              <a:t>Approved Rel-13 CRs</a:t>
            </a:r>
          </a:p>
          <a:p>
            <a:pPr lvl="1"/>
            <a:r>
              <a:rPr lang="en-US" dirty="0"/>
              <a:t>1</a:t>
            </a:r>
          </a:p>
          <a:p>
            <a:r>
              <a:rPr lang="en-US" dirty="0"/>
              <a:t>Approved Rel-14 CRs</a:t>
            </a:r>
          </a:p>
          <a:p>
            <a:pPr lvl="1"/>
            <a:r>
              <a:rPr lang="en-US" dirty="0"/>
              <a:t>0</a:t>
            </a:r>
          </a:p>
          <a:p>
            <a:pPr lvl="1"/>
            <a:endParaRPr lang="en-US" dirty="0"/>
          </a:p>
          <a:p>
            <a:pPr marL="0" indent="0">
              <a:buNone/>
            </a:pPr>
            <a:endParaRPr lang="en-US" dirty="0"/>
          </a:p>
        </p:txBody>
      </p:sp>
    </p:spTree>
    <p:extLst>
      <p:ext uri="{BB962C8B-B14F-4D97-AF65-F5344CB8AC3E}">
        <p14:creationId xmlns:p14="http://schemas.microsoft.com/office/powerpoint/2010/main" val="254171751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endParaRPr lang="en-US" spc="-1" dirty="0">
              <a:solidFill>
                <a:srgbClr val="000000"/>
              </a:solidFill>
              <a:uFill>
                <a:solidFill>
                  <a:srgbClr val="FFFFFF"/>
                </a:solidFill>
              </a:uFill>
              <a:latin typeface="Arial"/>
            </a:endParaRPr>
          </a:p>
          <a:p>
            <a:r>
              <a:rPr lang="en-US" spc="-1" dirty="0">
                <a:solidFill>
                  <a:srgbClr val="000000"/>
                </a:solidFill>
                <a:uFill>
                  <a:solidFill>
                    <a:srgbClr val="FFFFFF"/>
                  </a:solidFill>
                </a:uFill>
                <a:latin typeface="Arial"/>
              </a:rPr>
              <a:t>Rel-15 CRs (Category F)</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2 (3)</a:t>
            </a:r>
          </a:p>
          <a:p>
            <a:pPr lvl="1"/>
            <a:endParaRPr lang="en-US" spc="-1" dirty="0">
              <a:solidFill>
                <a:srgbClr val="000000"/>
              </a:solidFill>
              <a:uFill>
                <a:solidFill>
                  <a:srgbClr val="FFFFFF"/>
                </a:solidFill>
              </a:uFill>
              <a:latin typeface="Arial"/>
            </a:endParaRPr>
          </a:p>
          <a:p>
            <a:pPr lvl="1"/>
            <a:endParaRPr lang="en-US" spc="-1" dirty="0">
              <a:solidFill>
                <a:srgbClr val="000000"/>
              </a:solidFill>
              <a:uFill>
                <a:solidFill>
                  <a:srgbClr val="FFFFFF"/>
                </a:solidFill>
              </a:uFill>
              <a:latin typeface="Arial"/>
            </a:endParaRPr>
          </a:p>
          <a:p>
            <a:pPr marL="0" indent="0">
              <a:buNone/>
            </a:pPr>
            <a:endParaRPr lang="en-US" spc="-1" dirty="0">
              <a:solidFill>
                <a:srgbClr val="000000"/>
              </a:solidFill>
              <a:uFill>
                <a:solidFill>
                  <a:srgbClr val="FFFFFF"/>
                </a:solidFill>
              </a:uFill>
              <a:latin typeface="Arial"/>
            </a:endParaRPr>
          </a:p>
          <a:p>
            <a:pPr lvl="1"/>
            <a:endParaRPr lang="en-US" dirty="0"/>
          </a:p>
        </p:txBody>
      </p:sp>
    </p:spTree>
    <p:extLst>
      <p:ext uri="{BB962C8B-B14F-4D97-AF65-F5344CB8AC3E}">
        <p14:creationId xmlns:p14="http://schemas.microsoft.com/office/powerpoint/2010/main" val="324998621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a:t>
            </a:r>
          </a:p>
        </p:txBody>
      </p:sp>
      <p:sp>
        <p:nvSpPr>
          <p:cNvPr id="3" name="Espace réservé du contenu 2"/>
          <p:cNvSpPr>
            <a:spLocks noGrp="1"/>
          </p:cNvSpPr>
          <p:nvPr>
            <p:ph idx="1"/>
          </p:nvPr>
        </p:nvSpPr>
        <p:spPr/>
        <p:txBody>
          <a:bodyPr/>
          <a:lstStyle/>
          <a:p>
            <a:r>
              <a:rPr lang="en-US" spc="-1" dirty="0">
                <a:solidFill>
                  <a:srgbClr val="000000"/>
                </a:solidFill>
                <a:uFill>
                  <a:solidFill>
                    <a:srgbClr val="FFFFFF"/>
                  </a:solidFill>
                </a:uFill>
                <a:latin typeface="Arial"/>
              </a:rPr>
              <a:t>Rel-16 CRs (Category F)</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6 (6)</a:t>
            </a:r>
          </a:p>
          <a:p>
            <a:pPr marL="457200" lvl="1" indent="0">
              <a:buNone/>
            </a:pPr>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a:t>
            </a:r>
          </a:p>
        </p:txBody>
      </p:sp>
      <p:sp>
        <p:nvSpPr>
          <p:cNvPr id="3" name="Espace réservé du contenu 2"/>
          <p:cNvSpPr>
            <a:spLocks noGrp="1"/>
          </p:cNvSpPr>
          <p:nvPr>
            <p:ph idx="1"/>
          </p:nvPr>
        </p:nvSpPr>
        <p:spPr>
          <a:xfrm>
            <a:off x="227155" y="1795289"/>
            <a:ext cx="5666608" cy="4488501"/>
          </a:xfrm>
        </p:spPr>
        <p:txBody>
          <a:bodyPr/>
          <a:lstStyle/>
          <a:p>
            <a:r>
              <a:rPr lang="en-US" spc="-1" dirty="0">
                <a:solidFill>
                  <a:srgbClr val="000000"/>
                </a:solidFill>
                <a:uFill>
                  <a:solidFill>
                    <a:srgbClr val="FFFFFF"/>
                  </a:solidFill>
                </a:uFill>
                <a:latin typeface="Arial"/>
              </a:rPr>
              <a:t>Rel-17 CRs (Category F)</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27 (46)</a:t>
            </a:r>
          </a:p>
          <a:p>
            <a:pPr marL="457200" lvl="1" indent="0">
              <a:buNone/>
            </a:pPr>
            <a:endParaRPr lang="en-US" dirty="0">
              <a:latin typeface="Arial "/>
            </a:endParaRPr>
          </a:p>
          <a:p>
            <a:pPr marL="457200" lvl="1" indent="0">
              <a:buNone/>
            </a:pPr>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Tree>
    <p:extLst>
      <p:ext uri="{BB962C8B-B14F-4D97-AF65-F5344CB8AC3E}">
        <p14:creationId xmlns:p14="http://schemas.microsoft.com/office/powerpoint/2010/main" val="26751553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Status</a:t>
            </a:r>
          </a:p>
        </p:txBody>
      </p:sp>
      <p:sp>
        <p:nvSpPr>
          <p:cNvPr id="3" name="Espace réservé du contenu 2"/>
          <p:cNvSpPr>
            <a:spLocks noGrp="1"/>
          </p:cNvSpPr>
          <p:nvPr>
            <p:ph idx="1"/>
          </p:nvPr>
        </p:nvSpPr>
        <p:spPr>
          <a:xfrm>
            <a:off x="227155" y="1795289"/>
            <a:ext cx="5666608" cy="4488501"/>
          </a:xfrm>
        </p:spPr>
        <p:txBody>
          <a:bodyPr/>
          <a:lstStyle/>
          <a:p>
            <a:r>
              <a:rPr lang="en-US" spc="-1" dirty="0">
                <a:solidFill>
                  <a:srgbClr val="000000"/>
                </a:solidFill>
                <a:uFill>
                  <a:solidFill>
                    <a:srgbClr val="FFFFFF"/>
                  </a:solidFill>
                </a:uFill>
                <a:latin typeface="Arial"/>
              </a:rPr>
              <a:t>CRs</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188 (334 in previous TSG)</a:t>
            </a:r>
          </a:p>
          <a:p>
            <a:pPr marL="457200" lvl="1" indent="0">
              <a:buNone/>
            </a:pPr>
            <a:endParaRPr lang="en-US" dirty="0">
              <a:latin typeface="Arial "/>
            </a:endParaRPr>
          </a:p>
          <a:p>
            <a:pPr marL="457200" lvl="1" indent="0">
              <a:buNone/>
            </a:pPr>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
        <p:nvSpPr>
          <p:cNvPr id="4" name="Espace réservé du contenu 2">
            <a:extLst>
              <a:ext uri="{FF2B5EF4-FFF2-40B4-BE49-F238E27FC236}">
                <a16:creationId xmlns:a16="http://schemas.microsoft.com/office/drawing/2014/main" id="{7D01AECE-5174-4E1B-83CD-881988146218}"/>
              </a:ext>
            </a:extLst>
          </p:cNvPr>
          <p:cNvSpPr txBox="1">
            <a:spLocks/>
          </p:cNvSpPr>
          <p:nvPr/>
        </p:nvSpPr>
        <p:spPr bwMode="auto">
          <a:xfrm>
            <a:off x="5893762" y="1795288"/>
            <a:ext cx="5889429" cy="448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Arial "/>
              </a:rPr>
              <a:t>New TS/TR presented for information/approval</a:t>
            </a:r>
          </a:p>
          <a:p>
            <a:pPr lvl="1"/>
            <a:r>
              <a:rPr lang="en-US" dirty="0">
                <a:latin typeface="Arial "/>
              </a:rPr>
              <a:t>1</a:t>
            </a:r>
          </a:p>
          <a:p>
            <a:pPr lvl="1"/>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Tree>
    <p:extLst>
      <p:ext uri="{BB962C8B-B14F-4D97-AF65-F5344CB8AC3E}">
        <p14:creationId xmlns:p14="http://schemas.microsoft.com/office/powerpoint/2010/main" val="57853856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19 Status</a:t>
            </a:r>
          </a:p>
        </p:txBody>
      </p:sp>
      <p:sp>
        <p:nvSpPr>
          <p:cNvPr id="4" name="Espace réservé du contenu 2">
            <a:extLst>
              <a:ext uri="{FF2B5EF4-FFF2-40B4-BE49-F238E27FC236}">
                <a16:creationId xmlns:a16="http://schemas.microsoft.com/office/drawing/2014/main" id="{7D01AECE-5174-4E1B-83CD-881988146218}"/>
              </a:ext>
            </a:extLst>
          </p:cNvPr>
          <p:cNvSpPr txBox="1">
            <a:spLocks/>
          </p:cNvSpPr>
          <p:nvPr/>
        </p:nvSpPr>
        <p:spPr bwMode="auto">
          <a:xfrm>
            <a:off x="5893762" y="1795288"/>
            <a:ext cx="5889429" cy="448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
        <p:nvSpPr>
          <p:cNvPr id="6" name="Espace réservé du contenu 2">
            <a:extLst>
              <a:ext uri="{FF2B5EF4-FFF2-40B4-BE49-F238E27FC236}">
                <a16:creationId xmlns:a16="http://schemas.microsoft.com/office/drawing/2014/main" id="{BB4B43EC-7A42-A282-FF65-00CD6AC15BC8}"/>
              </a:ext>
            </a:extLst>
          </p:cNvPr>
          <p:cNvSpPr txBox="1">
            <a:spLocks/>
          </p:cNvSpPr>
          <p:nvPr/>
        </p:nvSpPr>
        <p:spPr bwMode="auto">
          <a:xfrm>
            <a:off x="227155" y="1795289"/>
            <a:ext cx="5666608" cy="448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pc="-1" dirty="0">
                <a:solidFill>
                  <a:srgbClr val="000000"/>
                </a:solidFill>
                <a:uFill>
                  <a:solidFill>
                    <a:srgbClr val="FFFFFF"/>
                  </a:solidFill>
                </a:uFill>
                <a:latin typeface="Arial"/>
              </a:rPr>
              <a:t>CRs (Category B/C/F/D)</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920 (319 in previous TSG)</a:t>
            </a:r>
          </a:p>
          <a:p>
            <a:r>
              <a:rPr lang="en-US" spc="-1" dirty="0">
                <a:solidFill>
                  <a:srgbClr val="000000"/>
                </a:solidFill>
                <a:uFill>
                  <a:solidFill>
                    <a:srgbClr val="FFFFFF"/>
                  </a:solidFill>
                </a:uFill>
                <a:latin typeface="Arial"/>
              </a:rPr>
              <a:t>28 new WID/SIDs approved (testing)</a:t>
            </a:r>
            <a:endParaRPr lang="en-US" dirty="0">
              <a:latin typeface="Arial "/>
            </a:endParaRPr>
          </a:p>
          <a:p>
            <a:pPr marL="457200" lvl="1" indent="0">
              <a:buFont typeface="Arial" pitchFamily="34" charset="0"/>
              <a:buNone/>
            </a:pPr>
            <a:endParaRPr lang="en-US" dirty="0">
              <a:latin typeface="Arial "/>
            </a:endParaRPr>
          </a:p>
          <a:p>
            <a:pPr marL="457200" lvl="1" indent="0">
              <a:buFont typeface="Arial" pitchFamily="34" charset="0"/>
              <a:buNone/>
            </a:pPr>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
        <p:nvSpPr>
          <p:cNvPr id="7" name="Espace réservé du contenu 2">
            <a:extLst>
              <a:ext uri="{FF2B5EF4-FFF2-40B4-BE49-F238E27FC236}">
                <a16:creationId xmlns:a16="http://schemas.microsoft.com/office/drawing/2014/main" id="{71D46DD7-2550-3FAE-5365-6F40DFDBC63C}"/>
              </a:ext>
            </a:extLst>
          </p:cNvPr>
          <p:cNvSpPr txBox="1">
            <a:spLocks/>
          </p:cNvSpPr>
          <p:nvPr/>
        </p:nvSpPr>
        <p:spPr bwMode="auto">
          <a:xfrm>
            <a:off x="5971517" y="1795288"/>
            <a:ext cx="5889429" cy="448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Arial "/>
              </a:rPr>
              <a:t>New TS/TR presented for information/approval</a:t>
            </a:r>
          </a:p>
          <a:p>
            <a:pPr lvl="1"/>
            <a:r>
              <a:rPr lang="en-US" dirty="0">
                <a:latin typeface="Arial "/>
              </a:rPr>
              <a:t>1 for information</a:t>
            </a:r>
          </a:p>
          <a:p>
            <a:pPr lvl="1"/>
            <a:r>
              <a:rPr lang="en-US" dirty="0">
                <a:latin typeface="Arial "/>
              </a:rPr>
              <a:t>2 for approval</a:t>
            </a:r>
          </a:p>
          <a:p>
            <a:pPr lvl="1"/>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Tree>
    <p:extLst>
      <p:ext uri="{BB962C8B-B14F-4D97-AF65-F5344CB8AC3E}">
        <p14:creationId xmlns:p14="http://schemas.microsoft.com/office/powerpoint/2010/main" val="307181245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5757" y="383787"/>
            <a:ext cx="10515600" cy="1325563"/>
          </a:xfrm>
        </p:spPr>
        <p:txBody>
          <a:bodyPr/>
          <a:lstStyle/>
          <a:p>
            <a:r>
              <a:rPr lang="en-US" dirty="0">
                <a:highlight>
                  <a:srgbClr val="FFFFFF"/>
                </a:highlight>
              </a:rPr>
              <a:t>Backward Incompatible Changes in Rel-18</a:t>
            </a:r>
            <a:endParaRPr lang="en-US" dirty="0"/>
          </a:p>
        </p:txBody>
      </p:sp>
      <p:graphicFrame>
        <p:nvGraphicFramePr>
          <p:cNvPr id="4" name="Tableau 4">
            <a:extLst>
              <a:ext uri="{FF2B5EF4-FFF2-40B4-BE49-F238E27FC236}">
                <a16:creationId xmlns:a16="http://schemas.microsoft.com/office/drawing/2014/main" id="{D505E9A3-5AC8-A968-A902-5DF60D3E18B2}"/>
              </a:ext>
            </a:extLst>
          </p:cNvPr>
          <p:cNvGraphicFramePr>
            <a:graphicFrameLocks noGrp="1"/>
          </p:cNvGraphicFramePr>
          <p:nvPr>
            <p:extLst>
              <p:ext uri="{D42A27DB-BD31-4B8C-83A1-F6EECF244321}">
                <p14:modId xmlns:p14="http://schemas.microsoft.com/office/powerpoint/2010/main" val="1982281353"/>
              </p:ext>
            </p:extLst>
          </p:nvPr>
        </p:nvGraphicFramePr>
        <p:xfrm>
          <a:off x="215757" y="2282825"/>
          <a:ext cx="11736531" cy="1885699"/>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WICs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C1-246704</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Corrections to the encoding of </a:t>
                      </a:r>
                      <a:r>
                        <a:rPr lang="en-GB" sz="1000" kern="1200" dirty="0" err="1">
                          <a:solidFill>
                            <a:schemeClr val="tx1"/>
                          </a:solidFill>
                          <a:effectLst/>
                          <a:latin typeface="Arial" panose="020B0604020202020204" pitchFamily="34" charset="0"/>
                          <a:ea typeface="+mn-ea"/>
                          <a:cs typeface="Times New Roman" panose="02020603050405020304" pitchFamily="18" charset="0"/>
                        </a:rPr>
                        <a:t>portIdentity</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Times New Roman"/>
                          <a:cs typeface="Arial" panose="020B0604020202020204" pitchFamily="34" charset="0"/>
                        </a:rPr>
                        <a:t>Qualcomm </a:t>
                      </a:r>
                      <a:r>
                        <a:rPr lang="fr-FR" sz="1000" kern="1200" dirty="0" err="1">
                          <a:solidFill>
                            <a:schemeClr val="tx1"/>
                          </a:solidFill>
                          <a:effectLst/>
                          <a:latin typeface="Arial" panose="020B0604020202020204" pitchFamily="34" charset="0"/>
                          <a:ea typeface="Times New Roman"/>
                          <a:cs typeface="Arial" panose="020B0604020202020204" pitchFamily="34" charset="0"/>
                        </a:rPr>
                        <a:t>Incorporated</a:t>
                      </a:r>
                      <a:r>
                        <a:rPr lang="fr-FR" sz="1000" kern="1200" dirty="0">
                          <a:solidFill>
                            <a:schemeClr val="tx1"/>
                          </a:solidFill>
                          <a:effectLst/>
                          <a:latin typeface="Arial" panose="020B0604020202020204" pitchFamily="34" charset="0"/>
                          <a:ea typeface="Times New Roman"/>
                          <a:cs typeface="Arial" panose="020B0604020202020204" pitchFamily="34" charset="0"/>
                        </a:rPr>
                        <a:t>, Ericsson, Nokia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Arial" panose="020B0604020202020204" pitchFamily="34" charset="0"/>
                        </a:rPr>
                        <a:t>24.519</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000" kern="1200" dirty="0">
                          <a:solidFill>
                            <a:schemeClr val="tx1"/>
                          </a:solidFill>
                          <a:effectLst/>
                          <a:latin typeface="Arial" panose="020B0604020202020204" pitchFamily="34" charset="0"/>
                          <a:ea typeface="+mn-ea"/>
                          <a:cs typeface="Arial" panose="020B0604020202020204" pitchFamily="34" charset="0"/>
                        </a:rPr>
                        <a:t>TEI16, </a:t>
                      </a:r>
                      <a:r>
                        <a:rPr lang="en-GB" sz="1000" kern="1200" dirty="0" err="1">
                          <a:solidFill>
                            <a:schemeClr val="tx1"/>
                          </a:solidFill>
                          <a:effectLst/>
                          <a:latin typeface="Arial" panose="020B0604020202020204" pitchFamily="34" charset="0"/>
                          <a:ea typeface="+mn-ea"/>
                          <a:cs typeface="Arial" panose="020B0604020202020204" pitchFamily="34" charset="0"/>
                        </a:rPr>
                        <a:t>Vertical_LAN</a:t>
                      </a:r>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605">
                <a:tc>
                  <a:txBody>
                    <a:bodyPr/>
                    <a:lstStyle/>
                    <a:p>
                      <a:pPr fontAlgn="auto" hangingPunct="1"/>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C1-246675</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 Corrections to data semantics and XML schema</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Times New Roman"/>
                          <a:cs typeface="Times New Roman" panose="02020603050405020304" pitchFamily="18" charset="0"/>
                        </a:rPr>
                        <a:t>Huawei, </a:t>
                      </a:r>
                      <a:r>
                        <a:rPr lang="fr-FR" sz="1000" kern="1200" dirty="0" err="1">
                          <a:solidFill>
                            <a:schemeClr val="tx1"/>
                          </a:solidFill>
                          <a:effectLst/>
                          <a:latin typeface="Arial" panose="020B0604020202020204" pitchFamily="34" charset="0"/>
                          <a:ea typeface="Times New Roman"/>
                          <a:cs typeface="Times New Roman" panose="02020603050405020304" pitchFamily="18" charset="0"/>
                        </a:rPr>
                        <a:t>HiSilicon</a:t>
                      </a:r>
                      <a:endParaRPr lang="fr-FR" sz="1000" kern="1200" dirty="0">
                        <a:solidFill>
                          <a:schemeClr val="tx1"/>
                        </a:solidFill>
                        <a:effectLst/>
                        <a:latin typeface="Arial" panose="020B0604020202020204" pitchFamily="34" charset="0"/>
                        <a:ea typeface="Times New Roman"/>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Times New Roman" panose="02020603050405020304" pitchFamily="18" charset="0"/>
                        </a:rPr>
                        <a:t>24.545</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000" kern="1200" dirty="0">
                          <a:solidFill>
                            <a:schemeClr val="tx1"/>
                          </a:solidFill>
                          <a:effectLst/>
                          <a:latin typeface="Arial" panose="020B0604020202020204" pitchFamily="34" charset="0"/>
                          <a:ea typeface="+mn-ea"/>
                          <a:cs typeface="Times New Roman" panose="02020603050405020304" pitchFamily="18" charset="0"/>
                        </a:rPr>
                        <a:t>TEI18, SEAL, </a:t>
                      </a:r>
                      <a:r>
                        <a:rPr lang="en-GB" sz="1000" kern="1200" dirty="0" err="1">
                          <a:solidFill>
                            <a:schemeClr val="tx1"/>
                          </a:solidFill>
                          <a:effectLst/>
                          <a:latin typeface="Arial" panose="020B0604020202020204" pitchFamily="34" charset="0"/>
                          <a:ea typeface="+mn-ea"/>
                          <a:cs typeface="Times New Roman" panose="02020603050405020304" pitchFamily="18" charset="0"/>
                        </a:rPr>
                        <a:t>eSEAL</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8839127"/>
                  </a:ext>
                </a:extLst>
              </a:tr>
              <a:tr h="370605">
                <a:tc>
                  <a:txBody>
                    <a:bodyPr/>
                    <a:lstStyle/>
                    <a:p>
                      <a:pPr fontAlgn="auto" hangingPunct="1"/>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C1-245828</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Completing User info ID type definition</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000" kern="1200" dirty="0">
                          <a:solidFill>
                            <a:schemeClr val="tx1"/>
                          </a:solidFill>
                          <a:effectLst/>
                          <a:latin typeface="Arial" panose="020B0604020202020204" pitchFamily="34" charset="0"/>
                          <a:ea typeface="+mn-ea"/>
                          <a:cs typeface="Times New Roman" panose="02020603050405020304" pitchFamily="18" charset="0"/>
                        </a:rPr>
                        <a:t>OPPO, Nokia, Huawei</a:t>
                      </a:r>
                      <a:endParaRPr lang="fr-FR" sz="1000" kern="1200" dirty="0">
                        <a:solidFill>
                          <a:schemeClr val="tx1"/>
                        </a:solidFill>
                        <a:effectLst/>
                        <a:latin typeface="Arial" panose="020B0604020202020204" pitchFamily="34" charset="0"/>
                        <a:ea typeface="Times New Roman"/>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Times New Roman" panose="02020603050405020304" pitchFamily="18" charset="0"/>
                        </a:rPr>
                        <a:t>24.554</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ea typeface="+mn-ea"/>
                          <a:cs typeface="Times New Roman" panose="02020603050405020304" pitchFamily="18" charset="0"/>
                        </a:rPr>
                        <a:t>5G_ProSe_Ph2</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4635584"/>
                  </a:ext>
                </a:extLst>
              </a:tr>
              <a:tr h="370605">
                <a:tc>
                  <a:txBody>
                    <a:bodyPr/>
                    <a:lstStyle/>
                    <a:p>
                      <a:pPr fontAlgn="auto" hangingPunct="1"/>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C1-245905</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XML schema: adding new messages</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Times New Roman"/>
                          <a:cs typeface="Times New Roman" panose="02020603050405020304" pitchFamily="18" charset="0"/>
                        </a:rPr>
                        <a:t>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Times New Roman" panose="02020603050405020304" pitchFamily="18" charset="0"/>
                        </a:rPr>
                        <a:t>24.543</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ea typeface="+mn-ea"/>
                          <a:cs typeface="Times New Roman" panose="02020603050405020304" pitchFamily="18" charset="0"/>
                        </a:rPr>
                        <a:t>SEALDD</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16500881"/>
                  </a:ext>
                </a:extLst>
              </a:tr>
            </a:tbl>
          </a:graphicData>
        </a:graphic>
      </p:graphicFrame>
    </p:spTree>
    <p:extLst>
      <p:ext uri="{BB962C8B-B14F-4D97-AF65-F5344CB8AC3E}">
        <p14:creationId xmlns:p14="http://schemas.microsoft.com/office/powerpoint/2010/main" val="176368535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For Information to SA</a:t>
            </a:r>
            <a:endParaRPr lang="en-US" dirty="0"/>
          </a:p>
        </p:txBody>
      </p:sp>
    </p:spTree>
    <p:extLst>
      <p:ext uri="{BB962C8B-B14F-4D97-AF65-F5344CB8AC3E}">
        <p14:creationId xmlns:p14="http://schemas.microsoft.com/office/powerpoint/2010/main" val="2215588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en-US" altLang="fr-FR" sz="7200" dirty="0"/>
              <a:t>CT Officials</a:t>
            </a:r>
            <a:endParaRPr lang="en-US" sz="7200" dirty="0"/>
          </a:p>
        </p:txBody>
      </p:sp>
    </p:spTree>
    <p:extLst>
      <p:ext uri="{BB962C8B-B14F-4D97-AF65-F5344CB8AC3E}">
        <p14:creationId xmlns:p14="http://schemas.microsoft.com/office/powerpoint/2010/main" val="29114905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Information to TSG SA</a:t>
            </a:r>
          </a:p>
        </p:txBody>
      </p:sp>
      <p:sp>
        <p:nvSpPr>
          <p:cNvPr id="8195" name="Content Placeholder 2"/>
          <p:cNvSpPr>
            <a:spLocks noGrp="1"/>
          </p:cNvSpPr>
          <p:nvPr>
            <p:ph idx="1"/>
          </p:nvPr>
        </p:nvSpPr>
        <p:spPr>
          <a:xfrm>
            <a:off x="232475" y="1825625"/>
            <a:ext cx="11121325" cy="4351338"/>
          </a:xfrm>
        </p:spPr>
        <p:txBody>
          <a:bodyPr/>
          <a:lstStyle/>
          <a:p>
            <a:pPr marL="531813" indent="-531813">
              <a:tabLst>
                <a:tab pos="531813" algn="l"/>
              </a:tabLst>
            </a:pPr>
            <a:r>
              <a:rPr lang="en-US" dirty="0">
                <a:effectLst/>
                <a:ea typeface="Calibri" panose="020F0502020204030204" pitchFamily="34" charset="0"/>
              </a:rPr>
              <a:t>Working agreement on Steering Of Roaming in Connected Mode Control Information should be optional was challenged after discussion the technical vote was canceled</a:t>
            </a:r>
            <a:r>
              <a:rPr lang="en-US" dirty="0">
                <a:ea typeface="Calibri" panose="020F0502020204030204" pitchFamily="34" charset="0"/>
              </a:rPr>
              <a:t> and the CR pack was referred back to CT1</a:t>
            </a:r>
            <a:r>
              <a:rPr lang="en-US" dirty="0">
                <a:effectLst/>
                <a:ea typeface="Calibri" panose="020F0502020204030204" pitchFamily="34" charset="0"/>
              </a:rPr>
              <a:t>.</a:t>
            </a:r>
            <a:endParaRPr lang="en-GB" dirty="0"/>
          </a:p>
          <a:p>
            <a:pPr marL="531813" indent="-531813">
              <a:tabLst>
                <a:tab pos="531813" algn="l"/>
              </a:tabLst>
            </a:pPr>
            <a:r>
              <a:rPr lang="en-US" altLang="zh-CN" sz="2800" b="0" i="0" u="none" strike="noStrike" kern="1200" dirty="0">
                <a:solidFill>
                  <a:schemeClr val="tx1"/>
                </a:solidFill>
                <a:effectLst/>
                <a:ea typeface="MS PGothic" panose="020B0600070205080204" pitchFamily="34" charset="-128"/>
                <a:cs typeface="Arial" panose="020B0604020202020204" pitchFamily="34" charset="0"/>
              </a:rPr>
              <a:t>CT4 received the reply LS (</a:t>
            </a:r>
            <a:r>
              <a:rPr lang="en-US" altLang="zh-CN" sz="2800" dirty="0">
                <a:ea typeface="MS PGothic" panose="020B0600070205080204" pitchFamily="34" charset="-128"/>
                <a:cs typeface="Arial" panose="020B0604020202020204" pitchFamily="34" charset="0"/>
                <a:hlinkClick r:id="rId2"/>
              </a:rPr>
              <a:t>C4-244026</a:t>
            </a:r>
            <a:r>
              <a:rPr lang="en-US" altLang="zh-CN" sz="2800" b="0" i="0" u="none" strike="noStrike" kern="1200" dirty="0">
                <a:solidFill>
                  <a:schemeClr val="tx1"/>
                </a:solidFill>
                <a:effectLst/>
                <a:ea typeface="MS PGothic" panose="020B0600070205080204" pitchFamily="34" charset="-128"/>
                <a:cs typeface="Arial" panose="020B0604020202020204" pitchFamily="34" charset="0"/>
              </a:rPr>
              <a:t>) from SA3 to </a:t>
            </a:r>
            <a:r>
              <a:rPr lang="en-US" altLang="zh-CN" sz="2800" b="0" i="0" u="none" strike="noStrike" kern="1200" dirty="0">
                <a:solidFill>
                  <a:schemeClr val="tx1"/>
                </a:solidFill>
                <a:effectLst/>
                <a:ea typeface="MS PGothic" panose="020B0600070205080204" pitchFamily="34" charset="-128"/>
                <a:cs typeface="Arial" panose="020B0604020202020204" pitchFamily="34" charset="0"/>
                <a:hlinkClick r:id="rId3"/>
              </a:rPr>
              <a:t>C4-235577</a:t>
            </a:r>
            <a:r>
              <a:rPr lang="en-US" altLang="zh-CN" sz="2800" b="0" i="0" u="none" strike="noStrike" kern="1200" dirty="0">
                <a:solidFill>
                  <a:schemeClr val="tx1"/>
                </a:solidFill>
                <a:effectLst/>
                <a:ea typeface="MS PGothic" panose="020B0600070205080204" pitchFamily="34" charset="-128"/>
                <a:cs typeface="Arial" panose="020B0604020202020204" pitchFamily="34" charset="0"/>
              </a:rPr>
              <a:t>, there are still some scenarios not clarified in the reply LS. Considering SA3 work load and this is a Rel-18 topic (HN_Auth), CT4 assumes that SA3 shares the view  of CT4 and CT4 will continue their work accordingly.</a:t>
            </a:r>
            <a:endParaRPr lang="en-GB" dirty="0"/>
          </a:p>
          <a:p>
            <a:endParaRPr lang="en-US" altLang="en-US" dirty="0"/>
          </a:p>
        </p:txBody>
      </p:sp>
    </p:spTree>
    <p:extLst>
      <p:ext uri="{BB962C8B-B14F-4D97-AF65-F5344CB8AC3E}">
        <p14:creationId xmlns:p14="http://schemas.microsoft.com/office/powerpoint/2010/main" val="155819628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Information to TSG SA</a:t>
            </a:r>
          </a:p>
        </p:txBody>
      </p:sp>
      <p:sp>
        <p:nvSpPr>
          <p:cNvPr id="8195" name="Content Placeholder 2"/>
          <p:cNvSpPr>
            <a:spLocks noGrp="1"/>
          </p:cNvSpPr>
          <p:nvPr>
            <p:ph idx="1"/>
          </p:nvPr>
        </p:nvSpPr>
        <p:spPr>
          <a:xfrm>
            <a:off x="232475" y="1825625"/>
            <a:ext cx="11121325" cy="4351338"/>
          </a:xfrm>
        </p:spPr>
        <p:txBody>
          <a:bodyPr/>
          <a:lstStyle/>
          <a:p>
            <a:pPr marL="531813" indent="-531813">
              <a:tabLst>
                <a:tab pos="531813" algn="l"/>
              </a:tabLst>
            </a:pPr>
            <a:r>
              <a:rPr lang="de-DE" dirty="0">
                <a:effectLst/>
                <a:ea typeface="Calibri" panose="020F0502020204030204" pitchFamily="34" charset="0"/>
              </a:rPr>
              <a:t>For 5G APIs, if there are URI query parameters defined as array or JSON object, the format of the query parameters shall be documented in the corresponding yaml file (see clause 5.3.13 of TS 29.501). However there are some specifications fail to follow this rule, which may lead to interoperability issues. </a:t>
            </a:r>
            <a:br>
              <a:rPr lang="de-DE" dirty="0">
                <a:effectLst/>
                <a:ea typeface="Calibri" panose="020F0502020204030204" pitchFamily="34" charset="0"/>
              </a:rPr>
            </a:br>
            <a:r>
              <a:rPr lang="de-DE" dirty="0">
                <a:effectLst/>
                <a:ea typeface="Calibri" panose="020F0502020204030204" pitchFamily="34" charset="0"/>
              </a:rPr>
              <a:t>In TS 29.501 it is clarified that if the formatting definition is missing from the yaml file, the default format defined in TS29.501 shall apply. In addition, CT </a:t>
            </a:r>
            <a:r>
              <a:rPr lang="de-DE" dirty="0">
                <a:ea typeface="Calibri" panose="020F0502020204030204" pitchFamily="34" charset="0"/>
              </a:rPr>
              <a:t>requests</a:t>
            </a:r>
            <a:r>
              <a:rPr lang="de-DE" dirty="0">
                <a:effectLst/>
                <a:ea typeface="Calibri" panose="020F0502020204030204" pitchFamily="34" charset="0"/>
              </a:rPr>
              <a:t> rapporteurs shall bring CRs (from Rel-19 onwards) to add the formatting definition (if missing).</a:t>
            </a:r>
            <a:br>
              <a:rPr lang="de-DE" dirty="0">
                <a:effectLst/>
                <a:ea typeface="Calibri" panose="020F0502020204030204" pitchFamily="34" charset="0"/>
              </a:rPr>
            </a:br>
            <a:endParaRPr lang="en-GB" dirty="0"/>
          </a:p>
          <a:p>
            <a:endParaRPr lang="en-US" altLang="en-US" dirty="0"/>
          </a:p>
        </p:txBody>
      </p:sp>
    </p:spTree>
    <p:extLst>
      <p:ext uri="{BB962C8B-B14F-4D97-AF65-F5344CB8AC3E}">
        <p14:creationId xmlns:p14="http://schemas.microsoft.com/office/powerpoint/2010/main" val="234487448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Information to TSG SA</a:t>
            </a:r>
          </a:p>
        </p:txBody>
      </p:sp>
      <p:sp>
        <p:nvSpPr>
          <p:cNvPr id="8195" name="Content Placeholder 2"/>
          <p:cNvSpPr>
            <a:spLocks noGrp="1"/>
          </p:cNvSpPr>
          <p:nvPr>
            <p:ph idx="1"/>
          </p:nvPr>
        </p:nvSpPr>
        <p:spPr>
          <a:xfrm>
            <a:off x="232475" y="1825625"/>
            <a:ext cx="11121325" cy="4351338"/>
          </a:xfrm>
        </p:spPr>
        <p:txBody>
          <a:bodyPr/>
          <a:lstStyle/>
          <a:p>
            <a:pPr marL="531813" indent="-531813">
              <a:tabLst>
                <a:tab pos="531813" algn="l"/>
              </a:tabLst>
            </a:pPr>
            <a:r>
              <a:rPr lang="en-US" dirty="0">
                <a:effectLst/>
                <a:ea typeface="Calibri" panose="020F0502020204030204" pitchFamily="34" charset="0"/>
              </a:rPr>
              <a:t>In CT we are  using standardized format for Software versioning (format: Major. Minor.Patch). CT noted that the check to </a:t>
            </a:r>
            <a:r>
              <a:rPr lang="en-US" dirty="0">
                <a:ea typeface="Calibri" panose="020F0502020204030204" pitchFamily="34" charset="0"/>
              </a:rPr>
              <a:t>identify OpenAPIs which are changed  due to a change of a definition which is imported from a different TS/OpenAPI. </a:t>
            </a:r>
            <a:r>
              <a:rPr lang="en-US" dirty="0">
                <a:effectLst/>
                <a:ea typeface="Calibri" panose="020F0502020204030204" pitchFamily="34" charset="0"/>
              </a:rPr>
              <a:t>CT agreed to run a trial on a tool developed by MCC to identify them. MCC will run the tools and provide an excel list containing effected OpenAPIs. Rapporteurs are asked to check this file and provide the related version update CRs. The tool expects that a CR list on the cover page the OpenAPIs impacted by a datatype change. The tool provided at </a:t>
            </a:r>
            <a:r>
              <a:rPr lang="en-US" dirty="0">
                <a:hlinkClick r:id="rId2"/>
              </a:rPr>
              <a:t>forge.3gpp.org/swagger/tools/types.html</a:t>
            </a:r>
            <a:r>
              <a:rPr lang="en-US" dirty="0"/>
              <a:t> provide the list to be added on the CR cover page.</a:t>
            </a:r>
            <a:br>
              <a:rPr lang="en-US" dirty="0">
                <a:effectLst/>
                <a:ea typeface="Calibri" panose="020F0502020204030204" pitchFamily="34" charset="0"/>
              </a:rPr>
            </a:br>
            <a:r>
              <a:rPr lang="en-US" dirty="0">
                <a:effectLst/>
                <a:ea typeface="Calibri" panose="020F0502020204030204" pitchFamily="34" charset="0"/>
              </a:rPr>
              <a:t>CT WG chairs are asked to provide feedback on the tool to next plenary.</a:t>
            </a:r>
            <a:br>
              <a:rPr lang="de-DE" dirty="0">
                <a:effectLst/>
                <a:ea typeface="Calibri" panose="020F0502020204030204" pitchFamily="34" charset="0"/>
              </a:rPr>
            </a:br>
            <a:endParaRPr lang="en-GB" dirty="0"/>
          </a:p>
          <a:p>
            <a:endParaRPr lang="en-US" altLang="en-US" dirty="0"/>
          </a:p>
        </p:txBody>
      </p:sp>
    </p:spTree>
    <p:extLst>
      <p:ext uri="{BB962C8B-B14F-4D97-AF65-F5344CB8AC3E}">
        <p14:creationId xmlns:p14="http://schemas.microsoft.com/office/powerpoint/2010/main" val="376696278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For Action to SA</a:t>
            </a:r>
            <a:endParaRPr lang="en-US" dirty="0"/>
          </a:p>
        </p:txBody>
      </p:sp>
    </p:spTree>
    <p:extLst>
      <p:ext uri="{BB962C8B-B14F-4D97-AF65-F5344CB8AC3E}">
        <p14:creationId xmlns:p14="http://schemas.microsoft.com/office/powerpoint/2010/main" val="10237463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Action to TSG SA</a:t>
            </a:r>
          </a:p>
        </p:txBody>
      </p:sp>
      <p:sp>
        <p:nvSpPr>
          <p:cNvPr id="8195" name="Content Placeholder 2"/>
          <p:cNvSpPr>
            <a:spLocks noGrp="1"/>
          </p:cNvSpPr>
          <p:nvPr>
            <p:ph idx="1"/>
          </p:nvPr>
        </p:nvSpPr>
        <p:spPr>
          <a:xfrm>
            <a:off x="232475" y="1825626"/>
            <a:ext cx="11747715" cy="4667250"/>
          </a:xfrm>
        </p:spPr>
        <p:txBody>
          <a:bodyPr>
            <a:normAutofit/>
          </a:bodyPr>
          <a:lstStyle/>
          <a:p>
            <a:pPr marL="531813" indent="-531813">
              <a:tabLst>
                <a:tab pos="531813" algn="l"/>
              </a:tabLst>
            </a:pPr>
            <a:r>
              <a:rPr lang="en-US" dirty="0">
                <a:effectLst/>
                <a:ea typeface="Calibri" panose="020F0502020204030204" pitchFamily="34" charset="0"/>
              </a:rPr>
              <a:t>CT would like to ask stage 2 WGs to complete the requirements on time to enable stage 3 implementation with enough time </a:t>
            </a:r>
          </a:p>
          <a:p>
            <a:pPr marL="531813" indent="-531813" fontAlgn="auto" hangingPunct="1"/>
            <a:endParaRPr lang="en-GB" dirty="0"/>
          </a:p>
          <a:p>
            <a:pPr marL="0" indent="0">
              <a:buNone/>
            </a:pPr>
            <a:endParaRPr lang="en-GB" dirty="0"/>
          </a:p>
        </p:txBody>
      </p:sp>
    </p:spTree>
    <p:extLst>
      <p:ext uri="{BB962C8B-B14F-4D97-AF65-F5344CB8AC3E}">
        <p14:creationId xmlns:p14="http://schemas.microsoft.com/office/powerpoint/2010/main" val="4871010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altLang="en-US" dirty="0"/>
              <a:t>Acknowledgement</a:t>
            </a:r>
            <a:endParaRPr lang="en-US" dirty="0"/>
          </a:p>
        </p:txBody>
      </p:sp>
    </p:spTree>
    <p:extLst>
      <p:ext uri="{BB962C8B-B14F-4D97-AF65-F5344CB8AC3E}">
        <p14:creationId xmlns:p14="http://schemas.microsoft.com/office/powerpoint/2010/main" val="7173943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a:xfrm>
            <a:off x="232475" y="1825625"/>
            <a:ext cx="11747715" cy="4351338"/>
          </a:xfrm>
        </p:spPr>
        <p:txBody>
          <a:bodyPr/>
          <a:lstStyle/>
          <a:p>
            <a:r>
              <a:rPr lang="en-GB" altLang="ja-JP" dirty="0"/>
              <a:t>Thanks to CT vice chairs, CT WG chairs/vice chairs and rapporteurs for the great coordination before and during the meeting. Special thanks to MCC Kimmo Kymalainen for excellent meeting support.</a:t>
            </a:r>
          </a:p>
          <a:p>
            <a:r>
              <a:rPr lang="en-GB" altLang="ja-JP" dirty="0"/>
              <a:t>Thanks to the delegates in CT WGs and CT for achieving all deadlines as promised and delivering an enormous amount of CRs and input papers.</a:t>
            </a:r>
          </a:p>
          <a:p>
            <a:r>
              <a:rPr lang="en-GB" altLang="ja-JP" dirty="0"/>
              <a:t>Thanks to </a:t>
            </a:r>
            <a:r>
              <a:rPr lang="en-DE" altLang="ja-JP" dirty="0"/>
              <a:t>P</a:t>
            </a:r>
            <a:r>
              <a:rPr lang="en-GB" altLang="ja-JP" dirty="0"/>
              <a:t>u</a:t>
            </a:r>
            <a:r>
              <a:rPr lang="en-DE" altLang="ja-JP" dirty="0"/>
              <a:t>n</a:t>
            </a:r>
            <a:r>
              <a:rPr lang="en-GB" altLang="ja-JP" dirty="0"/>
              <a:t>e</a:t>
            </a:r>
            <a:r>
              <a:rPr lang="en-DE" altLang="ja-JP" dirty="0"/>
              <a:t>e</a:t>
            </a:r>
            <a:r>
              <a:rPr lang="en-GB" altLang="ja-JP" dirty="0"/>
              <a:t>t (SA) and Wanshi (RAN) for the excellent coordination during the plenary week and in-between.</a:t>
            </a:r>
          </a:p>
          <a:p>
            <a:endParaRPr lang="en-US" altLang="en-US" dirty="0"/>
          </a:p>
        </p:txBody>
      </p:sp>
    </p:spTree>
    <p:extLst>
      <p:ext uri="{BB962C8B-B14F-4D97-AF65-F5344CB8AC3E}">
        <p14:creationId xmlns:p14="http://schemas.microsoft.com/office/powerpoint/2010/main" val="321848305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2255977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New approved  Study/Work Items</a:t>
            </a:r>
            <a:endParaRPr lang="en-US" dirty="0"/>
          </a:p>
        </p:txBody>
      </p:sp>
    </p:spTree>
    <p:extLst>
      <p:ext uri="{BB962C8B-B14F-4D97-AF65-F5344CB8AC3E}">
        <p14:creationId xmlns:p14="http://schemas.microsoft.com/office/powerpoint/2010/main" val="32312310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558B2-8ACB-8670-A023-913479393EB0}"/>
            </a:ext>
          </a:extLst>
        </p:cNvPr>
        <p:cNvGrpSpPr/>
        <p:nvPr/>
      </p:nvGrpSpPr>
      <p:grpSpPr>
        <a:xfrm>
          <a:off x="0" y="0"/>
          <a:ext cx="0" cy="0"/>
          <a:chOff x="0" y="0"/>
          <a:chExt cx="0" cy="0"/>
        </a:xfrm>
      </p:grpSpPr>
      <p:sp>
        <p:nvSpPr>
          <p:cNvPr id="7170" name="Titre 1">
            <a:extLst>
              <a:ext uri="{FF2B5EF4-FFF2-40B4-BE49-F238E27FC236}">
                <a16:creationId xmlns:a16="http://schemas.microsoft.com/office/drawing/2014/main" id="{144D1567-F1E0-780F-3FBC-B8872D97311C}"/>
              </a:ext>
            </a:extLst>
          </p:cNvPr>
          <p:cNvSpPr>
            <a:spLocks noGrp="1"/>
          </p:cNvSpPr>
          <p:nvPr>
            <p:ph type="title"/>
          </p:nvPr>
        </p:nvSpPr>
        <p:spPr>
          <a:xfrm>
            <a:off x="313588" y="370177"/>
            <a:ext cx="10515600" cy="1325563"/>
          </a:xfrm>
        </p:spPr>
        <p:txBody>
          <a:bodyPr/>
          <a:lstStyle/>
          <a:p>
            <a:r>
              <a:rPr lang="en-US" altLang="fr-FR" dirty="0"/>
              <a:t>New Study Items Rel-19</a:t>
            </a:r>
          </a:p>
        </p:txBody>
      </p:sp>
      <p:graphicFrame>
        <p:nvGraphicFramePr>
          <p:cNvPr id="4" name="Tableau 3">
            <a:extLst>
              <a:ext uri="{FF2B5EF4-FFF2-40B4-BE49-F238E27FC236}">
                <a16:creationId xmlns:a16="http://schemas.microsoft.com/office/drawing/2014/main" id="{66313699-8AEC-7EE6-A76B-E43FC75AD6F5}"/>
              </a:ext>
            </a:extLst>
          </p:cNvPr>
          <p:cNvGraphicFramePr>
            <a:graphicFrameLocks noGrp="1"/>
          </p:cNvGraphicFramePr>
          <p:nvPr>
            <p:extLst>
              <p:ext uri="{D42A27DB-BD31-4B8C-83A1-F6EECF244321}">
                <p14:modId xmlns:p14="http://schemas.microsoft.com/office/powerpoint/2010/main" val="4090177846"/>
              </p:ext>
            </p:extLst>
          </p:nvPr>
        </p:nvGraphicFramePr>
        <p:xfrm>
          <a:off x="224631" y="1808222"/>
          <a:ext cx="11742738" cy="4363814"/>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6381677">
                  <a:extLst>
                    <a:ext uri="{9D8B030D-6E8A-4147-A177-3AD203B41FA5}">
                      <a16:colId xmlns:a16="http://schemas.microsoft.com/office/drawing/2014/main" val="20001"/>
                    </a:ext>
                  </a:extLst>
                </a:gridCol>
                <a:gridCol w="1544595">
                  <a:extLst>
                    <a:ext uri="{9D8B030D-6E8A-4147-A177-3AD203B41FA5}">
                      <a16:colId xmlns:a16="http://schemas.microsoft.com/office/drawing/2014/main" val="20002"/>
                    </a:ext>
                  </a:extLst>
                </a:gridCol>
                <a:gridCol w="2363444">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New Specification number (if needed)</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84907138"/>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588713"/>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04346712"/>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69996328"/>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79573378"/>
                  </a:ext>
                </a:extLst>
              </a:tr>
            </a:tbl>
          </a:graphicData>
        </a:graphic>
      </p:graphicFrame>
      <p:sp>
        <p:nvSpPr>
          <p:cNvPr id="2" name="TextBox 1">
            <a:extLst>
              <a:ext uri="{FF2B5EF4-FFF2-40B4-BE49-F238E27FC236}">
                <a16:creationId xmlns:a16="http://schemas.microsoft.com/office/drawing/2014/main" id="{EDF0C069-CCD9-6368-6E0B-3553B7852F26}"/>
              </a:ext>
            </a:extLst>
          </p:cNvPr>
          <p:cNvSpPr txBox="1"/>
          <p:nvPr/>
        </p:nvSpPr>
        <p:spPr>
          <a:xfrm rot="21197728">
            <a:off x="3091260" y="3728519"/>
            <a:ext cx="5425483" cy="523220"/>
          </a:xfrm>
          <a:prstGeom prst="rect">
            <a:avLst/>
          </a:prstGeom>
          <a:noFill/>
        </p:spPr>
        <p:txBody>
          <a:bodyPr wrap="square" rtlCol="0">
            <a:spAutoFit/>
          </a:bodyPr>
          <a:lstStyle/>
          <a:p>
            <a:r>
              <a:rPr lang="de-DE" sz="2800" dirty="0">
                <a:solidFill>
                  <a:srgbClr val="FF0000"/>
                </a:solidFill>
              </a:rPr>
              <a:t>No new Study items in CT#106.</a:t>
            </a:r>
            <a:endParaRPr lang="en-US" sz="2800" dirty="0">
              <a:solidFill>
                <a:srgbClr val="FF0000"/>
              </a:solidFill>
            </a:endParaRPr>
          </a:p>
        </p:txBody>
      </p:sp>
    </p:spTree>
    <p:extLst>
      <p:ext uri="{BB962C8B-B14F-4D97-AF65-F5344CB8AC3E}">
        <p14:creationId xmlns:p14="http://schemas.microsoft.com/office/powerpoint/2010/main" val="318486003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8"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endParaRPr lang="fr-FR" altLang="en-US" sz="1800" dirty="0"/>
          </a:p>
          <a:p>
            <a:pPr>
              <a:lnSpc>
                <a:spcPct val="100000"/>
              </a:lnSpc>
              <a:spcBef>
                <a:spcPct val="0"/>
              </a:spcBef>
              <a:buFontTx/>
              <a:buNone/>
            </a:pP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9"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a:t>
            </a:r>
            <a:endParaRPr lang="fr-FR" altLang="en-US" sz="1800" dirty="0">
              <a:solidFill>
                <a:srgbClr val="0070C0"/>
              </a:solidFill>
            </a:endParaRPr>
          </a:p>
          <a:p>
            <a:pPr>
              <a:lnSpc>
                <a:spcPct val="100000"/>
              </a:lnSpc>
              <a:spcBef>
                <a:spcPct val="0"/>
              </a:spcBef>
              <a:buFontTx/>
              <a:buNone/>
            </a:pPr>
            <a:r>
              <a:rPr lang="fr-FR" altLang="en-US" sz="1800" dirty="0"/>
              <a:t>TSG CT Vice Chair</a:t>
            </a:r>
          </a:p>
          <a:p>
            <a:pPr>
              <a:lnSpc>
                <a:spcPct val="100000"/>
              </a:lnSpc>
              <a:spcBef>
                <a:spcPct val="0"/>
              </a:spcBef>
              <a:buNone/>
            </a:pPr>
            <a:r>
              <a:rPr lang="fr-FR" altLang="en-US" sz="1800" dirty="0"/>
              <a:t>TTC</a:t>
            </a:r>
            <a:br>
              <a:rPr lang="fr-FR" altLang="en-US" sz="1800" dirty="0"/>
            </a:br>
            <a:r>
              <a:rPr lang="en-US" sz="1800" dirty="0"/>
              <a:t>hiroshi.ishikawa.ev</a:t>
            </a:r>
            <a:r>
              <a:rPr lang="en-US" altLang="en-US" sz="1800" dirty="0"/>
              <a:t>@nttdocomo.</a:t>
            </a:r>
            <a:r>
              <a:rPr lang="en-US" sz="1800" dirty="0"/>
              <a:t>com</a:t>
            </a:r>
            <a:endParaRPr lang="fr-FR" altLang="en-US" sz="1800" dirty="0"/>
          </a:p>
          <a:p>
            <a:pPr>
              <a:lnSpc>
                <a:spcPct val="100000"/>
              </a:lnSpc>
              <a:spcBef>
                <a:spcPct val="0"/>
              </a:spcBef>
              <a:buNone/>
            </a:pP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20"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Vice Chair</a:t>
            </a:r>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p>
          <a:p>
            <a:pPr>
              <a:lnSpc>
                <a:spcPct val="100000"/>
              </a:lnSpc>
              <a:spcBef>
                <a:spcPct val="0"/>
              </a:spcBef>
              <a:buFontTx/>
              <a:buNone/>
            </a:pP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21"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Biao Long</a:t>
            </a:r>
          </a:p>
          <a:p>
            <a:pPr>
              <a:lnSpc>
                <a:spcPct val="100000"/>
              </a:lnSpc>
              <a:spcBef>
                <a:spcPct val="0"/>
              </a:spcBef>
              <a:buFontTx/>
              <a:buNone/>
            </a:pPr>
            <a:r>
              <a:rPr lang="fr-FR" altLang="en-US" sz="1800" dirty="0"/>
              <a:t>TSG CT Vice Chair</a:t>
            </a:r>
          </a:p>
          <a:p>
            <a:pPr>
              <a:lnSpc>
                <a:spcPct val="100000"/>
              </a:lnSpc>
              <a:spcBef>
                <a:spcPct val="0"/>
              </a:spcBef>
              <a:buFontTx/>
              <a:buNone/>
            </a:pPr>
            <a:r>
              <a:rPr lang="fr-FR" altLang="en-US" sz="1800" dirty="0"/>
              <a:t>CCSA</a:t>
            </a:r>
          </a:p>
          <a:p>
            <a:pPr>
              <a:lnSpc>
                <a:spcPct val="100000"/>
              </a:lnSpc>
              <a:spcBef>
                <a:spcPct val="0"/>
              </a:spcBef>
              <a:buFontTx/>
              <a:buNone/>
            </a:pPr>
            <a:r>
              <a:rPr lang="en-GB" sz="1800" dirty="0"/>
              <a:t>longbiao@chinatelecom.cn</a:t>
            </a:r>
            <a:endParaRPr lang="fr-FR" altLang="en-US" sz="1800" dirty="0"/>
          </a:p>
          <a:p>
            <a:pPr>
              <a:lnSpc>
                <a:spcPct val="100000"/>
              </a:lnSpc>
              <a:spcBef>
                <a:spcPct val="0"/>
              </a:spcBef>
              <a:buFontTx/>
              <a:buNone/>
            </a:pPr>
            <a:endParaRPr lang="en-US" altLang="en-US" sz="1800" dirty="0"/>
          </a:p>
        </p:txBody>
      </p:sp>
      <p:sp>
        <p:nvSpPr>
          <p:cNvPr id="22"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5"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27" name="Image 4">
            <a:extLst>
              <a:ext uri="{FF2B5EF4-FFF2-40B4-BE49-F238E27FC236}">
                <a16:creationId xmlns:a16="http://schemas.microsoft.com/office/drawing/2014/main" id="{E0881617-E934-47AB-9E54-F9E0B599FE04}"/>
              </a:ext>
            </a:extLst>
          </p:cNvPr>
          <p:cNvPicPr>
            <a:picLocks noChangeAspect="1"/>
          </p:cNvPicPr>
          <p:nvPr/>
        </p:nvPicPr>
        <p:blipFill>
          <a:blip r:embed="rId5"/>
          <a:stretch>
            <a:fillRect/>
          </a:stretch>
        </p:blipFill>
        <p:spPr>
          <a:xfrm>
            <a:off x="6210299" y="3442596"/>
            <a:ext cx="1097635" cy="1310754"/>
          </a:xfrm>
          <a:prstGeom prst="rect">
            <a:avLst/>
          </a:prstGeom>
        </p:spPr>
      </p:pic>
      <p:pic>
        <p:nvPicPr>
          <p:cNvPr id="4" name="Picture 3" descr="A person wearing glasses and a suit&#10;&#10;Description automatically generated with medium confidence">
            <a:extLst>
              <a:ext uri="{FF2B5EF4-FFF2-40B4-BE49-F238E27FC236}">
                <a16:creationId xmlns:a16="http://schemas.microsoft.com/office/drawing/2014/main" id="{A49349E2-C73F-736C-F09C-DAC601DCBBD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10300" y="4824640"/>
            <a:ext cx="1192260" cy="1379749"/>
          </a:xfrm>
          <a:prstGeom prst="rect">
            <a:avLst/>
          </a:prstGeom>
        </p:spPr>
      </p:pic>
      <p:pic>
        <p:nvPicPr>
          <p:cNvPr id="13" name="Picture 12">
            <a:extLst>
              <a:ext uri="{FF2B5EF4-FFF2-40B4-BE49-F238E27FC236}">
                <a16:creationId xmlns:a16="http://schemas.microsoft.com/office/drawing/2014/main" id="{2EB6F71F-B8F3-4238-85D4-CE0503B9829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1643" y="1990091"/>
            <a:ext cx="1188789" cy="1667509"/>
          </a:xfrm>
          <a:prstGeom prst="rect">
            <a:avLst/>
          </a:prstGeom>
        </p:spPr>
      </p:pic>
      <p:pic>
        <p:nvPicPr>
          <p:cNvPr id="2" name="Picture 1">
            <a:extLst>
              <a:ext uri="{FF2B5EF4-FFF2-40B4-BE49-F238E27FC236}">
                <a16:creationId xmlns:a16="http://schemas.microsoft.com/office/drawing/2014/main" id="{DA7CAD6B-312E-2947-5BDB-C5A86CF0F39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10299" y="1875958"/>
            <a:ext cx="1053801" cy="1381706"/>
          </a:xfrm>
          <a:prstGeom prst="rect">
            <a:avLst/>
          </a:prstGeom>
        </p:spPr>
      </p:pic>
    </p:spTree>
    <p:extLst>
      <p:ext uri="{BB962C8B-B14F-4D97-AF65-F5344CB8AC3E}">
        <p14:creationId xmlns:p14="http://schemas.microsoft.com/office/powerpoint/2010/main" val="3635304435"/>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558B2-8ACB-8670-A023-913479393EB0}"/>
            </a:ext>
          </a:extLst>
        </p:cNvPr>
        <p:cNvGrpSpPr/>
        <p:nvPr/>
      </p:nvGrpSpPr>
      <p:grpSpPr>
        <a:xfrm>
          <a:off x="0" y="0"/>
          <a:ext cx="0" cy="0"/>
          <a:chOff x="0" y="0"/>
          <a:chExt cx="0" cy="0"/>
        </a:xfrm>
      </p:grpSpPr>
      <p:sp>
        <p:nvSpPr>
          <p:cNvPr id="7170" name="Titre 1">
            <a:extLst>
              <a:ext uri="{FF2B5EF4-FFF2-40B4-BE49-F238E27FC236}">
                <a16:creationId xmlns:a16="http://schemas.microsoft.com/office/drawing/2014/main" id="{144D1567-F1E0-780F-3FBC-B8872D97311C}"/>
              </a:ext>
            </a:extLst>
          </p:cNvPr>
          <p:cNvSpPr>
            <a:spLocks noGrp="1"/>
          </p:cNvSpPr>
          <p:nvPr>
            <p:ph type="title"/>
          </p:nvPr>
        </p:nvSpPr>
        <p:spPr>
          <a:xfrm>
            <a:off x="313588" y="370177"/>
            <a:ext cx="10515600" cy="1325563"/>
          </a:xfrm>
        </p:spPr>
        <p:txBody>
          <a:bodyPr/>
          <a:lstStyle/>
          <a:p>
            <a:r>
              <a:rPr lang="en-US" altLang="fr-FR" dirty="0"/>
              <a:t>New Work Items Rel-19 1/4</a:t>
            </a:r>
          </a:p>
        </p:txBody>
      </p:sp>
      <p:graphicFrame>
        <p:nvGraphicFramePr>
          <p:cNvPr id="4" name="Tableau 3">
            <a:extLst>
              <a:ext uri="{FF2B5EF4-FFF2-40B4-BE49-F238E27FC236}">
                <a16:creationId xmlns:a16="http://schemas.microsoft.com/office/drawing/2014/main" id="{66313699-8AEC-7EE6-A76B-E43FC75AD6F5}"/>
              </a:ext>
            </a:extLst>
          </p:cNvPr>
          <p:cNvGraphicFramePr>
            <a:graphicFrameLocks noGrp="1"/>
          </p:cNvGraphicFramePr>
          <p:nvPr>
            <p:extLst>
              <p:ext uri="{D42A27DB-BD31-4B8C-83A1-F6EECF244321}">
                <p14:modId xmlns:p14="http://schemas.microsoft.com/office/powerpoint/2010/main" val="1516546808"/>
              </p:ext>
            </p:extLst>
          </p:nvPr>
        </p:nvGraphicFramePr>
        <p:xfrm>
          <a:off x="224631" y="1808222"/>
          <a:ext cx="11742738" cy="4363814"/>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6381677">
                  <a:extLst>
                    <a:ext uri="{9D8B030D-6E8A-4147-A177-3AD203B41FA5}">
                      <a16:colId xmlns:a16="http://schemas.microsoft.com/office/drawing/2014/main" val="20001"/>
                    </a:ext>
                  </a:extLst>
                </a:gridCol>
                <a:gridCol w="1544595">
                  <a:extLst>
                    <a:ext uri="{9D8B030D-6E8A-4147-A177-3AD203B41FA5}">
                      <a16:colId xmlns:a16="http://schemas.microsoft.com/office/drawing/2014/main" val="20002"/>
                    </a:ext>
                  </a:extLst>
                </a:gridCol>
                <a:gridCol w="2363444">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New Specification number (if needed)</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3"/>
                        </a:rPr>
                        <a:t>CP-243017</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 Aspects on Subscription control for reference time distribution in EPS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4"/>
                        </a:rPr>
                        <a:t>CP-243018</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 aspects of 5G NR Femto</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5"/>
                        </a:rPr>
                        <a:t>CP-243048</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 Aspects on Deferred 5GC-MT-LR Procedure for Periodic Location Events based NRPPa Periodic Measurement Reports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84907138"/>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6"/>
                        </a:rPr>
                        <a:t>CP-243071</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New WID on CT aspects for application enablement for satellite access Phase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588713"/>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7"/>
                        </a:rPr>
                        <a:t>CP-243072</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New WID on CT aspects of XRM_Ph2_APP</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04346712"/>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8"/>
                        </a:rPr>
                        <a:t>CP-243073</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New WID on Rel-19 Enhancements of UE Policy</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69996328"/>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9"/>
                        </a:rPr>
                        <a:t>CP-243074</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New WID on Common API Framework (CAPIF) Phase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79573378"/>
                  </a:ext>
                </a:extLst>
              </a:tr>
            </a:tbl>
          </a:graphicData>
        </a:graphic>
      </p:graphicFrame>
    </p:spTree>
    <p:extLst>
      <p:ext uri="{BB962C8B-B14F-4D97-AF65-F5344CB8AC3E}">
        <p14:creationId xmlns:p14="http://schemas.microsoft.com/office/powerpoint/2010/main" val="3620102760"/>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558B2-8ACB-8670-A023-913479393EB0}"/>
            </a:ext>
          </a:extLst>
        </p:cNvPr>
        <p:cNvGrpSpPr/>
        <p:nvPr/>
      </p:nvGrpSpPr>
      <p:grpSpPr>
        <a:xfrm>
          <a:off x="0" y="0"/>
          <a:ext cx="0" cy="0"/>
          <a:chOff x="0" y="0"/>
          <a:chExt cx="0" cy="0"/>
        </a:xfrm>
      </p:grpSpPr>
      <p:sp>
        <p:nvSpPr>
          <p:cNvPr id="7170" name="Titre 1">
            <a:extLst>
              <a:ext uri="{FF2B5EF4-FFF2-40B4-BE49-F238E27FC236}">
                <a16:creationId xmlns:a16="http://schemas.microsoft.com/office/drawing/2014/main" id="{144D1567-F1E0-780F-3FBC-B8872D97311C}"/>
              </a:ext>
            </a:extLst>
          </p:cNvPr>
          <p:cNvSpPr>
            <a:spLocks noGrp="1"/>
          </p:cNvSpPr>
          <p:nvPr>
            <p:ph type="title"/>
          </p:nvPr>
        </p:nvSpPr>
        <p:spPr>
          <a:xfrm>
            <a:off x="313588" y="370177"/>
            <a:ext cx="10515600" cy="1325563"/>
          </a:xfrm>
        </p:spPr>
        <p:txBody>
          <a:bodyPr/>
          <a:lstStyle/>
          <a:p>
            <a:r>
              <a:rPr lang="en-US" altLang="fr-FR" dirty="0"/>
              <a:t>New Work Items Rel-19 2/4</a:t>
            </a:r>
          </a:p>
        </p:txBody>
      </p:sp>
      <p:graphicFrame>
        <p:nvGraphicFramePr>
          <p:cNvPr id="4" name="Tableau 3">
            <a:extLst>
              <a:ext uri="{FF2B5EF4-FFF2-40B4-BE49-F238E27FC236}">
                <a16:creationId xmlns:a16="http://schemas.microsoft.com/office/drawing/2014/main" id="{66313699-8AEC-7EE6-A76B-E43FC75AD6F5}"/>
              </a:ext>
            </a:extLst>
          </p:cNvPr>
          <p:cNvGraphicFramePr>
            <a:graphicFrameLocks noGrp="1"/>
          </p:cNvGraphicFramePr>
          <p:nvPr>
            <p:extLst>
              <p:ext uri="{D42A27DB-BD31-4B8C-83A1-F6EECF244321}">
                <p14:modId xmlns:p14="http://schemas.microsoft.com/office/powerpoint/2010/main" val="919877480"/>
              </p:ext>
            </p:extLst>
          </p:nvPr>
        </p:nvGraphicFramePr>
        <p:xfrm>
          <a:off x="224631" y="1808222"/>
          <a:ext cx="11742738" cy="4424774"/>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6381677">
                  <a:extLst>
                    <a:ext uri="{9D8B030D-6E8A-4147-A177-3AD203B41FA5}">
                      <a16:colId xmlns:a16="http://schemas.microsoft.com/office/drawing/2014/main" val="20001"/>
                    </a:ext>
                  </a:extLst>
                </a:gridCol>
                <a:gridCol w="1544595">
                  <a:extLst>
                    <a:ext uri="{9D8B030D-6E8A-4147-A177-3AD203B41FA5}">
                      <a16:colId xmlns:a16="http://schemas.microsoft.com/office/drawing/2014/main" val="20002"/>
                    </a:ext>
                  </a:extLst>
                </a:gridCol>
                <a:gridCol w="2363444">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6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New Specification number (if needed)</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3"/>
                        </a:rPr>
                        <a:t>CP-243075</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New WID on CT aspects of Extended Reality and Media service (XRM) Phase 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4"/>
                        </a:rPr>
                        <a:t>CP-243258</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New WID on CT aspects for enabling MSGin5G Service phase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5"/>
                        </a:rPr>
                        <a:t>CP-243269</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New WID on CT aspects of security for mobility over non-3GPP access to avoid full primary authentication (Non3GPPMob_Sec)</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517772552"/>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6"/>
                        </a:rPr>
                        <a:t>CP-243270</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New WID on NAS layer overhead reduction for data transfer using CP CIoT</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84907138"/>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7"/>
                        </a:rPr>
                        <a:t>CP-243308</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Reducing Information Exposure over SBI</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588713"/>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0779299"/>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48853381"/>
                  </a:ext>
                </a:extLst>
              </a:tr>
            </a:tbl>
          </a:graphicData>
        </a:graphic>
      </p:graphicFrame>
    </p:spTree>
    <p:extLst>
      <p:ext uri="{BB962C8B-B14F-4D97-AF65-F5344CB8AC3E}">
        <p14:creationId xmlns:p14="http://schemas.microsoft.com/office/powerpoint/2010/main" val="2698125465"/>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Revised approved Work Items Rel-19 1/2</a:t>
            </a:r>
          </a:p>
        </p:txBody>
      </p:sp>
      <p:graphicFrame>
        <p:nvGraphicFramePr>
          <p:cNvPr id="4" name="Tableau 3"/>
          <p:cNvGraphicFramePr>
            <a:graphicFrameLocks noGrp="1"/>
          </p:cNvGraphicFramePr>
          <p:nvPr>
            <p:extLst>
              <p:ext uri="{D42A27DB-BD31-4B8C-83A1-F6EECF244321}">
                <p14:modId xmlns:p14="http://schemas.microsoft.com/office/powerpoint/2010/main" val="1181467712"/>
              </p:ext>
            </p:extLst>
          </p:nvPr>
        </p:nvGraphicFramePr>
        <p:xfrm>
          <a:off x="224631" y="1920897"/>
          <a:ext cx="11742738" cy="3180080"/>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7561597">
                  <a:extLst>
                    <a:ext uri="{9D8B030D-6E8A-4147-A177-3AD203B41FA5}">
                      <a16:colId xmlns:a16="http://schemas.microsoft.com/office/drawing/2014/main" val="20001"/>
                    </a:ext>
                  </a:extLst>
                </a:gridCol>
                <a:gridCol w="828675">
                  <a:extLst>
                    <a:ext uri="{9D8B030D-6E8A-4147-A177-3AD203B41FA5}">
                      <a16:colId xmlns:a16="http://schemas.microsoft.com/office/drawing/2014/main" val="20002"/>
                    </a:ext>
                  </a:extLst>
                </a:gridCol>
                <a:gridCol w="1899444">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New Specification number (if needed)</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54000">
                <a:tc>
                  <a:txBody>
                    <a:bodyPr/>
                    <a:lstStyle/>
                    <a:p>
                      <a:pPr algn="l" fontAlgn="t"/>
                      <a:r>
                        <a:rPr lang="en-GB" sz="1600" b="1" i="0" u="sng" strike="noStrike" dirty="0">
                          <a:solidFill>
                            <a:srgbClr val="0000FF"/>
                          </a:solidFill>
                          <a:effectLst/>
                          <a:latin typeface="Arial" panose="020B0604020202020204" pitchFamily="34" charset="0"/>
                          <a:hlinkClick r:id="rId2"/>
                        </a:rPr>
                        <a:t>CP-243047</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MPS for IMS Messaging and SMS services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63996660"/>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3"/>
                        </a:rPr>
                        <a:t>CP-243049</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 aspects of enhancement of support for Edge Computing in 5G Core network - Phase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21918088"/>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4"/>
                        </a:rPr>
                        <a:t>CP-243076</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CT aspects of Enhancing Parameter Provisioning with static UE IP address and UP security policy</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95435551"/>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5"/>
                        </a:rPr>
                        <a:t>CP-243077</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CT Aspects of Phase 3 for UAS, UAV and UAM</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61972986"/>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6"/>
                        </a:rPr>
                        <a:t>CP-243078</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Rel-19 Enhancements of Network Automation Enablers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84718000"/>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7"/>
                        </a:rPr>
                        <a:t>CP-243079</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Rel-19 Enhancements of 3GPP Northbound and Application Layer Interfaces and APIs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85880081"/>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8"/>
                        </a:rPr>
                        <a:t>CP-243261</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CT aspects of SEAL data delivery enabler for vertical applications Phase 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41943180"/>
                  </a:ext>
                </a:extLst>
              </a:tr>
            </a:tbl>
          </a:graphicData>
        </a:graphic>
      </p:graphicFrame>
    </p:spTree>
    <p:extLst>
      <p:ext uri="{BB962C8B-B14F-4D97-AF65-F5344CB8AC3E}">
        <p14:creationId xmlns:p14="http://schemas.microsoft.com/office/powerpoint/2010/main" val="2657504212"/>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Revised approved Work Items Rel-19 2/2</a:t>
            </a:r>
          </a:p>
        </p:txBody>
      </p:sp>
      <p:graphicFrame>
        <p:nvGraphicFramePr>
          <p:cNvPr id="4" name="Tableau 3"/>
          <p:cNvGraphicFramePr>
            <a:graphicFrameLocks noGrp="1"/>
          </p:cNvGraphicFramePr>
          <p:nvPr>
            <p:extLst>
              <p:ext uri="{D42A27DB-BD31-4B8C-83A1-F6EECF244321}">
                <p14:modId xmlns:p14="http://schemas.microsoft.com/office/powerpoint/2010/main" val="1103416513"/>
              </p:ext>
            </p:extLst>
          </p:nvPr>
        </p:nvGraphicFramePr>
        <p:xfrm>
          <a:off x="224631" y="1920897"/>
          <a:ext cx="11742738" cy="2540000"/>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7561597">
                  <a:extLst>
                    <a:ext uri="{9D8B030D-6E8A-4147-A177-3AD203B41FA5}">
                      <a16:colId xmlns:a16="http://schemas.microsoft.com/office/drawing/2014/main" val="20001"/>
                    </a:ext>
                  </a:extLst>
                </a:gridCol>
                <a:gridCol w="828675">
                  <a:extLst>
                    <a:ext uri="{9D8B030D-6E8A-4147-A177-3AD203B41FA5}">
                      <a16:colId xmlns:a16="http://schemas.microsoft.com/office/drawing/2014/main" val="20002"/>
                    </a:ext>
                  </a:extLst>
                </a:gridCol>
                <a:gridCol w="1899444">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GB" sz="1400" b="1" noProof="0" dirty="0">
                          <a:solidFill>
                            <a:srgbClr val="FFFFFF"/>
                          </a:solidFill>
                          <a:effectLst/>
                          <a:latin typeface="Arial"/>
                          <a:ea typeface="Times New Roman"/>
                        </a:rPr>
                        <a:t>Title</a:t>
                      </a:r>
                      <a:endParaRPr lang="en-GB"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New Specification number (if needed)</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54000">
                <a:tc>
                  <a:txBody>
                    <a:bodyPr/>
                    <a:lstStyle/>
                    <a:p>
                      <a:pPr algn="l" fontAlgn="t"/>
                      <a:r>
                        <a:rPr lang="en-GB" sz="1600" b="1" i="0" u="sng" strike="noStrike" dirty="0">
                          <a:solidFill>
                            <a:srgbClr val="0000FF"/>
                          </a:solidFill>
                          <a:effectLst/>
                          <a:latin typeface="Arial" panose="020B0604020202020204" pitchFamily="34" charset="0"/>
                          <a:hlinkClick r:id="rId2"/>
                        </a:rPr>
                        <a:t>CP-243264</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CT aspects of ProSe support in NPN</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63996660"/>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3"/>
                        </a:rPr>
                        <a:t>CP-243265</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CT aspects of Multi-Access (ATSSS_Ph4)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21918088"/>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4"/>
                        </a:rPr>
                        <a:t>CP-243266</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CT aspects of Proximity-based Services in 5GS Phase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95435551"/>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5"/>
                        </a:rPr>
                        <a:t>CP-243268</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enhancement of controlling access technology RAT utilization</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61972986"/>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6"/>
                        </a:rPr>
                        <a:t>CP-243309</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CT aspects for application enablement for mobile metaverse services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1" i="0" u="sng" strike="noStrike" dirty="0">
                          <a:solidFill>
                            <a:srgbClr val="0000FF"/>
                          </a:solidFill>
                          <a:effectLst/>
                          <a:latin typeface="Arial" panose="020B0604020202020204" pitchFamily="34" charset="0"/>
                        </a:rPr>
                        <a:t>TS 29.437</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84718000"/>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7"/>
                        </a:rPr>
                        <a:t>CP-243310</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CT aspects of application enablement for AIML services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1" i="0" u="sng" strike="noStrike" dirty="0">
                          <a:solidFill>
                            <a:srgbClr val="0000FF"/>
                          </a:solidFill>
                          <a:effectLst/>
                          <a:latin typeface="Arial" panose="020B0604020202020204" pitchFamily="34" charset="0"/>
                        </a:rPr>
                        <a:t>TS 29.482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85880081"/>
                  </a:ext>
                </a:extLst>
              </a:tr>
              <a:tr h="274320">
                <a:tc>
                  <a:txBody>
                    <a:bodyPr/>
                    <a:lstStyle/>
                    <a:p>
                      <a:pPr algn="l" fontAlgn="t"/>
                      <a:r>
                        <a:rPr lang="en-GB" sz="1600" b="1" i="0" u="sng" strike="noStrike" dirty="0">
                          <a:solidFill>
                            <a:srgbClr val="0000FF"/>
                          </a:solidFill>
                          <a:effectLst/>
                          <a:latin typeface="Arial" panose="020B0604020202020204" pitchFamily="34" charset="0"/>
                          <a:hlinkClick r:id="rId8"/>
                        </a:rPr>
                        <a:t>CP-243312</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Revised WID on CT aspects of QoS monitoring enhancement</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41943180"/>
                  </a:ext>
                </a:extLst>
              </a:tr>
            </a:tbl>
          </a:graphicData>
        </a:graphic>
      </p:graphicFrame>
    </p:spTree>
    <p:extLst>
      <p:ext uri="{BB962C8B-B14F-4D97-AF65-F5344CB8AC3E}">
        <p14:creationId xmlns:p14="http://schemas.microsoft.com/office/powerpoint/2010/main" val="2284738167"/>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TR/TS sent to plenary</a:t>
            </a:r>
            <a:endParaRPr lang="en-US" dirty="0"/>
          </a:p>
        </p:txBody>
      </p:sp>
    </p:spTree>
    <p:extLst>
      <p:ext uri="{BB962C8B-B14F-4D97-AF65-F5344CB8AC3E}">
        <p14:creationId xmlns:p14="http://schemas.microsoft.com/office/powerpoint/2010/main" val="39361442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TR/TS for Information</a:t>
            </a:r>
          </a:p>
        </p:txBody>
      </p:sp>
      <p:graphicFrame>
        <p:nvGraphicFramePr>
          <p:cNvPr id="4" name="Tableau 3">
            <a:extLst>
              <a:ext uri="{FF2B5EF4-FFF2-40B4-BE49-F238E27FC236}">
                <a16:creationId xmlns:a16="http://schemas.microsoft.com/office/drawing/2014/main" id="{4396B27A-AD27-4C3D-9D9E-A6D0AB4B18C9}"/>
              </a:ext>
            </a:extLst>
          </p:cNvPr>
          <p:cNvGraphicFramePr>
            <a:graphicFrameLocks noGrp="1"/>
          </p:cNvGraphicFramePr>
          <p:nvPr>
            <p:extLst>
              <p:ext uri="{D42A27DB-BD31-4B8C-83A1-F6EECF244321}">
                <p14:modId xmlns:p14="http://schemas.microsoft.com/office/powerpoint/2010/main" val="2730517320"/>
              </p:ext>
            </p:extLst>
          </p:nvPr>
        </p:nvGraphicFramePr>
        <p:xfrm>
          <a:off x="224630" y="1920897"/>
          <a:ext cx="11211869" cy="3777931"/>
        </p:xfrm>
        <a:graphic>
          <a:graphicData uri="http://schemas.openxmlformats.org/drawingml/2006/table">
            <a:tbl>
              <a:tblPr firstRow="1" firstCol="1" bandRow="1"/>
              <a:tblGrid>
                <a:gridCol w="1736921">
                  <a:extLst>
                    <a:ext uri="{9D8B030D-6E8A-4147-A177-3AD203B41FA5}">
                      <a16:colId xmlns:a16="http://schemas.microsoft.com/office/drawing/2014/main" val="20000"/>
                    </a:ext>
                  </a:extLst>
                </a:gridCol>
                <a:gridCol w="7628562">
                  <a:extLst>
                    <a:ext uri="{9D8B030D-6E8A-4147-A177-3AD203B41FA5}">
                      <a16:colId xmlns:a16="http://schemas.microsoft.com/office/drawing/2014/main" val="20001"/>
                    </a:ext>
                  </a:extLst>
                </a:gridCol>
                <a:gridCol w="1846386">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3"/>
                        </a:rPr>
                        <a:t>CP-243148</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kern="1200" dirty="0">
                          <a:solidFill>
                            <a:srgbClr val="000000"/>
                          </a:solidFill>
                          <a:effectLst/>
                          <a:latin typeface="Arial" panose="020B0604020202020204" pitchFamily="34" charset="0"/>
                          <a:ea typeface="+mn-ea"/>
                          <a:cs typeface="+mn-cs"/>
                        </a:rPr>
                        <a:t>3GPP TR 24.812 V1.0.0 on Study on MINT support in EPS for 5G-only national roaming UE</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91301128"/>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81725934"/>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03154765"/>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7004405"/>
                  </a:ext>
                </a:extLst>
              </a:tr>
            </a:tbl>
          </a:graphicData>
        </a:graphic>
      </p:graphicFrame>
    </p:spTree>
    <p:extLst>
      <p:ext uri="{BB962C8B-B14F-4D97-AF65-F5344CB8AC3E}">
        <p14:creationId xmlns:p14="http://schemas.microsoft.com/office/powerpoint/2010/main" val="2468501913"/>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TR/TS for Approval 1/1</a:t>
            </a:r>
          </a:p>
        </p:txBody>
      </p:sp>
      <p:graphicFrame>
        <p:nvGraphicFramePr>
          <p:cNvPr id="4" name="Tableau 3">
            <a:extLst>
              <a:ext uri="{FF2B5EF4-FFF2-40B4-BE49-F238E27FC236}">
                <a16:creationId xmlns:a16="http://schemas.microsoft.com/office/drawing/2014/main" id="{4396B27A-AD27-4C3D-9D9E-A6D0AB4B18C9}"/>
              </a:ext>
            </a:extLst>
          </p:cNvPr>
          <p:cNvGraphicFramePr>
            <a:graphicFrameLocks noGrp="1"/>
          </p:cNvGraphicFramePr>
          <p:nvPr>
            <p:extLst>
              <p:ext uri="{D42A27DB-BD31-4B8C-83A1-F6EECF244321}">
                <p14:modId xmlns:p14="http://schemas.microsoft.com/office/powerpoint/2010/main" val="1736897278"/>
              </p:ext>
            </p:extLst>
          </p:nvPr>
        </p:nvGraphicFramePr>
        <p:xfrm>
          <a:off x="224630" y="1920897"/>
          <a:ext cx="11211869" cy="3777931"/>
        </p:xfrm>
        <a:graphic>
          <a:graphicData uri="http://schemas.openxmlformats.org/drawingml/2006/table">
            <a:tbl>
              <a:tblPr firstRow="1" firstCol="1" bandRow="1"/>
              <a:tblGrid>
                <a:gridCol w="1736921">
                  <a:extLst>
                    <a:ext uri="{9D8B030D-6E8A-4147-A177-3AD203B41FA5}">
                      <a16:colId xmlns:a16="http://schemas.microsoft.com/office/drawing/2014/main" val="20000"/>
                    </a:ext>
                  </a:extLst>
                </a:gridCol>
                <a:gridCol w="7628562">
                  <a:extLst>
                    <a:ext uri="{9D8B030D-6E8A-4147-A177-3AD203B41FA5}">
                      <a16:colId xmlns:a16="http://schemas.microsoft.com/office/drawing/2014/main" val="20001"/>
                    </a:ext>
                  </a:extLst>
                </a:gridCol>
                <a:gridCol w="1846386">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3"/>
                        </a:rPr>
                        <a:t>CP-243311</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3GPP TR 29.857 v2.0.0 on Study on Reducing Information Exposure over SBI</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r>
                        <a:rPr lang="en-GB" sz="1600" b="1" i="0" u="sng" strike="noStrike" dirty="0">
                          <a:solidFill>
                            <a:srgbClr val="0000FF"/>
                          </a:solidFill>
                          <a:effectLst/>
                          <a:latin typeface="Arial" panose="020B0604020202020204" pitchFamily="34" charset="0"/>
                          <a:hlinkClick r:id="rId4"/>
                        </a:rPr>
                        <a:t>CP-243168</a:t>
                      </a: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3GPP TS 31.117 v1.0.0 on Universal Subscriber Identity Module Application Toolkit (USAT) application behavioural test specification</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600" b="0" i="0" u="none" strike="noStrike" dirty="0">
                          <a:solidFill>
                            <a:srgbClr val="000000"/>
                          </a:solidFill>
                          <a:effectLst/>
                          <a:latin typeface="Arial" panose="020B0604020202020204" pitchFamily="34" charset="0"/>
                        </a:rPr>
                        <a:t>CT6</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endParaRPr lang="en-GB" sz="18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91301128"/>
                  </a:ext>
                </a:extLst>
              </a:tr>
              <a:tr h="562442">
                <a:tc>
                  <a:txBody>
                    <a:bodyPr/>
                    <a:lstStyle/>
                    <a:p>
                      <a:pPr algn="l" fontAlgn="t"/>
                      <a:endParaRPr lang="en-GB" sz="18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81725934"/>
                  </a:ext>
                </a:extLst>
              </a:tr>
              <a:tr h="562442">
                <a:tc>
                  <a:txBody>
                    <a:bodyPr/>
                    <a:lstStyle/>
                    <a:p>
                      <a:pPr algn="l" fontAlgn="t"/>
                      <a:endParaRPr lang="en-GB" sz="18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03154765"/>
                  </a:ext>
                </a:extLst>
              </a:tr>
              <a:tr h="562442">
                <a:tc>
                  <a:txBody>
                    <a:bodyPr/>
                    <a:lstStyle/>
                    <a:p>
                      <a:pPr algn="l" fontAlgn="t"/>
                      <a:endParaRPr lang="en-GB" sz="18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7004405"/>
                  </a:ext>
                </a:extLst>
              </a:tr>
            </a:tbl>
          </a:graphicData>
        </a:graphic>
      </p:graphicFrame>
    </p:spTree>
    <p:extLst>
      <p:ext uri="{BB962C8B-B14F-4D97-AF65-F5344CB8AC3E}">
        <p14:creationId xmlns:p14="http://schemas.microsoft.com/office/powerpoint/2010/main" val="522459770"/>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New Specification numbers</a:t>
            </a:r>
            <a:endParaRPr lang="en-US" dirty="0"/>
          </a:p>
        </p:txBody>
      </p:sp>
    </p:spTree>
    <p:extLst>
      <p:ext uri="{BB962C8B-B14F-4D97-AF65-F5344CB8AC3E}">
        <p14:creationId xmlns:p14="http://schemas.microsoft.com/office/powerpoint/2010/main" val="39951338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allocated Specification numbers 1/1</a:t>
            </a:r>
          </a:p>
        </p:txBody>
      </p:sp>
      <p:sp>
        <p:nvSpPr>
          <p:cNvPr id="3" name="Rectangle 2">
            <a:extLst>
              <a:ext uri="{FF2B5EF4-FFF2-40B4-BE49-F238E27FC236}">
                <a16:creationId xmlns:a16="http://schemas.microsoft.com/office/drawing/2014/main" id="{F5579CD4-A13B-4617-972F-A8824E8D14BC}"/>
              </a:ext>
            </a:extLst>
          </p:cNvPr>
          <p:cNvSpPr>
            <a:spLocks noChangeArrowheads="1"/>
          </p:cNvSpPr>
          <p:nvPr/>
        </p:nvSpPr>
        <p:spPr bwMode="auto">
          <a:xfrm>
            <a:off x="152400" y="75456"/>
            <a:ext cx="199093"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400" b="0" i="0" u="none" strike="noStrike" cap="none" normalizeH="0" baseline="0" dirty="0">
                <a:ln>
                  <a:noFill/>
                </a:ln>
                <a:solidFill>
                  <a:schemeClr val="tx1"/>
                </a:solidFill>
                <a:effectLst/>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6" name="Content Placeholder 2">
            <a:extLst>
              <a:ext uri="{FF2B5EF4-FFF2-40B4-BE49-F238E27FC236}">
                <a16:creationId xmlns:a16="http://schemas.microsoft.com/office/drawing/2014/main" id="{FD345A0B-3CAE-4724-9964-5856FF663A42}"/>
              </a:ext>
            </a:extLst>
          </p:cNvPr>
          <p:cNvSpPr>
            <a:spLocks noGrp="1"/>
          </p:cNvSpPr>
          <p:nvPr>
            <p:ph idx="1"/>
          </p:nvPr>
        </p:nvSpPr>
        <p:spPr>
          <a:xfrm>
            <a:off x="328743" y="2011680"/>
            <a:ext cx="11747715" cy="4033520"/>
          </a:xfrm>
        </p:spPr>
        <p:txBody>
          <a:bodyPr/>
          <a:lstStyle/>
          <a:p>
            <a:pPr marL="0" indent="0">
              <a:buNone/>
            </a:pPr>
            <a:endParaRPr lang="en-GB" sz="1800" dirty="0">
              <a:solidFill>
                <a:srgbClr val="000000"/>
              </a:solidFill>
              <a:latin typeface="Calibri" panose="020F0502020204030204" pitchFamily="34" charset="0"/>
            </a:endParaRPr>
          </a:p>
          <a:p>
            <a:endParaRPr lang="en-US" altLang="en-US" dirty="0"/>
          </a:p>
        </p:txBody>
      </p:sp>
      <p:graphicFrame>
        <p:nvGraphicFramePr>
          <p:cNvPr id="2" name="Tableau 3">
            <a:extLst>
              <a:ext uri="{FF2B5EF4-FFF2-40B4-BE49-F238E27FC236}">
                <a16:creationId xmlns:a16="http://schemas.microsoft.com/office/drawing/2014/main" id="{670CB60B-54C3-F255-BAC8-085CEDE525F4}"/>
              </a:ext>
            </a:extLst>
          </p:cNvPr>
          <p:cNvGraphicFramePr>
            <a:graphicFrameLocks noGrp="1"/>
          </p:cNvGraphicFramePr>
          <p:nvPr>
            <p:extLst>
              <p:ext uri="{D42A27DB-BD31-4B8C-83A1-F6EECF244321}">
                <p14:modId xmlns:p14="http://schemas.microsoft.com/office/powerpoint/2010/main" val="1509031223"/>
              </p:ext>
            </p:extLst>
          </p:nvPr>
        </p:nvGraphicFramePr>
        <p:xfrm>
          <a:off x="224630" y="1920897"/>
          <a:ext cx="11211869" cy="3777931"/>
        </p:xfrm>
        <a:graphic>
          <a:graphicData uri="http://schemas.openxmlformats.org/drawingml/2006/table">
            <a:tbl>
              <a:tblPr firstRow="1" firstCol="1" bandRow="1"/>
              <a:tblGrid>
                <a:gridCol w="1736921">
                  <a:extLst>
                    <a:ext uri="{9D8B030D-6E8A-4147-A177-3AD203B41FA5}">
                      <a16:colId xmlns:a16="http://schemas.microsoft.com/office/drawing/2014/main" val="20000"/>
                    </a:ext>
                  </a:extLst>
                </a:gridCol>
                <a:gridCol w="7628562">
                  <a:extLst>
                    <a:ext uri="{9D8B030D-6E8A-4147-A177-3AD203B41FA5}">
                      <a16:colId xmlns:a16="http://schemas.microsoft.com/office/drawing/2014/main" val="20001"/>
                    </a:ext>
                  </a:extLst>
                </a:gridCol>
                <a:gridCol w="1846386">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TR/TS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ctr" fontAlgn="t"/>
                      <a:r>
                        <a:rPr lang="en-GB" sz="1600" b="1" i="0" u="sng" strike="noStrike" dirty="0">
                          <a:solidFill>
                            <a:srgbClr val="0000FF"/>
                          </a:solidFill>
                          <a:effectLst/>
                          <a:latin typeface="Arial" panose="020B0604020202020204" pitchFamily="34" charset="0"/>
                        </a:rPr>
                        <a:t>TS 29.437</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hangingPunct="0"/>
                      <a:r>
                        <a:rPr lang="en-GB" sz="1600" b="0" i="0" u="none" strike="noStrike" kern="1200" dirty="0">
                          <a:solidFill>
                            <a:srgbClr val="000000"/>
                          </a:solidFill>
                          <a:effectLst/>
                          <a:latin typeface="Arial" panose="020B0604020202020204" pitchFamily="34" charset="0"/>
                          <a:ea typeface="+mn-ea"/>
                          <a:cs typeface="+mn-cs"/>
                        </a:rPr>
                        <a:t>Service Enabler Architecture Layer for Verticals (SEAL); Metaverse Enablement Services;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en-GB" sz="1600" b="0" i="0" u="none" strike="noStrike" kern="1200" dirty="0">
                          <a:solidFill>
                            <a:srgbClr val="000000"/>
                          </a:solidFill>
                          <a:effectLst/>
                          <a:latin typeface="Arial" panose="020B0604020202020204" pitchFamily="34" charset="0"/>
                          <a:ea typeface="+mn-ea"/>
                          <a:cs typeface="+mn-cs"/>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ctr" fontAlgn="t"/>
                      <a:r>
                        <a:rPr lang="en-GB" sz="1600" b="1" i="0" u="sng" strike="noStrike" dirty="0">
                          <a:solidFill>
                            <a:srgbClr val="0000FF"/>
                          </a:solidFill>
                          <a:effectLst/>
                          <a:latin typeface="Arial" panose="020B0604020202020204" pitchFamily="34" charset="0"/>
                        </a:rPr>
                        <a:t>TS 29.482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600" b="0" i="0" u="none" strike="noStrike" kern="1200" dirty="0">
                          <a:solidFill>
                            <a:srgbClr val="000000"/>
                          </a:solidFill>
                          <a:effectLst/>
                          <a:latin typeface="Arial" panose="020B0604020202020204" pitchFamily="34" charset="0"/>
                          <a:ea typeface="+mn-ea"/>
                          <a:cs typeface="+mn-cs"/>
                        </a:rPr>
                        <a:t>Service Enabler Architecture Layer for Verticals (SEAL); Artificial Intelligence Machine Learning Enablement (AIMLE) Services;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0" i="0" u="none" strike="noStrike" kern="1200" dirty="0">
                          <a:solidFill>
                            <a:srgbClr val="000000"/>
                          </a:solidFill>
                          <a:effectLst/>
                          <a:latin typeface="Arial" panose="020B0604020202020204" pitchFamily="34" charset="0"/>
                          <a:ea typeface="+mn-ea"/>
                          <a:cs typeface="+mn-cs"/>
                        </a:rPr>
                        <a:t>CT3</a:t>
                      </a:r>
                    </a:p>
                    <a:p>
                      <a:pPr algn="ctr" fontAlgn="t"/>
                      <a:endParaRPr lang="en-GB" sz="16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kern="1200" dirty="0">
                        <a:solidFill>
                          <a:schemeClr val="tx1"/>
                        </a:solidFill>
                        <a:effectLst/>
                        <a:latin typeface="Arial "/>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91301128"/>
                  </a:ext>
                </a:extLst>
              </a:tr>
              <a:tr h="562442">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kern="1200" dirty="0">
                        <a:solidFill>
                          <a:schemeClr val="tx1"/>
                        </a:solidFill>
                        <a:effectLst/>
                        <a:latin typeface="Arial "/>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81725934"/>
                  </a:ext>
                </a:extLst>
              </a:tr>
              <a:tr h="562442">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kern="1200" dirty="0">
                        <a:solidFill>
                          <a:schemeClr val="tx1"/>
                        </a:solidFill>
                        <a:effectLst/>
                        <a:latin typeface="Arial "/>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03154765"/>
                  </a:ext>
                </a:extLst>
              </a:tr>
              <a:tr h="562442">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7004405"/>
                  </a:ext>
                </a:extLst>
              </a:tr>
            </a:tbl>
          </a:graphicData>
        </a:graphic>
      </p:graphicFrame>
    </p:spTree>
    <p:extLst>
      <p:ext uri="{BB962C8B-B14F-4D97-AF65-F5344CB8AC3E}">
        <p14:creationId xmlns:p14="http://schemas.microsoft.com/office/powerpoint/2010/main" val="3202895858"/>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CRs for conditional approval </a:t>
            </a:r>
          </a:p>
        </p:txBody>
      </p:sp>
    </p:spTree>
    <p:extLst>
      <p:ext uri="{BB962C8B-B14F-4D97-AF65-F5344CB8AC3E}">
        <p14:creationId xmlns:p14="http://schemas.microsoft.com/office/powerpoint/2010/main" val="799434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5647A-2F1E-4372-BEAE-EB0FA8308983}"/>
              </a:ext>
            </a:extLst>
          </p:cNvPr>
          <p:cNvSpPr>
            <a:spLocks noGrp="1"/>
          </p:cNvSpPr>
          <p:nvPr>
            <p:ph type="title"/>
          </p:nvPr>
        </p:nvSpPr>
        <p:spPr/>
        <p:txBody>
          <a:bodyPr/>
          <a:lstStyle/>
          <a:p>
            <a:r>
              <a:rPr lang="en-GB" altLang="en-US" dirty="0"/>
              <a:t>TSG CT WG1 Officials</a:t>
            </a:r>
            <a:endParaRPr lang="en-GB" dirty="0"/>
          </a:p>
        </p:txBody>
      </p:sp>
      <p:sp>
        <p:nvSpPr>
          <p:cNvPr id="3" name="Content Placeholder 2">
            <a:extLst>
              <a:ext uri="{FF2B5EF4-FFF2-40B4-BE49-F238E27FC236}">
                <a16:creationId xmlns:a16="http://schemas.microsoft.com/office/drawing/2014/main" id="{B13F93CF-48CD-405F-BC49-3AA2934B0641}"/>
              </a:ext>
            </a:extLst>
          </p:cNvPr>
          <p:cNvSpPr>
            <a:spLocks noGrp="1"/>
          </p:cNvSpPr>
          <p:nvPr>
            <p:ph idx="1"/>
          </p:nvPr>
        </p:nvSpPr>
        <p:spPr/>
        <p:txBody>
          <a:bodyPr/>
          <a:lstStyle/>
          <a:p>
            <a:pPr marL="0" indent="0">
              <a:buNone/>
            </a:pPr>
            <a:r>
              <a:rPr lang="en-GB" dirty="0"/>
              <a:t> </a:t>
            </a:r>
          </a:p>
        </p:txBody>
      </p:sp>
      <p:sp>
        <p:nvSpPr>
          <p:cNvPr id="12" name="Content Placeholder 2">
            <a:extLst>
              <a:ext uri="{FF2B5EF4-FFF2-40B4-BE49-F238E27FC236}">
                <a16:creationId xmlns:a16="http://schemas.microsoft.com/office/drawing/2014/main" id="{780BAA56-C5F0-43B2-82E4-3A4FB0FF70DF}"/>
              </a:ext>
            </a:extLst>
          </p:cNvPr>
          <p:cNvSpPr txBox="1">
            <a:spLocks/>
          </p:cNvSpPr>
          <p:nvPr/>
        </p:nvSpPr>
        <p:spPr bwMode="auto">
          <a:xfrm>
            <a:off x="2162175" y="2048419"/>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Lena Chaponniere</a:t>
            </a:r>
            <a:endParaRPr lang="fr-FR" altLang="en-US" sz="1800" dirty="0">
              <a:solidFill>
                <a:srgbClr val="0070C0"/>
              </a:solidFill>
            </a:endParaRPr>
          </a:p>
          <a:p>
            <a:pPr>
              <a:lnSpc>
                <a:spcPct val="100000"/>
              </a:lnSpc>
              <a:spcBef>
                <a:spcPct val="0"/>
              </a:spcBef>
              <a:buFontTx/>
              <a:buNone/>
            </a:pPr>
            <a:r>
              <a:rPr lang="fr-FR" altLang="en-US" sz="1800" dirty="0"/>
              <a:t>TSG CT WG1 Chair</a:t>
            </a:r>
          </a:p>
          <a:p>
            <a:pPr>
              <a:lnSpc>
                <a:spcPct val="100000"/>
              </a:lnSpc>
              <a:spcBef>
                <a:spcPct val="0"/>
              </a:spcBef>
              <a:buFontTx/>
              <a:buNone/>
            </a:pPr>
            <a:r>
              <a:rPr lang="fr-FR" altLang="en-US" sz="1800" dirty="0"/>
              <a:t>ATIS</a:t>
            </a:r>
            <a:br>
              <a:rPr lang="fr-FR" altLang="en-US" sz="1800" dirty="0"/>
            </a:br>
            <a:r>
              <a:rPr lang="en-US" altLang="en-US" sz="1800" dirty="0"/>
              <a:t>lguellec@qti.qualcomm.com</a:t>
            </a:r>
            <a:endParaRPr lang="fr-FR" altLang="en-US" sz="1800" dirty="0"/>
          </a:p>
          <a:p>
            <a:pPr>
              <a:buFontTx/>
              <a:buNone/>
            </a:pPr>
            <a:endParaRPr lang="fr-FR" altLang="en-US" sz="1800" dirty="0"/>
          </a:p>
          <a:p>
            <a:pPr>
              <a:buFontTx/>
              <a:buNone/>
            </a:pPr>
            <a:endParaRPr lang="en-US" altLang="en-US" sz="1800" dirty="0"/>
          </a:p>
        </p:txBody>
      </p:sp>
      <p:sp>
        <p:nvSpPr>
          <p:cNvPr id="14" name="Content Placeholder 2">
            <a:extLst>
              <a:ext uri="{FF2B5EF4-FFF2-40B4-BE49-F238E27FC236}">
                <a16:creationId xmlns:a16="http://schemas.microsoft.com/office/drawing/2014/main" id="{58C92D4E-1A61-4937-A98D-493F17FE3820}"/>
              </a:ext>
            </a:extLst>
          </p:cNvPr>
          <p:cNvSpPr txBox="1">
            <a:spLocks/>
          </p:cNvSpPr>
          <p:nvPr/>
        </p:nvSpPr>
        <p:spPr bwMode="auto">
          <a:xfrm>
            <a:off x="7552345" y="4239191"/>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Sung Won</a:t>
            </a:r>
            <a:endParaRPr lang="fr-FR" altLang="en-US" sz="1800" dirty="0">
              <a:solidFill>
                <a:srgbClr val="0070C0"/>
              </a:solidFill>
            </a:endParaRPr>
          </a:p>
          <a:p>
            <a:pPr>
              <a:lnSpc>
                <a:spcPct val="100000"/>
              </a:lnSpc>
              <a:spcBef>
                <a:spcPct val="0"/>
              </a:spcBef>
              <a:buFontTx/>
              <a:buNone/>
            </a:pPr>
            <a:r>
              <a:rPr lang="fr-FR" altLang="en-US" sz="1800" dirty="0"/>
              <a:t>TSG CT WG1 Vice-Chair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sung.won@nokia.com</a:t>
            </a: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7B056FB-2650-4854-B68E-1CB87B5772AE}"/>
              </a:ext>
            </a:extLst>
          </p:cNvPr>
          <p:cNvSpPr txBox="1">
            <a:spLocks/>
          </p:cNvSpPr>
          <p:nvPr/>
        </p:nvSpPr>
        <p:spPr bwMode="auto">
          <a:xfrm>
            <a:off x="2162175" y="4240497"/>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Akansha Arora</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fi-FI" altLang="en-US" sz="1800" dirty="0"/>
              <a:t>akansha.arora@3gpp.org</a:t>
            </a:r>
            <a:endParaRPr lang="en-US" altLang="en-US" sz="1800" dirty="0"/>
          </a:p>
        </p:txBody>
      </p:sp>
      <p:sp>
        <p:nvSpPr>
          <p:cNvPr id="17" name="Content Placeholder 2"/>
          <p:cNvSpPr txBox="1">
            <a:spLocks/>
          </p:cNvSpPr>
          <p:nvPr/>
        </p:nvSpPr>
        <p:spPr bwMode="auto">
          <a:xfrm>
            <a:off x="7458075" y="204841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Behrouz Aghili</a:t>
            </a:r>
            <a:endParaRPr lang="fr-FR" altLang="en-US" sz="1800" dirty="0">
              <a:solidFill>
                <a:srgbClr val="0070C0"/>
              </a:solidFill>
            </a:endParaRPr>
          </a:p>
          <a:p>
            <a:pPr>
              <a:lnSpc>
                <a:spcPct val="100000"/>
              </a:lnSpc>
              <a:spcBef>
                <a:spcPct val="0"/>
              </a:spcBef>
              <a:buFontTx/>
              <a:buNone/>
            </a:pPr>
            <a:r>
              <a:rPr lang="fr-FR" altLang="en-US" sz="1800" dirty="0"/>
              <a:t>TSG CT WG1 Vice-Chair</a:t>
            </a:r>
          </a:p>
          <a:p>
            <a:pPr>
              <a:lnSpc>
                <a:spcPct val="100000"/>
              </a:lnSpc>
              <a:spcBef>
                <a:spcPct val="0"/>
              </a:spcBef>
              <a:buFontTx/>
              <a:buNone/>
            </a:pPr>
            <a:r>
              <a:rPr lang="fr-FR" altLang="en-US" sz="1800" dirty="0"/>
              <a:t>ATIS</a:t>
            </a:r>
          </a:p>
          <a:p>
            <a:pPr>
              <a:lnSpc>
                <a:spcPct val="100000"/>
              </a:lnSpc>
              <a:spcBef>
                <a:spcPct val="0"/>
              </a:spcBef>
              <a:buFontTx/>
              <a:buNone/>
            </a:pPr>
            <a:r>
              <a:rPr lang="en-US" altLang="en-US" sz="1800" dirty="0"/>
              <a:t>b_aghili@apple.com</a:t>
            </a:r>
            <a:endParaRPr lang="en-US" altLang="en-US" sz="24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pic>
        <p:nvPicPr>
          <p:cNvPr id="4" name="Picture 3" descr="A picture containing tree, person, outdoor&#10;&#10;Description automatically generated">
            <a:extLst>
              <a:ext uri="{FF2B5EF4-FFF2-40B4-BE49-F238E27FC236}">
                <a16:creationId xmlns:a16="http://schemas.microsoft.com/office/drawing/2014/main" id="{0D910799-54DD-A42C-F1AF-7601129F11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1989" y="4063585"/>
            <a:ext cx="1046101" cy="1689537"/>
          </a:xfrm>
          <a:prstGeom prst="rect">
            <a:avLst/>
          </a:prstGeom>
        </p:spPr>
      </p:pic>
      <p:pic>
        <p:nvPicPr>
          <p:cNvPr id="5" name="Picture 4">
            <a:extLst>
              <a:ext uri="{FF2B5EF4-FFF2-40B4-BE49-F238E27FC236}">
                <a16:creationId xmlns:a16="http://schemas.microsoft.com/office/drawing/2014/main" id="{E7E0B2EB-9A06-4F0D-B63D-2109B8F148E9}"/>
              </a:ext>
            </a:extLst>
          </p:cNvPr>
          <p:cNvPicPr>
            <a:picLocks noChangeAspect="1"/>
          </p:cNvPicPr>
          <p:nvPr/>
        </p:nvPicPr>
        <p:blipFill>
          <a:blip r:embed="rId4"/>
          <a:stretch>
            <a:fillRect/>
          </a:stretch>
        </p:blipFill>
        <p:spPr>
          <a:xfrm>
            <a:off x="819319" y="1896265"/>
            <a:ext cx="1235984" cy="1235984"/>
          </a:xfrm>
          <a:prstGeom prst="rect">
            <a:avLst/>
          </a:prstGeom>
        </p:spPr>
      </p:pic>
      <p:pic>
        <p:nvPicPr>
          <p:cNvPr id="6" name="Picture 5" descr="A picture containing human face, person, wall, clothing&#10;&#10;Description automatically generated">
            <a:extLst>
              <a:ext uri="{FF2B5EF4-FFF2-40B4-BE49-F238E27FC236}">
                <a16:creationId xmlns:a16="http://schemas.microsoft.com/office/drawing/2014/main" id="{521293C3-8C7E-1EC7-4B9F-F0F19949BE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77835" y="1843781"/>
            <a:ext cx="1171665" cy="1562220"/>
          </a:xfrm>
          <a:prstGeom prst="rect">
            <a:avLst/>
          </a:prstGeom>
        </p:spPr>
      </p:pic>
      <p:pic>
        <p:nvPicPr>
          <p:cNvPr id="7" name="Picture 6" descr="A person in a white shirt&#10;&#10;Description automatically generated">
            <a:extLst>
              <a:ext uri="{FF2B5EF4-FFF2-40B4-BE49-F238E27FC236}">
                <a16:creationId xmlns:a16="http://schemas.microsoft.com/office/drawing/2014/main" id="{DA6D1EC1-0F9B-2D9B-CC1A-18061607959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77835" y="3996732"/>
            <a:ext cx="1171666" cy="1561977"/>
          </a:xfrm>
          <a:prstGeom prst="rect">
            <a:avLst/>
          </a:prstGeom>
        </p:spPr>
      </p:pic>
    </p:spTree>
    <p:extLst>
      <p:ext uri="{BB962C8B-B14F-4D97-AF65-F5344CB8AC3E}">
        <p14:creationId xmlns:p14="http://schemas.microsoft.com/office/powerpoint/2010/main" val="2694520783"/>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CT1: CRs for conditional approval (1/7</a:t>
            </a:r>
          </a:p>
        </p:txBody>
      </p:sp>
      <p:graphicFrame>
        <p:nvGraphicFramePr>
          <p:cNvPr id="6" name="Table 5">
            <a:extLst>
              <a:ext uri="{FF2B5EF4-FFF2-40B4-BE49-F238E27FC236}">
                <a16:creationId xmlns:a16="http://schemas.microsoft.com/office/drawing/2014/main" id="{38F4CF51-9A1C-C0E3-4888-59FF9895FF87}"/>
              </a:ext>
            </a:extLst>
          </p:cNvPr>
          <p:cNvGraphicFramePr>
            <a:graphicFrameLocks noGrp="1"/>
          </p:cNvGraphicFramePr>
          <p:nvPr>
            <p:extLst>
              <p:ext uri="{D42A27DB-BD31-4B8C-83A1-F6EECF244321}">
                <p14:modId xmlns:p14="http://schemas.microsoft.com/office/powerpoint/2010/main" val="2601647301"/>
              </p:ext>
            </p:extLst>
          </p:nvPr>
        </p:nvGraphicFramePr>
        <p:xfrm>
          <a:off x="745921" y="1825625"/>
          <a:ext cx="10066364" cy="3882132"/>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24.543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0025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to the SEALDD server relocation procedure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C1-245870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SEALDD_Ph2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7.2.13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29.548 CR 0020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6450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List of USS addresses in 5GS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C1-245881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LG Electronics, Nokia, InterDigital, SHARP</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UAS_Ph3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4.22.2, 5.4.4.2, 6.4.1.3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23.256 CR 0142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24.301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4114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List of USS addresses in EPS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C1-245883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LG Electronics, Nokia, InterDigital, SHARP,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UAS_Ph3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6.3.13.2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23.256 CR 0142</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24.275</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0008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Support DC in 3GPP PS Data Off exempt services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18.2.0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C1-245918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China Mobile,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 5.8b(new), 5.8c(new), 5.17a(new), 5.17b(new), Annex A</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23.228 CR 1421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6576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(S)RTP multiplexed media information support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C1-246770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Ericsson, Huawei, HiSilicon, Nokia, vivo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XRM_Ph2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2, 3.1, 6.3.2.2, 6.4.1.2, 6.4.1.3, 9.11.4.1, 9.11.4.13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TS/TR 23.501 CR 5783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6577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PDU set identification for non-3GPP access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C1-246772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Ericsson, Huawei, HiSilicon, Nokia, vivo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XRM_Ph2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4.7.3, 4.13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23.501 CR 5608</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731457"/>
                  </a:ext>
                </a:extLst>
              </a:tr>
            </a:tbl>
          </a:graphicData>
        </a:graphic>
      </p:graphicFrame>
    </p:spTree>
    <p:extLst>
      <p:ext uri="{BB962C8B-B14F-4D97-AF65-F5344CB8AC3E}">
        <p14:creationId xmlns:p14="http://schemas.microsoft.com/office/powerpoint/2010/main" val="3391966985"/>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CT1: CRs for conditional approval (2/7)</a:t>
            </a:r>
          </a:p>
        </p:txBody>
      </p:sp>
      <p:graphicFrame>
        <p:nvGraphicFramePr>
          <p:cNvPr id="4" name="Table 3">
            <a:extLst>
              <a:ext uri="{FF2B5EF4-FFF2-40B4-BE49-F238E27FC236}">
                <a16:creationId xmlns:a16="http://schemas.microsoft.com/office/drawing/2014/main" id="{82E2BF01-64B7-CDC5-F5C8-6DF31643073D}"/>
              </a:ext>
            </a:extLst>
          </p:cNvPr>
          <p:cNvGraphicFramePr>
            <a:graphicFrameLocks noGrp="1"/>
          </p:cNvGraphicFramePr>
          <p:nvPr>
            <p:extLst>
              <p:ext uri="{D42A27DB-BD31-4B8C-83A1-F6EECF244321}">
                <p14:modId xmlns:p14="http://schemas.microsoft.com/office/powerpoint/2010/main" val="802320427"/>
              </p:ext>
            </p:extLst>
          </p:nvPr>
        </p:nvGraphicFramePr>
        <p:xfrm>
          <a:off x="745921" y="1825625"/>
          <a:ext cx="10066364" cy="3608851"/>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6627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Support of PDU set handing for non-3GPP access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C1-246774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vivo, Huawei, HiSilicon, Nokia, 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XRM_Ph2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6.2.20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23.316 CR 2135</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24.186</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UE handling of IMS data channel in PS Data off feature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C1-246926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China Mobile,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3.1, 9.3.2.1.x(new), 9.3.3.1.x(new)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23.228 CR1421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24.186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0051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AS handling of IMS data channel in PS Data off feature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C1-246927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China Mobile,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9.3.2.2.x(new), 9.3.3.2.x(new)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TS23.228CR1421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24.186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0054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Procedure of avatar communication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C1-246931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3, C.3(new)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23.228 CR 1480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24.229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6691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the description of PS Data off feature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C1-246937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China Mobile,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2, 4.17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TS23.228 CR1421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24.229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6682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Introducing the terms, definitions and scope for UE-satellite-UE communicaiton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C1-246945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CATT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5GSAT_Ph3_ARCH</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23.501 CR 5583 TS 23.228 CR 1428</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731457"/>
                  </a:ext>
                </a:extLst>
              </a:tr>
            </a:tbl>
          </a:graphicData>
        </a:graphic>
      </p:graphicFrame>
    </p:spTree>
    <p:extLst>
      <p:ext uri="{BB962C8B-B14F-4D97-AF65-F5344CB8AC3E}">
        <p14:creationId xmlns:p14="http://schemas.microsoft.com/office/powerpoint/2010/main" val="2239676096"/>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9FC83-7BB5-F47C-B583-CEE4412388F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6586B61-E510-A9E4-098E-9B486C37A7B1}"/>
              </a:ext>
            </a:extLst>
          </p:cNvPr>
          <p:cNvSpPr>
            <a:spLocks noGrp="1"/>
          </p:cNvSpPr>
          <p:nvPr>
            <p:ph type="title"/>
          </p:nvPr>
        </p:nvSpPr>
        <p:spPr/>
        <p:txBody>
          <a:bodyPr/>
          <a:lstStyle/>
          <a:p>
            <a:r>
              <a:rPr lang="en-US" dirty="0"/>
              <a:t>CT1: CRs for conditional approval (3/7)</a:t>
            </a:r>
          </a:p>
        </p:txBody>
      </p:sp>
      <p:graphicFrame>
        <p:nvGraphicFramePr>
          <p:cNvPr id="4" name="Table 3">
            <a:extLst>
              <a:ext uri="{FF2B5EF4-FFF2-40B4-BE49-F238E27FC236}">
                <a16:creationId xmlns:a16="http://schemas.microsoft.com/office/drawing/2014/main" id="{550B342F-C1C3-ACE0-D89F-427631870B20}"/>
              </a:ext>
            </a:extLst>
          </p:cNvPr>
          <p:cNvGraphicFramePr>
            <a:graphicFrameLocks noGrp="1"/>
          </p:cNvGraphicFramePr>
          <p:nvPr>
            <p:extLst>
              <p:ext uri="{D42A27DB-BD31-4B8C-83A1-F6EECF244321}">
                <p14:modId xmlns:p14="http://schemas.microsoft.com/office/powerpoint/2010/main" val="1298505320"/>
              </p:ext>
            </p:extLst>
          </p:nvPr>
        </p:nvGraphicFramePr>
        <p:xfrm>
          <a:off x="745921" y="1825625"/>
          <a:ext cx="10066364" cy="3823129"/>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24.229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6702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Introducing the structure of the new Annex for UE-satellite-UE communicaiton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C1-246946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CATT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5GSAT_Ph3_ARCH</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AX.1(new), AX.2(new), AX.2.1(new), AX.2.2(new), AX.2.2.1(new), AX.2.2(new)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23.228 CR 1428 TS 23.228 CR 1492</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24.229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6685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Correcting Updated MSD Transfer for PSAP Callback for an eCall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C1-246949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Qualcomm Incorporated</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eCallCEN, IMSProtoc19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5.1.6B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TS/TR 23.167 CR 0376</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24.186</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0053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Procedure of network-initiated DC estabilishment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9.3.2.2.2.5(new)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23.228 CR 1489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24.229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6680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Alignment of test eCall with CR0377 to TS 23.167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C1-246955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Vodafone, Qualcomm Incorporated, Nokia, Deutsche Telekom</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eCallCEN, IMSProtoc19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5.1.6A</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TS/TR 23.167 CR 0377</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24.543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0036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and periodicity adaptation support in SEALDD regular transmission connection establishment HTTP procedure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C1-246988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SEALDD_Ph2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3.2, 7.2.2.1, 8.3, 8.4.2, 8.5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23.433 CR #0090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24.543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0040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Transmission quality measurement with Non-3GPP RAT - HTTP</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C1-246991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SEALDD_Ph2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7.2.14.2, 7.2.15.1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23.433 CR 0110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731457"/>
                  </a:ext>
                </a:extLst>
              </a:tr>
            </a:tbl>
          </a:graphicData>
        </a:graphic>
      </p:graphicFrame>
    </p:spTree>
    <p:extLst>
      <p:ext uri="{BB962C8B-B14F-4D97-AF65-F5344CB8AC3E}">
        <p14:creationId xmlns:p14="http://schemas.microsoft.com/office/powerpoint/2010/main" val="2067395398"/>
      </p:ext>
    </p:extLst>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9FC83-7BB5-F47C-B583-CEE4412388F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6586B61-E510-A9E4-098E-9B486C37A7B1}"/>
              </a:ext>
            </a:extLst>
          </p:cNvPr>
          <p:cNvSpPr>
            <a:spLocks noGrp="1"/>
          </p:cNvSpPr>
          <p:nvPr>
            <p:ph type="title"/>
          </p:nvPr>
        </p:nvSpPr>
        <p:spPr/>
        <p:txBody>
          <a:bodyPr/>
          <a:lstStyle/>
          <a:p>
            <a:r>
              <a:rPr lang="en-US" dirty="0"/>
              <a:t>CT1: CRs for conditional approval (4/7)</a:t>
            </a:r>
          </a:p>
        </p:txBody>
      </p:sp>
      <p:graphicFrame>
        <p:nvGraphicFramePr>
          <p:cNvPr id="4" name="Table 3">
            <a:extLst>
              <a:ext uri="{FF2B5EF4-FFF2-40B4-BE49-F238E27FC236}">
                <a16:creationId xmlns:a16="http://schemas.microsoft.com/office/drawing/2014/main" id="{A13B92E4-481B-07C9-D546-5D179A8E13A6}"/>
              </a:ext>
            </a:extLst>
          </p:cNvPr>
          <p:cNvGraphicFramePr>
            <a:graphicFrameLocks noGrp="1"/>
          </p:cNvGraphicFramePr>
          <p:nvPr>
            <p:extLst>
              <p:ext uri="{D42A27DB-BD31-4B8C-83A1-F6EECF244321}">
                <p14:modId xmlns:p14="http://schemas.microsoft.com/office/powerpoint/2010/main" val="221918978"/>
              </p:ext>
            </p:extLst>
          </p:nvPr>
        </p:nvGraphicFramePr>
        <p:xfrm>
          <a:off x="745921" y="1825625"/>
          <a:ext cx="10066364" cy="4083987"/>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24.543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0041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Transmission quality measurement with Non-3GPP RAT - CoAP</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C1-246992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SEALDD_Ph2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7.2.14.4, 7.2.15.3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23.433 CR 0110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6451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No-transmit zone restriction in 5GS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C1-247030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LG Electronics, Qualcomm Incorporated, Huawei, HiSilicon, Nokia</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UAS_Ph3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3.1, 3.2, 4.22.x (new)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23.256 CR 0136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24.301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4115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No-transmit zone restriction in EPS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C1-247031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LG Electronics, Qualcomm Incorporated, Huawei, HiSilicon, Nokia</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UAS_Ph3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3.1, 3.2, 6.3.13.x (new)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23.256 CR 0136</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24.514</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0059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on Server UE selection considering privacy check</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18.2.0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C1-247051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Xiaomi</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Ranging_SL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TS24.514 CR#0055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24.514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0060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on Server UE selection considering privacy check</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C1-247052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Xiaomi</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Ranging_SL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TS24.514 CR#0056</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24.543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0037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and periodicity adaptation support in SEALDD regular transmission connection establishment COAP procedure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C1-247075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SEALDD_Ph2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7.2.2.3, A.2.4, A.2.4.1, A.2.4.n1 (new), A.2.4.n2 (new), A.2.4.n3 (new), A.3.1.3.1, A.3.1.5.2, A.4.1.3.1, A.4.1.5.2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23.433 CR #0090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731457"/>
                  </a:ext>
                </a:extLst>
              </a:tr>
            </a:tbl>
          </a:graphicData>
        </a:graphic>
      </p:graphicFrame>
    </p:spTree>
    <p:extLst>
      <p:ext uri="{BB962C8B-B14F-4D97-AF65-F5344CB8AC3E}">
        <p14:creationId xmlns:p14="http://schemas.microsoft.com/office/powerpoint/2010/main" val="2722403998"/>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9FC83-7BB5-F47C-B583-CEE4412388F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6586B61-E510-A9E4-098E-9B486C37A7B1}"/>
              </a:ext>
            </a:extLst>
          </p:cNvPr>
          <p:cNvSpPr>
            <a:spLocks noGrp="1"/>
          </p:cNvSpPr>
          <p:nvPr>
            <p:ph type="title"/>
          </p:nvPr>
        </p:nvSpPr>
        <p:spPr/>
        <p:txBody>
          <a:bodyPr/>
          <a:lstStyle/>
          <a:p>
            <a:r>
              <a:rPr lang="en-US" dirty="0"/>
              <a:t>CT1: CRs for conditional approval (5/7)</a:t>
            </a:r>
          </a:p>
        </p:txBody>
      </p:sp>
      <p:graphicFrame>
        <p:nvGraphicFramePr>
          <p:cNvPr id="3" name="Table 2">
            <a:extLst>
              <a:ext uri="{FF2B5EF4-FFF2-40B4-BE49-F238E27FC236}">
                <a16:creationId xmlns:a16="http://schemas.microsoft.com/office/drawing/2014/main" id="{A9798D3B-CCF7-566D-90FD-0261107C936F}"/>
              </a:ext>
            </a:extLst>
          </p:cNvPr>
          <p:cNvGraphicFramePr>
            <a:graphicFrameLocks noGrp="1"/>
          </p:cNvGraphicFramePr>
          <p:nvPr>
            <p:extLst>
              <p:ext uri="{D42A27DB-BD31-4B8C-83A1-F6EECF244321}">
                <p14:modId xmlns:p14="http://schemas.microsoft.com/office/powerpoint/2010/main" val="2729005638"/>
              </p:ext>
            </p:extLst>
          </p:nvPr>
        </p:nvGraphicFramePr>
        <p:xfrm>
          <a:off x="745921" y="1825625"/>
          <a:ext cx="10066364" cy="2531919"/>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24.193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0177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Introducing support for MPQUIC-IP and MPQUIC-E steering functionalities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C1-247125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Xiaomi, LG Electronics, Samsung, Nokia, Apple, Lenovo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MASSS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3.2, 4.1, 4.3, 4.4, 6.1.2, 6.1.3.1, 6.1.3.2, 6.1.4.2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23.501 CR 5493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6452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MWAB operation in VMR_Ph2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C1-247133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Qualcomm Incorporated, Nokia, LG Electronics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VMR_Ph2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3.1, 3.2, 4.x (new), 4.x.1 (new), 4.x.2 (new), 4.x.3 (new), 5.4.4.4, 5.5.1.3.4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23.501 CR 5688 TS 23.501 CR 5471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24.502</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0313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Mobility of the UE connected to a TNAP to another TNAP connected to the same TNGF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C1-247164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Nokia, Charter Communications, CableLabs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Non3GPPMob_Sec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3.2, 7.3A.1, 7.3A.x (new)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33.501 CR 2088</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24.301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4163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UE STATE INDICATION in BEARER RESOURCE MODIFICATION REQUEST with QoS update procedure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C1-247176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SAES19, eUEPO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6.5.4.2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23.501 CR 5408</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bl>
          </a:graphicData>
        </a:graphic>
      </p:graphicFrame>
    </p:spTree>
    <p:extLst>
      <p:ext uri="{BB962C8B-B14F-4D97-AF65-F5344CB8AC3E}">
        <p14:creationId xmlns:p14="http://schemas.microsoft.com/office/powerpoint/2010/main" val="1299797729"/>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9FC83-7BB5-F47C-B583-CEE4412388F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6586B61-E510-A9E4-098E-9B486C37A7B1}"/>
              </a:ext>
            </a:extLst>
          </p:cNvPr>
          <p:cNvSpPr>
            <a:spLocks noGrp="1"/>
          </p:cNvSpPr>
          <p:nvPr>
            <p:ph type="title"/>
          </p:nvPr>
        </p:nvSpPr>
        <p:spPr/>
        <p:txBody>
          <a:bodyPr/>
          <a:lstStyle/>
          <a:p>
            <a:r>
              <a:rPr lang="en-US" dirty="0"/>
              <a:t>CT1: CRs for conditional approval (6/7)</a:t>
            </a:r>
          </a:p>
        </p:txBody>
      </p:sp>
      <p:graphicFrame>
        <p:nvGraphicFramePr>
          <p:cNvPr id="3" name="Table 2">
            <a:extLst>
              <a:ext uri="{FF2B5EF4-FFF2-40B4-BE49-F238E27FC236}">
                <a16:creationId xmlns:a16="http://schemas.microsoft.com/office/drawing/2014/main" id="{E38D4AD9-1800-B0D7-EDD5-30D2A03DB045}"/>
              </a:ext>
            </a:extLst>
          </p:cNvPr>
          <p:cNvGraphicFramePr>
            <a:graphicFrameLocks noGrp="1"/>
          </p:cNvGraphicFramePr>
          <p:nvPr>
            <p:extLst>
              <p:ext uri="{D42A27DB-BD31-4B8C-83A1-F6EECF244321}">
                <p14:modId xmlns:p14="http://schemas.microsoft.com/office/powerpoint/2010/main" val="80182843"/>
              </p:ext>
            </p:extLst>
          </p:nvPr>
        </p:nvGraphicFramePr>
        <p:xfrm>
          <a:off x="745921" y="1825625"/>
          <a:ext cx="10066364" cy="4324425"/>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460635">
                  <a:extLst>
                    <a:ext uri="{9D8B030D-6E8A-4147-A177-3AD203B41FA5}">
                      <a16:colId xmlns:a16="http://schemas.microsoft.com/office/drawing/2014/main" val="1946988992"/>
                    </a:ext>
                  </a:extLst>
                </a:gridCol>
                <a:gridCol w="1583444">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24.559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0007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Collision Detection Analytics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C1-247177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eLSAPP</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6.x (new), 6.x.1(new), 6.x.2(new),7.1.3.1, 7.1.3.X(new), 7.1.3.X.1(new), 7.1.3.X.2(new), 7.1.3.X.3(new), 7.1.3.X.3.1(new), 7.1.3.X.4(new), 7.1.3.Y(new), 7.1.3.Y.1(new), 7.1.3.Y.2(new), 7.1.3.Y.3(new), 7.1.3.Y.3.1(new), 7.1.3.Y.4(new) 7.1.3.8, 7.1.4, 7.1.4.1, 7.1.4.X(new), 7.1.4.X.1(new), 7.1.4.X.2(new), 7.1.5.1, A.2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29.549 CR 0333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24.559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0008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Location-related UE Group Analytics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C1-247178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eLSAPP</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6.x (new), 6.x.1(new), 6.x.2(new), 7.1.3.1, 7.1.3.X(new), 7.1.3.X.1(new), 7.1.3.X.2(new), 7.1.3.X.3(new), 7.1.3.X.3.1(new), 7.1.3.X.4(new), 7.1.3.Y(new), 7.1.3.Y.1(new), 7.1.3.Y.2(new), 7.1.3.Y.3(new), 7.1.3.Y.3.1(new), 7.1.3.Y.4(new), 7.1.4.1, 7.1.4.X(new), 7.1.4.X.1(new), 7.1.4.X.2(new), 7.1.5.1, A.2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29.549 CR 0334</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bl>
          </a:graphicData>
        </a:graphic>
      </p:graphicFrame>
    </p:spTree>
    <p:extLst>
      <p:ext uri="{BB962C8B-B14F-4D97-AF65-F5344CB8AC3E}">
        <p14:creationId xmlns:p14="http://schemas.microsoft.com/office/powerpoint/2010/main" val="2113353945"/>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9FC83-7BB5-F47C-B583-CEE4412388F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6586B61-E510-A9E4-098E-9B486C37A7B1}"/>
              </a:ext>
            </a:extLst>
          </p:cNvPr>
          <p:cNvSpPr>
            <a:spLocks noGrp="1"/>
          </p:cNvSpPr>
          <p:nvPr>
            <p:ph type="title"/>
          </p:nvPr>
        </p:nvSpPr>
        <p:spPr/>
        <p:txBody>
          <a:bodyPr/>
          <a:lstStyle/>
          <a:p>
            <a:r>
              <a:rPr lang="en-US" dirty="0"/>
              <a:t>CT1: CRs for conditional approval (7/7)</a:t>
            </a:r>
          </a:p>
        </p:txBody>
      </p:sp>
      <p:graphicFrame>
        <p:nvGraphicFramePr>
          <p:cNvPr id="3" name="Table 2">
            <a:extLst>
              <a:ext uri="{FF2B5EF4-FFF2-40B4-BE49-F238E27FC236}">
                <a16:creationId xmlns:a16="http://schemas.microsoft.com/office/drawing/2014/main" id="{40A46602-019E-33C6-E4F9-ED1CF6740D01}"/>
              </a:ext>
            </a:extLst>
          </p:cNvPr>
          <p:cNvGraphicFramePr>
            <a:graphicFrameLocks noGrp="1"/>
          </p:cNvGraphicFramePr>
          <p:nvPr>
            <p:extLst>
              <p:ext uri="{D42A27DB-BD31-4B8C-83A1-F6EECF244321}">
                <p14:modId xmlns:p14="http://schemas.microsoft.com/office/powerpoint/2010/main" val="3457835271"/>
              </p:ext>
            </p:extLst>
          </p:nvPr>
        </p:nvGraphicFramePr>
        <p:xfrm>
          <a:off x="745921" y="1825625"/>
          <a:ext cx="10066364" cy="1383561"/>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24.193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0180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on transport mode to support MPQUIC-UDP/MPQUIC-IP/MPQUIC-E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C1-247180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Xiaomi, Ericsson, Nokia, Apple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MASSS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2, 6.1.3.2, 6.1.4.1.0, 6.4, 6.4.1, 6.4.2, 6.4.3, 6.4.4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23.501 CR 5493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6626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Support of ECN marking for L4S for 5G-RG</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C1-247181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vivo, Huawei, HiSilicon, Nokia, 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XRM_Ph2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3.2, 6.3.2.2, 6.3.2.3, 6.4.1.3, 8.3.2.1, 8.3.2.x(new), 8.3.9.1, 8.3.9.x (new), 9.11.4.x (new)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23.316 CR 2129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bl>
          </a:graphicData>
        </a:graphic>
      </p:graphicFrame>
    </p:spTree>
    <p:extLst>
      <p:ext uri="{BB962C8B-B14F-4D97-AF65-F5344CB8AC3E}">
        <p14:creationId xmlns:p14="http://schemas.microsoft.com/office/powerpoint/2010/main" val="1053939969"/>
      </p:ext>
    </p:extLst>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CT3: CRs for conditional approval(1/5) </a:t>
            </a:r>
          </a:p>
        </p:txBody>
      </p:sp>
      <p:graphicFrame>
        <p:nvGraphicFramePr>
          <p:cNvPr id="4" name="Tableau 6">
            <a:extLst>
              <a:ext uri="{FF2B5EF4-FFF2-40B4-BE49-F238E27FC236}">
                <a16:creationId xmlns:a16="http://schemas.microsoft.com/office/drawing/2014/main" id="{EB53F5F6-A525-5FC6-55BB-7B3E20C851B7}"/>
              </a:ext>
            </a:extLst>
          </p:cNvPr>
          <p:cNvGraphicFramePr>
            <a:graphicFrameLocks noGrp="1"/>
          </p:cNvGraphicFramePr>
          <p:nvPr>
            <p:extLst>
              <p:ext uri="{D42A27DB-BD31-4B8C-83A1-F6EECF244321}">
                <p14:modId xmlns:p14="http://schemas.microsoft.com/office/powerpoint/2010/main" val="3142142497"/>
              </p:ext>
            </p:extLst>
          </p:nvPr>
        </p:nvGraphicFramePr>
        <p:xfrm>
          <a:off x="263611" y="1771136"/>
          <a:ext cx="11117898" cy="4598698"/>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C3-245563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Clarification on PDTQ selection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5074</a:t>
                      </a:r>
                      <a:endParaRPr lang="fr-FR"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C3-246061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CAG information parameter provision procedure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1360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5694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5049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46071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C3-246062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CAG information parameter provision API data model definition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1361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5694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5049</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852024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C3-246063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CAG information parameter provision open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1362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5694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5049</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49697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C3-246066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Clarification regarding PDU Session Traffic analytics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0378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1338 </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C3-246074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Define the service description clauses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SS_ConfirmLocation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0336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23.434 CR#0342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491907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C3-246086</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Define the service description clauses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UAE_NTZManagement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29.257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23.255 CR#0059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7232691"/>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C3-246129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Adding LMF as a consumer of Nmfaf_3caDataManagement Service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0072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1203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196950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C3-246169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data burst size marking support indication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29.122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0888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#4964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701311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C3-246226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data burst size marking indication handling</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0700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4964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3084079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C3-246255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Updates to Service Experience Analytics to support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QoE</a:t>
                      </a:r>
                      <a:r>
                        <a:rPr lang="en-US" altLang="zh-CN" sz="1200" kern="1200" dirty="0">
                          <a:solidFill>
                            <a:schemeClr val="tx1"/>
                          </a:solidFill>
                          <a:effectLst/>
                          <a:latin typeface="Arial" panose="020B0604020202020204" pitchFamily="34" charset="0"/>
                          <a:ea typeface="MS Mincho" panose="02020609040205080304" pitchFamily="49" charset="-128"/>
                          <a:cs typeface="+mn-cs"/>
                        </a:rPr>
                        <a:t> measurements collection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1243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335110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C3-246272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err="1">
                          <a:solidFill>
                            <a:schemeClr val="tx1"/>
                          </a:solidFill>
                          <a:effectLst/>
                          <a:latin typeface="Arial" panose="020B0604020202020204" pitchFamily="34" charset="0"/>
                          <a:ea typeface="MS Mincho" panose="02020609040205080304" pitchFamily="49" charset="-128"/>
                          <a:cs typeface="+mn-cs"/>
                        </a:rPr>
                        <a:t>UAVFlightAssistance</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service descriptions and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23.256 CR 0141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447527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C3-246283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NetLoc</a:t>
                      </a:r>
                      <a:r>
                        <a:rPr lang="en-US" altLang="zh-CN" sz="1200" kern="1200" dirty="0">
                          <a:solidFill>
                            <a:schemeClr val="tx1"/>
                          </a:solidFill>
                          <a:effectLst/>
                          <a:latin typeface="Arial" panose="020B0604020202020204" pitchFamily="34" charset="0"/>
                          <a:ea typeface="MS Mincho" panose="02020609040205080304" pitchFamily="49" charset="-128"/>
                          <a:cs typeface="+mn-cs"/>
                        </a:rPr>
                        <a:t> functionality in home routed and deployments with I-SMF scenarios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29.502 CR#0814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1212695"/>
                  </a:ext>
                </a:extLst>
              </a:tr>
              <a:tr h="23443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Update Traffic Influence procedures to support of handling of Payload Headers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5454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4877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endParaRPr lang="zh-CN" altLang="zh-CN" sz="1200" kern="1200" dirty="0">
                        <a:solidFill>
                          <a:schemeClr val="tx1"/>
                        </a:solidFill>
                        <a:effectLst/>
                        <a:latin typeface="Arial" panose="020B0604020202020204" pitchFamily="34" charset="0"/>
                        <a:ea typeface="+mn-ea"/>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2169145"/>
                  </a:ext>
                </a:extLst>
              </a:tr>
              <a:tr h="23443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C3-246365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Define the API definition clauses of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UAE_NTZManagement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29.257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23.255 CR#0059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13738378"/>
                  </a:ext>
                </a:extLst>
              </a:tr>
              <a:tr h="23443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C3-246366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Define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description of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UAE_NTZManagement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29.257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0059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23.255 CR#0059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1586596"/>
                  </a:ext>
                </a:extLst>
              </a:tr>
            </a:tbl>
          </a:graphicData>
        </a:graphic>
      </p:graphicFrame>
    </p:spTree>
    <p:extLst>
      <p:ext uri="{BB962C8B-B14F-4D97-AF65-F5344CB8AC3E}">
        <p14:creationId xmlns:p14="http://schemas.microsoft.com/office/powerpoint/2010/main" val="2985370023"/>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CT3: CRs for conditional approval(2/5) </a:t>
            </a:r>
          </a:p>
        </p:txBody>
      </p:sp>
      <p:graphicFrame>
        <p:nvGraphicFramePr>
          <p:cNvPr id="3" name="Tableau 6">
            <a:extLst>
              <a:ext uri="{FF2B5EF4-FFF2-40B4-BE49-F238E27FC236}">
                <a16:creationId xmlns:a16="http://schemas.microsoft.com/office/drawing/2014/main" id="{7EB398C9-3E8B-95B5-E1C0-5335661157B0}"/>
              </a:ext>
            </a:extLst>
          </p:cNvPr>
          <p:cNvGraphicFramePr>
            <a:graphicFrameLocks noGrp="1"/>
          </p:cNvGraphicFramePr>
          <p:nvPr>
            <p:extLst>
              <p:ext uri="{D42A27DB-BD31-4B8C-83A1-F6EECF244321}">
                <p14:modId xmlns:p14="http://schemas.microsoft.com/office/powerpoint/2010/main" val="3466996067"/>
              </p:ext>
            </p:extLst>
          </p:nvPr>
        </p:nvGraphicFramePr>
        <p:xfrm>
          <a:off x="263611" y="1771136"/>
          <a:ext cx="11117898" cy="4572904"/>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C3-246370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Define the API definition clauses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SS_ConfirmLocation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23.434 CR#0342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0551839"/>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C3-246371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Define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description of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SS_ConfirmLocation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0338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23.434 CR#0342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724037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C3-246374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Define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SS_SLPositioningManagement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0342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23.434 CR 0337</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825402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C3-246375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Define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SS_SLPositioningManagement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open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0343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23.434 CR 0337</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1320293"/>
                  </a:ext>
                </a:extLst>
              </a:tr>
              <a:tr h="22209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SS_SLPositioningManagement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resources and data model</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0345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23.434 CR 0337</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0328486"/>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the EES profile for satellite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0248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 0695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687721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MPQUIC based proxy functionalities for ATSSS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1287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#5493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4459036"/>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the MPQUIC-UDP Steering Functionality</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5493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367345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data burst size marking support indication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1433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#4964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905371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(S)RTP Multiplexed Media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#5783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421874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(S)RTP Multiplexed Media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0695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#5783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6010819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C3-246390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Adding ADRF as a consumer of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Nnwdaf_EventsSubscription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and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Nnwdaf_AnalyticsInfo</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Services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1203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8716040"/>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C3-246396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ML Model provider information in ML model notification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0986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1210</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7406087"/>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C3-246397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MFAF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ContextManagement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 service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descripiton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0073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1215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55544385"/>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C3-246398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MFAF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ContextManagement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 data model</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0074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1215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26936761"/>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C3-246399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MFAF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ContextManagement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OpenAPI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0075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1216</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58071584"/>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MFAF 3daDataManagement updates to support MFAF transfer</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1216</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74841392"/>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C3-246406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Monitoring event for Store and Forward Satellite Operation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29.122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0894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23.682 CR 0495 </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9027145"/>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C3-246407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serving satellite identification in UE-SAT-UE communication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0704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5583</a:t>
                      </a: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23.228 CR 1492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1666516"/>
                  </a:ext>
                </a:extLst>
              </a:tr>
            </a:tbl>
          </a:graphicData>
        </a:graphic>
      </p:graphicFrame>
    </p:spTree>
    <p:extLst>
      <p:ext uri="{BB962C8B-B14F-4D97-AF65-F5344CB8AC3E}">
        <p14:creationId xmlns:p14="http://schemas.microsoft.com/office/powerpoint/2010/main" val="1898950006"/>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CT3: CRs for conditional approval(3/5) </a:t>
            </a:r>
          </a:p>
        </p:txBody>
      </p:sp>
      <p:graphicFrame>
        <p:nvGraphicFramePr>
          <p:cNvPr id="3" name="Tableau 6">
            <a:extLst>
              <a:ext uri="{FF2B5EF4-FFF2-40B4-BE49-F238E27FC236}">
                <a16:creationId xmlns:a16="http://schemas.microsoft.com/office/drawing/2014/main" id="{37D5D9F7-D04A-037B-D50B-EAD1D5C6D4EE}"/>
              </a:ext>
            </a:extLst>
          </p:cNvPr>
          <p:cNvGraphicFramePr>
            <a:graphicFrameLocks noGrp="1"/>
          </p:cNvGraphicFramePr>
          <p:nvPr>
            <p:extLst>
              <p:ext uri="{D42A27DB-BD31-4B8C-83A1-F6EECF244321}">
                <p14:modId xmlns:p14="http://schemas.microsoft.com/office/powerpoint/2010/main" val="2672292689"/>
              </p:ext>
            </p:extLst>
          </p:nvPr>
        </p:nvGraphicFramePr>
        <p:xfrm>
          <a:off x="263611" y="1771136"/>
          <a:ext cx="11117898" cy="4361029"/>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7362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28941">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C3-246409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data burst size marking indication handling</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 1324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4387540"/>
                  </a:ext>
                </a:extLst>
              </a:tr>
              <a:tr h="248833">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the N6 delay indication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0702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4874246"/>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N6 delay measurement via AF influence procedure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5437</a:t>
                      </a:r>
                      <a:endParaRPr lang="zh-CN" altLang="zh-CN" sz="1200" kern="1200" dirty="0">
                        <a:solidFill>
                          <a:schemeClr val="tx1"/>
                        </a:solidFill>
                        <a:effectLst/>
                        <a:latin typeface="Arial" panose="020B0604020202020204" pitchFamily="34" charset="0"/>
                        <a:ea typeface="+mn-ea"/>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19478963"/>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N6 delay measurement support in EAS Deployment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1440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23.548 CR 0252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18004679"/>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N6 delay measurement support in EAS Deployment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23.548 CR 0252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8727948"/>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N6 delay consideration indication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0543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6433238"/>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N6 delay consideration indication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 1325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4271669"/>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C3-246427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activation time information collection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0147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 1104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6164556"/>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C3-246428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activation time information collection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0221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 1104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4211235"/>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C3-246429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Clarification for Horizontal Federated Learning</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0977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 1198</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193135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C3-246430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(S)RTP Multiplexed Media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29.122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0889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#5783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2294687"/>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(S)RTP Multiplexed Media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1434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#5783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594400"/>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C3-246582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Supporting transfer of media related information over N6</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0164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5711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596751"/>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C3-246434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IMS Event Exposure (EE) Services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OpenAPI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1429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23.228 CR 1409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7933507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the non-3GPP devices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0565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5547</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1262004"/>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C3-246442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Non-3GPP RAT policy in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SDD_PolicyConfiguration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Service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0030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23.433 CR #0110</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5781530"/>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C3-246446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ACR status update – Application group ID</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0242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 0685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2648283"/>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C3-246447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Resolve ENs on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AppGroupInfo</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data type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0245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 0685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1137994"/>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C3-246448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ECS service provisioning information – Location clarification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0243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23.558 CR 0687</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4186880"/>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Resolve EN on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AppGrpProfile</a:t>
                      </a:r>
                      <a:r>
                        <a:rPr lang="en-US" altLang="zh-CN" sz="1200" kern="1200" dirty="0">
                          <a:solidFill>
                            <a:schemeClr val="tx1"/>
                          </a:solidFill>
                          <a:effectLst/>
                          <a:latin typeface="Arial" panose="020B0604020202020204" pitchFamily="34" charset="0"/>
                          <a:ea typeface="MS Mincho" panose="02020609040205080304" pitchFamily="49" charset="-128"/>
                          <a:cs typeface="+mn-cs"/>
                        </a:rPr>
                        <a:t> data type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0246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23.558 CR 0691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8902115"/>
                  </a:ext>
                </a:extLst>
              </a:tr>
            </a:tbl>
          </a:graphicData>
        </a:graphic>
      </p:graphicFrame>
    </p:spTree>
    <p:extLst>
      <p:ext uri="{BB962C8B-B14F-4D97-AF65-F5344CB8AC3E}">
        <p14:creationId xmlns:p14="http://schemas.microsoft.com/office/powerpoint/2010/main" val="143072557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B3722-5554-4EBC-9A4F-4274B4CAEDB5}"/>
              </a:ext>
            </a:extLst>
          </p:cNvPr>
          <p:cNvSpPr>
            <a:spLocks noGrp="1"/>
          </p:cNvSpPr>
          <p:nvPr>
            <p:ph type="title"/>
          </p:nvPr>
        </p:nvSpPr>
        <p:spPr/>
        <p:txBody>
          <a:bodyPr/>
          <a:lstStyle/>
          <a:p>
            <a:r>
              <a:rPr lang="en-GB" altLang="en-US" dirty="0"/>
              <a:t>TSG CT WG3 Officials</a:t>
            </a:r>
            <a:endParaRPr lang="en-GB" dirty="0"/>
          </a:p>
        </p:txBody>
      </p:sp>
      <p:sp>
        <p:nvSpPr>
          <p:cNvPr id="3" name="Content Placeholder 2">
            <a:extLst>
              <a:ext uri="{FF2B5EF4-FFF2-40B4-BE49-F238E27FC236}">
                <a16:creationId xmlns:a16="http://schemas.microsoft.com/office/drawing/2014/main" id="{D842FEE6-81A0-4253-B3DB-1B33140E5373}"/>
              </a:ext>
            </a:extLst>
          </p:cNvPr>
          <p:cNvSpPr>
            <a:spLocks noGrp="1"/>
          </p:cNvSpPr>
          <p:nvPr>
            <p:ph idx="1"/>
          </p:nvPr>
        </p:nvSpPr>
        <p:spPr/>
        <p:txBody>
          <a:bodyPr/>
          <a:lstStyle/>
          <a:p>
            <a:pPr marL="0" indent="0">
              <a:buNone/>
            </a:pPr>
            <a:r>
              <a:rPr lang="en-GB" dirty="0"/>
              <a:t> </a:t>
            </a:r>
          </a:p>
        </p:txBody>
      </p:sp>
      <p:sp>
        <p:nvSpPr>
          <p:cNvPr id="21" name="Content Placeholder 2">
            <a:extLst>
              <a:ext uri="{FF2B5EF4-FFF2-40B4-BE49-F238E27FC236}">
                <a16:creationId xmlns:a16="http://schemas.microsoft.com/office/drawing/2014/main" id="{8BE5E4F5-06FD-4963-BE4B-F601C3CECFCB}"/>
              </a:ext>
            </a:extLst>
          </p:cNvPr>
          <p:cNvSpPr txBox="1">
            <a:spLocks/>
          </p:cNvSpPr>
          <p:nvPr/>
        </p:nvSpPr>
        <p:spPr bwMode="auto">
          <a:xfrm>
            <a:off x="2155391" y="1998496"/>
            <a:ext cx="30194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t>yanyali@huawei.com </a:t>
            </a:r>
          </a:p>
          <a:p>
            <a:pPr>
              <a:buFontTx/>
              <a:buNone/>
            </a:pPr>
            <a:endParaRPr lang="en-US" altLang="en-US" sz="1800" dirty="0"/>
          </a:p>
        </p:txBody>
      </p:sp>
      <p:sp>
        <p:nvSpPr>
          <p:cNvPr id="22" name="Content Placeholder 2">
            <a:extLst>
              <a:ext uri="{FF2B5EF4-FFF2-40B4-BE49-F238E27FC236}">
                <a16:creationId xmlns:a16="http://schemas.microsoft.com/office/drawing/2014/main" id="{00BE79A9-FDC2-470A-9CE4-AC245AA834DA}"/>
              </a:ext>
            </a:extLst>
          </p:cNvPr>
          <p:cNvSpPr txBox="1">
            <a:spLocks/>
          </p:cNvSpPr>
          <p:nvPr/>
        </p:nvSpPr>
        <p:spPr bwMode="auto">
          <a:xfrm>
            <a:off x="7421218" y="1994764"/>
            <a:ext cx="3343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Narendranath Durga Tangudu</a:t>
            </a:r>
            <a:endParaRPr lang="fr-FR" altLang="en-US" sz="1800" dirty="0">
              <a:solidFill>
                <a:srgbClr val="0070C0"/>
              </a:solidFill>
            </a:endParaRPr>
          </a:p>
          <a:p>
            <a:pPr>
              <a:lnSpc>
                <a:spcPct val="100000"/>
              </a:lnSpc>
              <a:spcBef>
                <a:spcPct val="0"/>
              </a:spcBef>
              <a:buFontTx/>
              <a:buNone/>
            </a:pPr>
            <a:endParaRPr lang="fr-FR" altLang="en-US" sz="1800" dirty="0"/>
          </a:p>
          <a:p>
            <a:pPr>
              <a:lnSpc>
                <a:spcPct val="100000"/>
              </a:lnSpc>
              <a:spcBef>
                <a:spcPct val="0"/>
              </a:spcBef>
              <a:buFontTx/>
              <a:buNone/>
            </a:pPr>
            <a:r>
              <a:rPr lang="fr-FR" altLang="en-US" sz="1800" dirty="0"/>
              <a:t>CT3 Vice Chair</a:t>
            </a:r>
            <a:br>
              <a:rPr lang="fr-FR" altLang="en-US" sz="1800" dirty="0"/>
            </a:br>
            <a:r>
              <a:rPr lang="en-US" altLang="en-US" sz="1800" dirty="0"/>
              <a:t>n.tangudu@samsung.com </a:t>
            </a:r>
            <a:endParaRPr lang="fr-FR" altLang="en-US" sz="1800" dirty="0"/>
          </a:p>
          <a:p>
            <a:pPr>
              <a:buFontTx/>
              <a:buNone/>
            </a:pPr>
            <a:endParaRPr lang="fr-FR" altLang="en-US" sz="1800" dirty="0"/>
          </a:p>
          <a:p>
            <a:pPr>
              <a:buFontTx/>
              <a:buNone/>
            </a:pPr>
            <a:endParaRPr lang="en-US" altLang="en-US" sz="1800" dirty="0"/>
          </a:p>
        </p:txBody>
      </p:sp>
      <p:sp>
        <p:nvSpPr>
          <p:cNvPr id="23" name="Content Placeholder 2">
            <a:extLst>
              <a:ext uri="{FF2B5EF4-FFF2-40B4-BE49-F238E27FC236}">
                <a16:creationId xmlns:a16="http://schemas.microsoft.com/office/drawing/2014/main" id="{36455614-783B-4C0D-811A-EF427FF5F0A3}"/>
              </a:ext>
            </a:extLst>
          </p:cNvPr>
          <p:cNvSpPr txBox="1">
            <a:spLocks/>
          </p:cNvSpPr>
          <p:nvPr/>
        </p:nvSpPr>
        <p:spPr bwMode="auto">
          <a:xfrm>
            <a:off x="7421218"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Susana Fernández</a:t>
            </a:r>
            <a:endParaRPr lang="fr-FR" altLang="en-US" sz="1800" dirty="0">
              <a:solidFill>
                <a:srgbClr val="0070C0"/>
              </a:solidFill>
            </a:endParaRPr>
          </a:p>
          <a:p>
            <a:pPr>
              <a:lnSpc>
                <a:spcPct val="100000"/>
              </a:lnSpc>
              <a:spcBef>
                <a:spcPct val="0"/>
              </a:spcBef>
              <a:buNone/>
            </a:pPr>
            <a:endParaRPr lang="fr-FR" altLang="en-US" sz="1800" dirty="0"/>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susana.fernandez@ericsson.com </a:t>
            </a:r>
          </a:p>
          <a:p>
            <a:pPr>
              <a:buFontTx/>
              <a:buNone/>
            </a:pPr>
            <a:endParaRPr lang="en-US" altLang="en-US" sz="1800" dirty="0"/>
          </a:p>
        </p:txBody>
      </p:sp>
      <p:sp>
        <p:nvSpPr>
          <p:cNvPr id="24" name="Content Placeholder 2">
            <a:extLst>
              <a:ext uri="{FF2B5EF4-FFF2-40B4-BE49-F238E27FC236}">
                <a16:creationId xmlns:a16="http://schemas.microsoft.com/office/drawing/2014/main" id="{9DA29C68-30D9-4F74-A4A8-AED3D3F4012E}"/>
              </a:ext>
            </a:extLst>
          </p:cNvPr>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t>Dongwook.Kim@etsi.org </a:t>
            </a:r>
            <a:endParaRPr lang="fr-FR" altLang="en-US" sz="1800" dirty="0"/>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25" name="Picture 24">
            <a:extLst>
              <a:ext uri="{FF2B5EF4-FFF2-40B4-BE49-F238E27FC236}">
                <a16:creationId xmlns:a16="http://schemas.microsoft.com/office/drawing/2014/main" id="{F05B98A7-E994-4ECF-B46B-96C4E01A2C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26" name="Picture 25" descr="A person wearing a suit&#10;&#10;Description automatically generated with low confidence">
            <a:extLst>
              <a:ext uri="{FF2B5EF4-FFF2-40B4-BE49-F238E27FC236}">
                <a16:creationId xmlns:a16="http://schemas.microsoft.com/office/drawing/2014/main" id="{EDD38A61-44E3-4862-98B0-04574A820E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513" y="1885680"/>
            <a:ext cx="1131310" cy="1543320"/>
          </a:xfrm>
          <a:prstGeom prst="rect">
            <a:avLst/>
          </a:prstGeom>
        </p:spPr>
      </p:pic>
      <p:pic>
        <p:nvPicPr>
          <p:cNvPr id="28" name="Picture 27" descr="A person in a suit&#10;&#10;Description automatically generated with medium confidence">
            <a:extLst>
              <a:ext uri="{FF2B5EF4-FFF2-40B4-BE49-F238E27FC236}">
                <a16:creationId xmlns:a16="http://schemas.microsoft.com/office/drawing/2014/main" id="{071C2FE2-780C-4EA4-8853-6BB0D07368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20588" y="1994764"/>
            <a:ext cx="1161382" cy="1325563"/>
          </a:xfrm>
          <a:prstGeom prst="rect">
            <a:avLst/>
          </a:prstGeom>
        </p:spPr>
      </p:pic>
      <p:pic>
        <p:nvPicPr>
          <p:cNvPr id="12" name="图片 12">
            <a:extLst>
              <a:ext uri="{FF2B5EF4-FFF2-40B4-BE49-F238E27FC236}">
                <a16:creationId xmlns:a16="http://schemas.microsoft.com/office/drawing/2014/main" id="{DBBF340B-75B1-4821-8E75-76469D7F751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276529575"/>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CT3: CRs for conditional approval(4/5) </a:t>
            </a:r>
          </a:p>
        </p:txBody>
      </p:sp>
      <p:graphicFrame>
        <p:nvGraphicFramePr>
          <p:cNvPr id="3" name="Tableau 6">
            <a:extLst>
              <a:ext uri="{FF2B5EF4-FFF2-40B4-BE49-F238E27FC236}">
                <a16:creationId xmlns:a16="http://schemas.microsoft.com/office/drawing/2014/main" id="{013E0E7C-78B7-5450-E221-D8C5471A2F1E}"/>
              </a:ext>
            </a:extLst>
          </p:cNvPr>
          <p:cNvGraphicFramePr>
            <a:graphicFrameLocks noGrp="1"/>
          </p:cNvGraphicFramePr>
          <p:nvPr>
            <p:extLst>
              <p:ext uri="{D42A27DB-BD31-4B8C-83A1-F6EECF244321}">
                <p14:modId xmlns:p14="http://schemas.microsoft.com/office/powerpoint/2010/main" val="859369608"/>
              </p:ext>
            </p:extLst>
          </p:nvPr>
        </p:nvGraphicFramePr>
        <p:xfrm>
          <a:off x="263611" y="1771136"/>
          <a:ext cx="11117898" cy="4678470"/>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list of UEs for Movement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Behaviour</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analytics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0988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1240</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128381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list of UEs in QoS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Sustanability</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and Movement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Behaviour</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Analyses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0990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1240</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44929511"/>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list of UEs in QoS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Sustanability</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and Movement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Behaviour</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Analyses Exposure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1447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1240</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2981291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err="1">
                          <a:solidFill>
                            <a:schemeClr val="tx1"/>
                          </a:solidFill>
                          <a:effectLst/>
                          <a:latin typeface="Arial" panose="020B0604020202020204" pitchFamily="34" charset="0"/>
                          <a:ea typeface="MS Mincho" panose="02020609040205080304" pitchFamily="49" charset="-128"/>
                          <a:cs typeface="+mn-cs"/>
                        </a:rPr>
                        <a:t>RetrieveInfoUAVFlight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service descriptions and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23.256 CR 0141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478053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err="1">
                          <a:solidFill>
                            <a:schemeClr val="tx1"/>
                          </a:solidFill>
                          <a:effectLst/>
                          <a:latin typeface="Arial" panose="020B0604020202020204" pitchFamily="34" charset="0"/>
                          <a:ea typeface="MS Mincho" panose="02020609040205080304" pitchFamily="49" charset="-128"/>
                          <a:cs typeface="+mn-cs"/>
                        </a:rPr>
                        <a:t>RetrieveInfoUAVFlight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definitions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23.256 CR 0141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085895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err="1">
                          <a:solidFill>
                            <a:schemeClr val="tx1"/>
                          </a:solidFill>
                          <a:effectLst/>
                          <a:latin typeface="Arial" panose="020B0604020202020204" pitchFamily="34" charset="0"/>
                          <a:ea typeface="MS Mincho" panose="02020609040205080304" pitchFamily="49" charset="-128"/>
                          <a:cs typeface="+mn-cs"/>
                        </a:rPr>
                        <a:t>RetrieveInfoUAVFlight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definitions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1451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23.256 CR 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4264248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IMS Event Exposure(EE) Services description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1427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23.228 CR 1409</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64647741"/>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C3-246462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IMS Event Exposure (EE) Services operations and data model</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1428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23.228 CR 1409</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095373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C3-246465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Adding LMF as ML model training and performance monitoring data source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0101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1253</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66819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C3-246583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Adding LMF as ML model training and performance monitoring data source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1253</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8407769"/>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handling of Payload Headers in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Npcf_PolicyAuthorization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0707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5454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4877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36459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Handling of Payload Headers in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Nudr_DataRepository</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Service API for Application Data</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0567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5454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4877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177833">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handling of Payload Headers in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TrafficInfluence</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1464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5454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4877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8565625"/>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Handling of Payload Headers in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Npcf_SMPolicyControl</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5454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4877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1108673"/>
                  </a:ext>
                </a:extLst>
              </a:tr>
            </a:tbl>
          </a:graphicData>
        </a:graphic>
      </p:graphicFrame>
    </p:spTree>
    <p:extLst>
      <p:ext uri="{BB962C8B-B14F-4D97-AF65-F5344CB8AC3E}">
        <p14:creationId xmlns:p14="http://schemas.microsoft.com/office/powerpoint/2010/main" val="4187806607"/>
      </p:ext>
    </p:extLst>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CT3: CRs for conditional approval(5/5) </a:t>
            </a:r>
          </a:p>
        </p:txBody>
      </p:sp>
      <p:graphicFrame>
        <p:nvGraphicFramePr>
          <p:cNvPr id="3" name="Tableau 6">
            <a:extLst>
              <a:ext uri="{FF2B5EF4-FFF2-40B4-BE49-F238E27FC236}">
                <a16:creationId xmlns:a16="http://schemas.microsoft.com/office/drawing/2014/main" id="{5DE75554-5C0F-F52E-A365-43EFD3E69D45}"/>
              </a:ext>
            </a:extLst>
          </p:cNvPr>
          <p:cNvGraphicFramePr>
            <a:graphicFrameLocks noGrp="1"/>
          </p:cNvGraphicFramePr>
          <p:nvPr>
            <p:extLst>
              <p:ext uri="{D42A27DB-BD31-4B8C-83A1-F6EECF244321}">
                <p14:modId xmlns:p14="http://schemas.microsoft.com/office/powerpoint/2010/main" val="2968815027"/>
              </p:ext>
            </p:extLst>
          </p:nvPr>
        </p:nvGraphicFramePr>
        <p:xfrm>
          <a:off x="263611" y="1771136"/>
          <a:ext cx="11117898" cy="4417695"/>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Handling of Payload Headers in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Nudr_DataRepository</a:t>
                      </a:r>
                      <a:r>
                        <a:rPr lang="en-GB" altLang="zh-CN" sz="1200" kern="1200" dirty="0">
                          <a:solidFill>
                            <a:schemeClr val="tx1"/>
                          </a:solidFill>
                          <a:effectLst/>
                          <a:latin typeface="Arial" panose="020B0604020202020204" pitchFamily="34" charset="0"/>
                          <a:ea typeface="MS Mincho" panose="02020609040205080304" pitchFamily="49" charset="-128"/>
                          <a:cs typeface="+mn-cs"/>
                        </a:rPr>
                        <a:t> Service API for Policy Data</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0568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1407064"/>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signalling</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storm analytics for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Nnwdaf_EventsSubscription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0978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1104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00985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signalling</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storm analytics for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Nnwdaf_AnalyticsInfo</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1104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393106"/>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C3-246481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signalling</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storm analytics for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AnalyticsExposure</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1432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TR 23.288 CR 1104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1173858"/>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C3-246488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User Plane event subscriptions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targetting</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any UE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29.508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0304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5108</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476433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Passing non-3gpp device information to the PCF</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1344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648103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C3-246492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the non-3GPP devices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1459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5065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957486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C3-246494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URSP Provisioning in EPS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1289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#5408</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5890671"/>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C3-246495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URSP provisioning in EPS indicator</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0382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#5408</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6361217"/>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C3-246496</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Clarification regarding PDU Session Traffic analytics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0140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 1338</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1693185"/>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C3-246515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for traffic routing outcome report</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0560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29.504 CR 0293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418754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C3-246518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err="1">
                          <a:solidFill>
                            <a:schemeClr val="tx1"/>
                          </a:solidFill>
                          <a:effectLst/>
                          <a:latin typeface="Arial" panose="020B0604020202020204" pitchFamily="34" charset="0"/>
                          <a:ea typeface="MS Mincho" panose="02020609040205080304" pitchFamily="49" charset="-128"/>
                          <a:cs typeface="+mn-cs"/>
                        </a:rPr>
                        <a:t>U</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AVFlightAssistanceAPI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definitions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23.256 CR 0141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05707778"/>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Clarifications on the EAS discovery</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29.508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0305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23.548 CR 0241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9946638"/>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C3-246</a:t>
                      </a:r>
                      <a:r>
                        <a:rPr kumimoji="0" lang="en-GB" altLang="zh-CN" sz="1200" b="0" i="0" u="none" strike="noStrike" kern="1200" cap="none" spc="0" normalizeH="0" baseline="0" noProof="0" dirty="0">
                          <a:ln>
                            <a:noFill/>
                          </a:ln>
                          <a:solidFill>
                            <a:schemeClr val="tx1"/>
                          </a:solidFill>
                          <a:effectLst/>
                          <a:uLnTx/>
                          <a:uFillTx/>
                          <a:latin typeface="Arial" panose="020B0604020202020204" pitchFamily="34" charset="0"/>
                          <a:ea typeface="MS Mincho" panose="02020609040205080304" pitchFamily="49" charset="-128"/>
                          <a:cs typeface="+mn-cs"/>
                        </a:rPr>
                        <a:t>529</a:t>
                      </a:r>
                      <a:endPar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NWDAF Analytics Storage in ADRF via Notifications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1203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1466408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C3-246</a:t>
                      </a:r>
                      <a:r>
                        <a:rPr kumimoji="0" lang="en-GB" altLang="zh-CN" sz="1200" b="0" i="0" u="none" strike="noStrike" kern="1200" cap="none" spc="0" normalizeH="0" baseline="0" noProof="0" dirty="0">
                          <a:ln>
                            <a:noFill/>
                          </a:ln>
                          <a:solidFill>
                            <a:schemeClr val="tx1"/>
                          </a:solidFill>
                          <a:effectLst/>
                          <a:uLnTx/>
                          <a:uFillTx/>
                          <a:latin typeface="Arial" panose="020B0604020202020204" pitchFamily="34" charset="0"/>
                          <a:ea typeface="MS Mincho" panose="02020609040205080304" pitchFamily="49" charset="-128"/>
                          <a:cs typeface="+mn-cs"/>
                        </a:rPr>
                        <a:t>530</a:t>
                      </a:r>
                      <a:endPar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to Roaming Analytics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1098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1254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8794134"/>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to Roaming Data Collection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1098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1254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8073296"/>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C30246532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Adding LMF as ML model training and performance monitoring data source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1253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4530016"/>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C3-246536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Adding 3GPP-VLAN-Handling</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0165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5693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07287"/>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Update procedures to support VLAN per subscriber handling</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0166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5693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4190911"/>
                  </a:ext>
                </a:extLst>
              </a:tr>
            </a:tbl>
          </a:graphicData>
        </a:graphic>
      </p:graphicFrame>
    </p:spTree>
    <p:extLst>
      <p:ext uri="{BB962C8B-B14F-4D97-AF65-F5344CB8AC3E}">
        <p14:creationId xmlns:p14="http://schemas.microsoft.com/office/powerpoint/2010/main" val="1682165375"/>
      </p:ext>
    </p:extLst>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CT4: CRs for conditional approval (1/6) </a:t>
            </a:r>
          </a:p>
        </p:txBody>
      </p:sp>
      <p:graphicFrame>
        <p:nvGraphicFramePr>
          <p:cNvPr id="3" name="Table 2">
            <a:extLst>
              <a:ext uri="{FF2B5EF4-FFF2-40B4-BE49-F238E27FC236}">
                <a16:creationId xmlns:a16="http://schemas.microsoft.com/office/drawing/2014/main" id="{639088A6-7E3D-148E-65FD-7D7A6E0D9D8F}"/>
              </a:ext>
            </a:extLst>
          </p:cNvPr>
          <p:cNvGraphicFramePr>
            <a:graphicFrameLocks noGrp="1"/>
          </p:cNvGraphicFramePr>
          <p:nvPr>
            <p:extLst>
              <p:ext uri="{D42A27DB-BD31-4B8C-83A1-F6EECF244321}">
                <p14:modId xmlns:p14="http://schemas.microsoft.com/office/powerpoint/2010/main" val="4127665804"/>
              </p:ext>
            </p:extLst>
          </p:nvPr>
        </p:nvGraphicFramePr>
        <p:xfrm>
          <a:off x="542537" y="2079132"/>
          <a:ext cx="10967779" cy="4082307"/>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C4-245190</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29.128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0084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C4-245396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Event Notification for PS Data Off Status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29.175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0024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23.228-1421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IMS AS Event Exposure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29.175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0028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C4-245352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Definition of Nimsas_ImsEE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29.175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0030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0717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C4-245373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handling of headers in N4 interface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23.501-5454</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23.502-4877</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23.503-1329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C4-245320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Description for handling of allowed VLAN tags and use of VLAN Handling Information in SMF</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23.501-5693</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23.502-5048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C4-245380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N6 Delay Measurement and Reporting</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23.502-4985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MPQUIC-IP and MPQUIC-E support</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C4-245401</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PDU Set based handling for non-3GPP accesses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23.501-5608</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23.316-2135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55861682"/>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CT4: CRs for conditional approval (2/6) </a:t>
            </a:r>
          </a:p>
        </p:txBody>
      </p:sp>
      <p:graphicFrame>
        <p:nvGraphicFramePr>
          <p:cNvPr id="3" name="Table 2">
            <a:extLst>
              <a:ext uri="{FF2B5EF4-FFF2-40B4-BE49-F238E27FC236}">
                <a16:creationId xmlns:a16="http://schemas.microsoft.com/office/drawing/2014/main" id="{026AF231-949C-1DD3-7057-270C0EF5D9B1}"/>
              </a:ext>
            </a:extLst>
          </p:cNvPr>
          <p:cNvGraphicFramePr>
            <a:graphicFrameLocks noGrp="1"/>
          </p:cNvGraphicFramePr>
          <p:nvPr>
            <p:extLst>
              <p:ext uri="{D42A27DB-BD31-4B8C-83A1-F6EECF244321}">
                <p14:modId xmlns:p14="http://schemas.microsoft.com/office/powerpoint/2010/main" val="1353254542"/>
              </p:ext>
            </p:extLst>
          </p:nvPr>
        </p:nvGraphicFramePr>
        <p:xfrm>
          <a:off x="542537" y="2079132"/>
          <a:ext cx="10967779" cy="3641541"/>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C4-245402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L4S support for non-3GPP accesses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23.501-5422</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23.316-2129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Identification and marking of Data Burst Size in DL GTP-U packets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23.501-5784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differentiated QoS handling for multiplexed media flows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23.501-5783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C4-245101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Transferring media related information over N6 using connect-UDP for e2e encrypted traffic</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23.501-5711</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23.501-5728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C4-245416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MoQ Transport protocol on N4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MoQ on N4 for encrypted XRM traffic</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C4-245451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0865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C4-245096</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PDU Set based handling for non-3GPP accesses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29.281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23.501-5608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C4-245452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29.336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0188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C4-245464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Mapped Slices Support for Non-Roaming Scenarios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0825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23.501-5682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29310235"/>
      </p:ext>
    </p:extLst>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CT4: CRs for conditional approval (3/6) </a:t>
            </a:r>
          </a:p>
        </p:txBody>
      </p:sp>
      <p:graphicFrame>
        <p:nvGraphicFramePr>
          <p:cNvPr id="3" name="Table 2">
            <a:extLst>
              <a:ext uri="{FF2B5EF4-FFF2-40B4-BE49-F238E27FC236}">
                <a16:creationId xmlns:a16="http://schemas.microsoft.com/office/drawing/2014/main" id="{C110E006-AF43-CAD7-4DB9-92448BEC9878}"/>
              </a:ext>
            </a:extLst>
          </p:cNvPr>
          <p:cNvGraphicFramePr>
            <a:graphicFrameLocks noGrp="1"/>
          </p:cNvGraphicFramePr>
          <p:nvPr>
            <p:extLst>
              <p:ext uri="{D42A27DB-BD31-4B8C-83A1-F6EECF244321}">
                <p14:modId xmlns:p14="http://schemas.microsoft.com/office/powerpoint/2010/main" val="4182304976"/>
              </p:ext>
            </p:extLst>
          </p:nvPr>
        </p:nvGraphicFramePr>
        <p:xfrm>
          <a:off x="542537" y="2079132"/>
          <a:ext cx="10967779" cy="3756768"/>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C4-245465</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Mapped Slices Support for Non-Roaming Scenarios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0826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23.501-5682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VLAN tag handling information and allowed VLAN Tags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1358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23.501-5693</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23.502-5048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C4-245379</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N6 delay measurement protocols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23.502-4985</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23.501-5443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C4-245439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Addition of missing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23.288-1215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C4-245301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Addition of missing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23.288-1216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C4-245383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New LMF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C4-245481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Supporting vertical federated learning</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23.288-1198</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23.501-5630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C4-245469</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 iat to access token claim</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33.501-2051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IMS AS registration to NRF</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23.502-4872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NRPPa Periodic Indication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41279092"/>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CT4: CRs for conditional approval (4/6) </a:t>
            </a:r>
          </a:p>
        </p:txBody>
      </p:sp>
      <p:graphicFrame>
        <p:nvGraphicFramePr>
          <p:cNvPr id="3" name="Table 2">
            <a:extLst>
              <a:ext uri="{FF2B5EF4-FFF2-40B4-BE49-F238E27FC236}">
                <a16:creationId xmlns:a16="http://schemas.microsoft.com/office/drawing/2014/main" id="{F037E62A-25B9-1403-876C-33BD1F135A0A}"/>
              </a:ext>
            </a:extLst>
          </p:cNvPr>
          <p:cNvGraphicFramePr>
            <a:graphicFrameLocks noGrp="1"/>
          </p:cNvGraphicFramePr>
          <p:nvPr>
            <p:extLst>
              <p:ext uri="{D42A27DB-BD31-4B8C-83A1-F6EECF244321}">
                <p14:modId xmlns:p14="http://schemas.microsoft.com/office/powerpoint/2010/main" val="2222384825"/>
              </p:ext>
            </p:extLst>
          </p:nvPr>
        </p:nvGraphicFramePr>
        <p:xfrm>
          <a:off x="542537" y="2079132"/>
          <a:ext cx="10967779" cy="3850202"/>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C4-245406</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NRPPa Periodic Indication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1150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C4-245377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 UE positioning capabilities to event Exposure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1153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NSAC handling on maximum number of UEs with at least one PDU Session/PDN Connection in Hierarchical architecture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0138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23.502-5105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MoQ Relay Address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29.556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0046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C4-245347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IMS subscribe and Notify framework in HSS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29.562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0155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Event Exposure for Handling of Payload Headers Functionality</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29.564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23.501-5454</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23.502-4877</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23.503-1329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58223921"/>
      </p:ext>
    </p:extLst>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CT4: CRs for conditional approval (5/6) </a:t>
            </a:r>
          </a:p>
        </p:txBody>
      </p:sp>
      <p:graphicFrame>
        <p:nvGraphicFramePr>
          <p:cNvPr id="3" name="Table 2">
            <a:extLst>
              <a:ext uri="{FF2B5EF4-FFF2-40B4-BE49-F238E27FC236}">
                <a16:creationId xmlns:a16="http://schemas.microsoft.com/office/drawing/2014/main" id="{105D3329-C0A0-35E1-88DE-FCCE0CEB958D}"/>
              </a:ext>
            </a:extLst>
          </p:cNvPr>
          <p:cNvGraphicFramePr>
            <a:graphicFrameLocks noGrp="1"/>
          </p:cNvGraphicFramePr>
          <p:nvPr>
            <p:extLst>
              <p:ext uri="{D42A27DB-BD31-4B8C-83A1-F6EECF244321}">
                <p14:modId xmlns:p14="http://schemas.microsoft.com/office/powerpoint/2010/main" val="992191773"/>
              </p:ext>
            </p:extLst>
          </p:nvPr>
        </p:nvGraphicFramePr>
        <p:xfrm>
          <a:off x="542537" y="2079132"/>
          <a:ext cx="10967779" cy="3526314"/>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C4-245454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MPQUIC-IP and MPQUIC-E capabilities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23.502-4980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 ImsEvent to the IMS common data</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C4-245414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MoQ Transport protocol</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0608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C4-245387</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additional ULI in MWAB</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23.501-5687</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23.502-5067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C4-245407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NRPPa Periodic Indication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C4-245334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Update to support NRPPa related measurements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23.273-0615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C4-245335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Update to support NRPPa related measurements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23.273-0615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C4-245354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Updates on the Reference model</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23.273-0537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LMF Enhancements for LMF based AI/ML Positioning - Stage 3 aspects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C4-245425</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Network Slice Area Scope of MDT</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0611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38.413-1189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dirty="0">
                          <a:solidFill>
                            <a:schemeClr val="accent2"/>
                          </a:solidFill>
                          <a:effectLst/>
                          <a:latin typeface="Aptos" panose="020B0004020202020204" pitchFamily="34" charset="0"/>
                          <a:ea typeface="等线" panose="02010600030101010101" pitchFamily="2" charset="-122"/>
                          <a:cs typeface="Times New Roman" panose="02020603050405020304" pitchFamily="18" charset="0"/>
                        </a:rPr>
                        <a:t>RAN3</a:t>
                      </a:r>
                      <a:endParaRPr lang="zh-CN" sz="1200" kern="100" dirty="0">
                        <a:solidFill>
                          <a:schemeClr val="accent2"/>
                        </a:solidFill>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74944043"/>
      </p:ext>
    </p:extLst>
  </p:cSld>
  <p:clrMapOvr>
    <a:masterClrMapping/>
  </p:clrMapOvr>
  <p:transition>
    <p:wipe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CT4: CRs for conditional approval (6/6) </a:t>
            </a:r>
          </a:p>
        </p:txBody>
      </p:sp>
      <p:graphicFrame>
        <p:nvGraphicFramePr>
          <p:cNvPr id="3" name="Table 2">
            <a:extLst>
              <a:ext uri="{FF2B5EF4-FFF2-40B4-BE49-F238E27FC236}">
                <a16:creationId xmlns:a16="http://schemas.microsoft.com/office/drawing/2014/main" id="{7FF8664C-DC54-AA6A-3A02-829C0FA57365}"/>
              </a:ext>
            </a:extLst>
          </p:cNvPr>
          <p:cNvGraphicFramePr>
            <a:graphicFrameLocks noGrp="1"/>
          </p:cNvGraphicFramePr>
          <p:nvPr>
            <p:extLst>
              <p:ext uri="{D42A27DB-BD31-4B8C-83A1-F6EECF244321}">
                <p14:modId xmlns:p14="http://schemas.microsoft.com/office/powerpoint/2010/main" val="3472165129"/>
              </p:ext>
            </p:extLst>
          </p:nvPr>
        </p:nvGraphicFramePr>
        <p:xfrm>
          <a:off x="542537" y="2079132"/>
          <a:ext cx="10967779" cy="4171550"/>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C4-244542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Updates on SL-MT-LR for periodic triggered Location Events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24.080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0121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24.571-0090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b="1" kern="100" dirty="0">
                          <a:solidFill>
                            <a:srgbClr val="000000"/>
                          </a:solidFill>
                          <a:effectLst/>
                          <a:latin typeface="Aptos" panose="020B0004020202020204" pitchFamily="34" charset="0"/>
                          <a:ea typeface="等线" panose="02010600030101010101" pitchFamily="2" charset="-122"/>
                          <a:cs typeface="Times New Roman" panose="02020603050405020304" pitchFamily="18" charset="0"/>
                        </a:rPr>
                        <a:t>CT1</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C4-244440</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Including Pending PDN Connection Restoration Indication during EPS to 5GS mobility</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2112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23.007-0399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C4-245026</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PGW Change Indication for the restoration of a PDN connection during EPS to 5GS mobility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23.007-0399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C4-244435</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5G ProSe Multi-hop UE-to-Network Relay and Multi-hop UE-to-UE Relay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29.519-0555</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29.519-0556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br>
                        <a:rPr lang="en-GB" sz="1200" b="1" kern="100">
                          <a:effectLst/>
                          <a:latin typeface="Aptos" panose="020B0004020202020204" pitchFamily="34" charset="0"/>
                          <a:ea typeface="等线" panose="02010600030101010101" pitchFamily="2" charset="-122"/>
                          <a:cs typeface="Times New Roman" panose="02020603050405020304" pitchFamily="18" charset="0"/>
                        </a:rPr>
                      </a:b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C4-245378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N6 delay consideration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29.519-0561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Feature addition in UDR Feature negotiation table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non-3GPP device information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29.519-0565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C4-244381</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Validity time in authorization data for service specific and NIDD authorization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0523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29.503-1345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C4-244550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Indicate the UPF capabilities in NRF</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1061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29.571-0585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C4-244544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Discovery of UPF based on supported operator configurable UPF capability</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1064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29.571-0586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C4-244368</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Updates on relative velocity</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0296</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29.572-0295</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7859974"/>
                  </a:ext>
                </a:extLst>
              </a:tr>
            </a:tbl>
          </a:graphicData>
        </a:graphic>
      </p:graphicFrame>
    </p:spTree>
    <p:extLst>
      <p:ext uri="{BB962C8B-B14F-4D97-AF65-F5344CB8AC3E}">
        <p14:creationId xmlns:p14="http://schemas.microsoft.com/office/powerpoint/2010/main" val="2234659413"/>
      </p:ext>
    </p:extLst>
  </p:cSld>
  <p:clrMapOvr>
    <a:masterClrMapping/>
  </p:clrMapOvr>
  <p:transition>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CT6: CRs for conditional approval </a:t>
            </a:r>
          </a:p>
        </p:txBody>
      </p:sp>
      <p:graphicFrame>
        <p:nvGraphicFramePr>
          <p:cNvPr id="3" name="Table 2">
            <a:extLst>
              <a:ext uri="{FF2B5EF4-FFF2-40B4-BE49-F238E27FC236}">
                <a16:creationId xmlns:a16="http://schemas.microsoft.com/office/drawing/2014/main" id="{BA661CC4-7146-F857-C0ED-424591E6BA7E}"/>
              </a:ext>
            </a:extLst>
          </p:cNvPr>
          <p:cNvGraphicFramePr>
            <a:graphicFrameLocks noGrp="1"/>
          </p:cNvGraphicFramePr>
          <p:nvPr>
            <p:extLst>
              <p:ext uri="{D42A27DB-BD31-4B8C-83A1-F6EECF244321}">
                <p14:modId xmlns:p14="http://schemas.microsoft.com/office/powerpoint/2010/main" val="3398181161"/>
              </p:ext>
            </p:extLst>
          </p:nvPr>
        </p:nvGraphicFramePr>
        <p:xfrm>
          <a:off x="745921" y="1825625"/>
          <a:ext cx="10200644" cy="737956"/>
        </p:xfrm>
        <a:graphic>
          <a:graphicData uri="http://schemas.openxmlformats.org/drawingml/2006/table">
            <a:tbl>
              <a:tblPr firstRow="1" firstCol="1" bandRow="1"/>
              <a:tblGrid>
                <a:gridCol w="596027">
                  <a:extLst>
                    <a:ext uri="{9D8B030D-6E8A-4147-A177-3AD203B41FA5}">
                      <a16:colId xmlns:a16="http://schemas.microsoft.com/office/drawing/2014/main" val="400487135"/>
                    </a:ext>
                  </a:extLst>
                </a:gridCol>
                <a:gridCol w="511624">
                  <a:extLst>
                    <a:ext uri="{9D8B030D-6E8A-4147-A177-3AD203B41FA5}">
                      <a16:colId xmlns:a16="http://schemas.microsoft.com/office/drawing/2014/main" val="2595074357"/>
                    </a:ext>
                  </a:extLst>
                </a:gridCol>
                <a:gridCol w="431049">
                  <a:extLst>
                    <a:ext uri="{9D8B030D-6E8A-4147-A177-3AD203B41FA5}">
                      <a16:colId xmlns:a16="http://schemas.microsoft.com/office/drawing/2014/main" val="3526057946"/>
                    </a:ext>
                  </a:extLst>
                </a:gridCol>
                <a:gridCol w="434125">
                  <a:extLst>
                    <a:ext uri="{9D8B030D-6E8A-4147-A177-3AD203B41FA5}">
                      <a16:colId xmlns:a16="http://schemas.microsoft.com/office/drawing/2014/main" val="1687526940"/>
                    </a:ext>
                  </a:extLst>
                </a:gridCol>
                <a:gridCol w="3067457">
                  <a:extLst>
                    <a:ext uri="{9D8B030D-6E8A-4147-A177-3AD203B41FA5}">
                      <a16:colId xmlns:a16="http://schemas.microsoft.com/office/drawing/2014/main" val="1210607397"/>
                    </a:ext>
                  </a:extLst>
                </a:gridCol>
                <a:gridCol w="415977">
                  <a:extLst>
                    <a:ext uri="{9D8B030D-6E8A-4147-A177-3AD203B41FA5}">
                      <a16:colId xmlns:a16="http://schemas.microsoft.com/office/drawing/2014/main" val="229337311"/>
                    </a:ext>
                  </a:extLst>
                </a:gridCol>
                <a:gridCol w="592112">
                  <a:extLst>
                    <a:ext uri="{9D8B030D-6E8A-4147-A177-3AD203B41FA5}">
                      <a16:colId xmlns:a16="http://schemas.microsoft.com/office/drawing/2014/main" val="310651670"/>
                    </a:ext>
                  </a:extLst>
                </a:gridCol>
                <a:gridCol w="1023078">
                  <a:extLst>
                    <a:ext uri="{9D8B030D-6E8A-4147-A177-3AD203B41FA5}">
                      <a16:colId xmlns:a16="http://schemas.microsoft.com/office/drawing/2014/main" val="1526514713"/>
                    </a:ext>
                  </a:extLst>
                </a:gridCol>
                <a:gridCol w="760751">
                  <a:extLst>
                    <a:ext uri="{9D8B030D-6E8A-4147-A177-3AD203B41FA5}">
                      <a16:colId xmlns:a16="http://schemas.microsoft.com/office/drawing/2014/main" val="4082267260"/>
                    </a:ext>
                  </a:extLst>
                </a:gridCol>
                <a:gridCol w="1322882">
                  <a:extLst>
                    <a:ext uri="{9D8B030D-6E8A-4147-A177-3AD203B41FA5}">
                      <a16:colId xmlns:a16="http://schemas.microsoft.com/office/drawing/2014/main" val="493094346"/>
                    </a:ext>
                  </a:extLst>
                </a:gridCol>
                <a:gridCol w="1045562">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algn="l" fontAlgn="ctr"/>
                      <a:r>
                        <a:rPr lang="en-US"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rPr>
                        <a:t>31.102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rPr>
                        <a:t>1052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rPr>
                        <a:t>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rPr>
                        <a:t>Rel-19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rPr>
                        <a:t>Addition of configuration parameter for EMM cause #15 extension</a:t>
                      </a:r>
                      <a:endParaRPr lang="en-US"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rPr>
                        <a:t>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rPr>
                        <a:t>18.5.0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rPr>
                        <a:t>C6-240694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rPr>
                        <a:t>Google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rPr>
                        <a:t>TEI19, 5GSAT_Ph2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fr-FR" sz="1200" kern="100" dirty="0">
                          <a:solidFill>
                            <a:schemeClr val="tx1"/>
                          </a:solidFill>
                          <a:effectLst/>
                          <a:latin typeface="Arial" panose="020B0604020202020204" pitchFamily="34" charset="0"/>
                          <a:ea typeface="等线" panose="02010600030101010101" pitchFamily="2" charset="-122"/>
                          <a:cs typeface="Times New Roman" panose="02020603050405020304" pitchFamily="18" charset="0"/>
                        </a:rPr>
                        <a:t>24.368-0077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bl>
          </a:graphicData>
        </a:graphic>
      </p:graphicFrame>
    </p:spTree>
    <p:extLst>
      <p:ext uri="{BB962C8B-B14F-4D97-AF65-F5344CB8AC3E}">
        <p14:creationId xmlns:p14="http://schemas.microsoft.com/office/powerpoint/2010/main" val="3600845847"/>
      </p:ext>
    </p:extLst>
  </p:cSld>
  <p:clrMapOvr>
    <a:masterClrMapping/>
  </p:clrMapOvr>
  <p:transition>
    <p:wipe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894440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717F7-5D2A-47E2-97CB-909FB2B01EE3}"/>
              </a:ext>
            </a:extLst>
          </p:cNvPr>
          <p:cNvSpPr>
            <a:spLocks noGrp="1"/>
          </p:cNvSpPr>
          <p:nvPr>
            <p:ph type="title"/>
          </p:nvPr>
        </p:nvSpPr>
        <p:spPr/>
        <p:txBody>
          <a:bodyPr/>
          <a:lstStyle/>
          <a:p>
            <a:r>
              <a:rPr lang="en-GB" altLang="en-US" dirty="0"/>
              <a:t>TSG CT WG4</a:t>
            </a:r>
            <a:r>
              <a:rPr lang="en-GB" altLang="en-US" dirty="0">
                <a:solidFill>
                  <a:srgbClr val="0070C0"/>
                </a:solidFill>
              </a:rPr>
              <a:t> </a:t>
            </a:r>
            <a:r>
              <a:rPr lang="en-GB" altLang="en-US" dirty="0"/>
              <a:t>Officials</a:t>
            </a:r>
            <a:endParaRPr lang="en-GB" dirty="0"/>
          </a:p>
        </p:txBody>
      </p:sp>
      <p:sp>
        <p:nvSpPr>
          <p:cNvPr id="3" name="Content Placeholder 2">
            <a:extLst>
              <a:ext uri="{FF2B5EF4-FFF2-40B4-BE49-F238E27FC236}">
                <a16:creationId xmlns:a16="http://schemas.microsoft.com/office/drawing/2014/main" id="{61E702D3-D461-4B3F-BE0F-076526AAF8A7}"/>
              </a:ext>
            </a:extLst>
          </p:cNvPr>
          <p:cNvSpPr>
            <a:spLocks noGrp="1"/>
          </p:cNvSpPr>
          <p:nvPr>
            <p:ph idx="1"/>
          </p:nvPr>
        </p:nvSpPr>
        <p:spPr/>
        <p:txBody>
          <a:bodyPr/>
          <a:lstStyle/>
          <a:p>
            <a:pPr marL="0" indent="0">
              <a:buNone/>
            </a:pPr>
            <a:r>
              <a:rPr lang="en-GB" dirty="0"/>
              <a:t> </a:t>
            </a:r>
          </a:p>
        </p:txBody>
      </p:sp>
      <p:sp>
        <p:nvSpPr>
          <p:cNvPr id="4" name="Content Placeholder 2">
            <a:extLst>
              <a:ext uri="{FF2B5EF4-FFF2-40B4-BE49-F238E27FC236}">
                <a16:creationId xmlns:a16="http://schemas.microsoft.com/office/drawing/2014/main" id="{7A2A933F-C5B9-4D5B-A41F-A647EE94C876}"/>
              </a:ext>
            </a:extLst>
          </p:cNvPr>
          <p:cNvSpPr txBox="1">
            <a:spLocks/>
          </p:cNvSpPr>
          <p:nvPr/>
        </p:nvSpPr>
        <p:spPr bwMode="auto">
          <a:xfrm>
            <a:off x="2162174" y="205941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Song Yue</a:t>
            </a:r>
          </a:p>
          <a:p>
            <a:pPr>
              <a:lnSpc>
                <a:spcPct val="100000"/>
              </a:lnSpc>
              <a:spcBef>
                <a:spcPct val="0"/>
              </a:spcBef>
              <a:buFontTx/>
              <a:buNone/>
            </a:pPr>
            <a:r>
              <a:rPr lang="fr-FR" altLang="en-US" sz="1800" dirty="0"/>
              <a:t>TSG CT WG4 </a:t>
            </a:r>
            <a:r>
              <a:rPr lang="en-US" altLang="zh-CN" sz="1800" dirty="0"/>
              <a:t>C</a:t>
            </a:r>
            <a:r>
              <a:rPr lang="fr-FR" altLang="en-US" sz="1800" dirty="0"/>
              <a:t>hair</a:t>
            </a:r>
          </a:p>
          <a:p>
            <a:pPr>
              <a:lnSpc>
                <a:spcPct val="100000"/>
              </a:lnSpc>
              <a:spcBef>
                <a:spcPct val="0"/>
              </a:spcBef>
              <a:buFontTx/>
              <a:buNone/>
            </a:pPr>
            <a:r>
              <a:rPr lang="fr-FR" altLang="en-US" sz="1800" dirty="0"/>
              <a:t>CCSA</a:t>
            </a:r>
            <a:br>
              <a:rPr lang="fr-FR" altLang="en-US" sz="1800" dirty="0"/>
            </a:br>
            <a:r>
              <a:rPr lang="en-US" sz="1800" dirty="0">
                <a:hlinkClick r:id="rId3"/>
              </a:rPr>
              <a:t>songyue@chinamobile.com</a:t>
            </a:r>
            <a:endParaRPr lang="en-US" sz="1800" dirty="0"/>
          </a:p>
          <a:p>
            <a:pPr>
              <a:buFontTx/>
              <a:buNone/>
            </a:pPr>
            <a:endParaRPr lang="fr-FR" altLang="en-US" sz="1800" b="1" dirty="0"/>
          </a:p>
          <a:p>
            <a:pPr>
              <a:buFontTx/>
              <a:buNone/>
            </a:pPr>
            <a:endParaRPr lang="en-US" altLang="en-US" sz="1800" dirty="0"/>
          </a:p>
        </p:txBody>
      </p:sp>
      <p:sp>
        <p:nvSpPr>
          <p:cNvPr id="5" name="Content Placeholder 2">
            <a:extLst>
              <a:ext uri="{FF2B5EF4-FFF2-40B4-BE49-F238E27FC236}">
                <a16:creationId xmlns:a16="http://schemas.microsoft.com/office/drawing/2014/main" id="{876302E0-92F1-49B9-A725-75994CF7C989}"/>
              </a:ext>
            </a:extLst>
          </p:cNvPr>
          <p:cNvSpPr txBox="1">
            <a:spLocks/>
          </p:cNvSpPr>
          <p:nvPr/>
        </p:nvSpPr>
        <p:spPr bwMode="auto">
          <a:xfrm>
            <a:off x="7431850" y="211780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en-US" altLang="zh-CN" sz="1800" dirty="0"/>
              <a:t>Li Zhijun</a:t>
            </a:r>
            <a:endParaRPr lang="fr-FR" altLang="en-US" sz="1800" dirty="0"/>
          </a:p>
          <a:p>
            <a:pPr>
              <a:lnSpc>
                <a:spcPct val="100000"/>
              </a:lnSpc>
              <a:spcBef>
                <a:spcPct val="0"/>
              </a:spcBef>
              <a:buFontTx/>
              <a:buNone/>
            </a:pPr>
            <a:r>
              <a:rPr lang="fr-FR" altLang="en-US" sz="1800" dirty="0"/>
              <a:t>TSG CT WG4 Vice Chair</a:t>
            </a:r>
          </a:p>
          <a:p>
            <a:pPr>
              <a:lnSpc>
                <a:spcPct val="100000"/>
              </a:lnSpc>
              <a:spcBef>
                <a:spcPct val="0"/>
              </a:spcBef>
              <a:buNone/>
            </a:pPr>
            <a:r>
              <a:rPr lang="fr-FR" altLang="en-US" sz="1800" dirty="0"/>
              <a:t>ETSI</a:t>
            </a:r>
            <a:br>
              <a:rPr lang="fr-FR" altLang="en-US" sz="1800" dirty="0"/>
            </a:br>
            <a:r>
              <a:rPr lang="en-US" altLang="zh-CN" sz="1800" dirty="0">
                <a:hlinkClick r:id="rId4"/>
              </a:rPr>
              <a:t>li.zhijun3</a:t>
            </a:r>
            <a:r>
              <a:rPr lang="en-US" altLang="en-US" sz="1800" dirty="0">
                <a:hlinkClick r:id="rId4"/>
              </a:rPr>
              <a:t>@zte.com.cn</a:t>
            </a:r>
            <a:endParaRPr lang="en-US" altLang="en-US" sz="1800" dirty="0"/>
          </a:p>
          <a:p>
            <a:pPr>
              <a:lnSpc>
                <a:spcPct val="100000"/>
              </a:lnSpc>
              <a:spcBef>
                <a:spcPct val="0"/>
              </a:spcBef>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7" name="Content Placeholder 2">
            <a:extLst>
              <a:ext uri="{FF2B5EF4-FFF2-40B4-BE49-F238E27FC236}">
                <a16:creationId xmlns:a16="http://schemas.microsoft.com/office/drawing/2014/main" id="{52A19EB5-C882-4700-B4B1-42A2C25BF398}"/>
              </a:ext>
            </a:extLst>
          </p:cNvPr>
          <p:cNvSpPr txBox="1">
            <a:spLocks/>
          </p:cNvSpPr>
          <p:nvPr/>
        </p:nvSpPr>
        <p:spPr bwMode="auto">
          <a:xfrm>
            <a:off x="2162174" y="4312407"/>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12" name="Picture 11">
            <a:extLst>
              <a:ext uri="{FF2B5EF4-FFF2-40B4-BE49-F238E27FC236}">
                <a16:creationId xmlns:a16="http://schemas.microsoft.com/office/drawing/2014/main" id="{A9B8772E-373E-461A-95C9-ED4F3FB732E7}"/>
              </a:ext>
            </a:extLst>
          </p:cNvPr>
          <p:cNvPicPr>
            <a:picLocks noChangeAspect="1"/>
          </p:cNvPicPr>
          <p:nvPr/>
        </p:nvPicPr>
        <p:blipFill>
          <a:blip r:embed="rId5"/>
          <a:stretch>
            <a:fillRect/>
          </a:stretch>
        </p:blipFill>
        <p:spPr>
          <a:xfrm>
            <a:off x="600976" y="4194587"/>
            <a:ext cx="1487843" cy="1386086"/>
          </a:xfrm>
          <a:prstGeom prst="rect">
            <a:avLst/>
          </a:prstGeom>
        </p:spPr>
      </p:pic>
      <p:sp>
        <p:nvSpPr>
          <p:cNvPr id="11" name="Content Placeholder 2">
            <a:extLst>
              <a:ext uri="{FF2B5EF4-FFF2-40B4-BE49-F238E27FC236}">
                <a16:creationId xmlns:a16="http://schemas.microsoft.com/office/drawing/2014/main" id="{E1CE95B5-E7CB-434F-A08F-D5723CFE1BED}"/>
              </a:ext>
            </a:extLst>
          </p:cNvPr>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13" name="Content Placeholder 2">
            <a:extLst>
              <a:ext uri="{FF2B5EF4-FFF2-40B4-BE49-F238E27FC236}">
                <a16:creationId xmlns:a16="http://schemas.microsoft.com/office/drawing/2014/main" id="{2B7B4A4B-96B5-4156-B032-24B4F95B4123}"/>
              </a:ext>
            </a:extLst>
          </p:cNvPr>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a:t>
            </a:r>
            <a:endParaRPr lang="fr-FR" altLang="en-US" sz="1800" dirty="0">
              <a:solidFill>
                <a:srgbClr val="0070C0"/>
              </a:solidFill>
            </a:endParaRPr>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TTC</a:t>
            </a:r>
            <a:br>
              <a:rPr lang="fr-FR" altLang="en-US" sz="1800" dirty="0"/>
            </a:br>
            <a:r>
              <a:rPr lang="en-US" sz="1800" dirty="0"/>
              <a:t>hiroshi.ishikawa.ev</a:t>
            </a:r>
            <a:r>
              <a:rPr lang="en-US" altLang="en-US" sz="1800" dirty="0"/>
              <a:t>@nttdocomo.</a:t>
            </a:r>
            <a:r>
              <a:rPr lang="en-US" sz="1800" dirty="0"/>
              <a:t>com</a:t>
            </a:r>
            <a:endParaRPr lang="fr-FR" altLang="en-US" sz="1800" dirty="0"/>
          </a:p>
          <a:p>
            <a:pPr>
              <a:buFontTx/>
              <a:buNone/>
            </a:pPr>
            <a:endParaRPr lang="en-US" altLang="en-US" sz="1800" dirty="0"/>
          </a:p>
        </p:txBody>
      </p:sp>
      <p:pic>
        <p:nvPicPr>
          <p:cNvPr id="14" name="Picture 13">
            <a:extLst>
              <a:ext uri="{FF2B5EF4-FFF2-40B4-BE49-F238E27FC236}">
                <a16:creationId xmlns:a16="http://schemas.microsoft.com/office/drawing/2014/main" id="{447BD483-6E12-4AAE-AE0E-A45B2BE652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pic>
        <p:nvPicPr>
          <p:cNvPr id="8" name="图片 7">
            <a:extLst>
              <a:ext uri="{FF2B5EF4-FFF2-40B4-BE49-F238E27FC236}">
                <a16:creationId xmlns:a16="http://schemas.microsoft.com/office/drawing/2014/main" id="{12398F79-E7FD-DAA8-1674-993E87C0C8E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927" b="8344"/>
          <a:stretch/>
        </p:blipFill>
        <p:spPr>
          <a:xfrm>
            <a:off x="6066344" y="1997259"/>
            <a:ext cx="1313758" cy="1571418"/>
          </a:xfrm>
          <a:prstGeom prst="rect">
            <a:avLst/>
          </a:prstGeom>
        </p:spPr>
      </p:pic>
      <p:pic>
        <p:nvPicPr>
          <p:cNvPr id="10" name="Picture 9">
            <a:extLst>
              <a:ext uri="{FF2B5EF4-FFF2-40B4-BE49-F238E27FC236}">
                <a16:creationId xmlns:a16="http://schemas.microsoft.com/office/drawing/2014/main" id="{132F3C2E-30D5-7BA8-0B39-3CA40F89F450}"/>
              </a:ext>
            </a:extLst>
          </p:cNvPr>
          <p:cNvPicPr>
            <a:picLocks noChangeAspect="1"/>
          </p:cNvPicPr>
          <p:nvPr/>
        </p:nvPicPr>
        <p:blipFill>
          <a:blip r:embed="rId8"/>
          <a:stretch>
            <a:fillRect/>
          </a:stretch>
        </p:blipFill>
        <p:spPr>
          <a:xfrm>
            <a:off x="638542" y="1973651"/>
            <a:ext cx="1523632" cy="1571418"/>
          </a:xfrm>
          <a:prstGeom prst="rect">
            <a:avLst/>
          </a:prstGeom>
        </p:spPr>
      </p:pic>
    </p:spTree>
    <p:extLst>
      <p:ext uri="{BB962C8B-B14F-4D97-AF65-F5344CB8AC3E}">
        <p14:creationId xmlns:p14="http://schemas.microsoft.com/office/powerpoint/2010/main" val="405663414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717F7-5D2A-47E2-97CB-909FB2B01EE3}"/>
              </a:ext>
            </a:extLst>
          </p:cNvPr>
          <p:cNvSpPr>
            <a:spLocks noGrp="1"/>
          </p:cNvSpPr>
          <p:nvPr>
            <p:ph type="title"/>
          </p:nvPr>
        </p:nvSpPr>
        <p:spPr/>
        <p:txBody>
          <a:bodyPr/>
          <a:lstStyle/>
          <a:p>
            <a:r>
              <a:rPr lang="en-GB" altLang="en-US" dirty="0"/>
              <a:t>TSG CT WG6 Officials</a:t>
            </a:r>
            <a:endParaRPr lang="en-GB" dirty="0"/>
          </a:p>
        </p:txBody>
      </p:sp>
      <p:sp>
        <p:nvSpPr>
          <p:cNvPr id="3" name="Content Placeholder 2">
            <a:extLst>
              <a:ext uri="{FF2B5EF4-FFF2-40B4-BE49-F238E27FC236}">
                <a16:creationId xmlns:a16="http://schemas.microsoft.com/office/drawing/2014/main" id="{61E702D3-D461-4B3F-BE0F-076526AAF8A7}"/>
              </a:ext>
            </a:extLst>
          </p:cNvPr>
          <p:cNvSpPr>
            <a:spLocks noGrp="1"/>
          </p:cNvSpPr>
          <p:nvPr>
            <p:ph idx="1"/>
          </p:nvPr>
        </p:nvSpPr>
        <p:spPr/>
        <p:txBody>
          <a:bodyPr/>
          <a:lstStyle/>
          <a:p>
            <a:pPr marL="0" indent="0">
              <a:buNone/>
            </a:pPr>
            <a:r>
              <a:rPr lang="en-GB" dirty="0"/>
              <a:t> </a:t>
            </a:r>
          </a:p>
        </p:txBody>
      </p:sp>
      <p:sp>
        <p:nvSpPr>
          <p:cNvPr id="4" name="Content Placeholder 2">
            <a:extLst>
              <a:ext uri="{FF2B5EF4-FFF2-40B4-BE49-F238E27FC236}">
                <a16:creationId xmlns:a16="http://schemas.microsoft.com/office/drawing/2014/main" id="{4FFFDDA4-A719-49AD-833D-BA2EA7D86A92}"/>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Kruse</a:t>
            </a:r>
            <a:endParaRPr lang="fr-FR" altLang="en-US" sz="1800" dirty="0">
              <a:solidFill>
                <a:srgbClr val="0070C0"/>
              </a:solidFill>
            </a:endParaRPr>
          </a:p>
          <a:p>
            <a:pPr>
              <a:lnSpc>
                <a:spcPct val="100000"/>
              </a:lnSpc>
              <a:spcBef>
                <a:spcPct val="0"/>
              </a:spcBef>
              <a:buFontTx/>
              <a:buNone/>
            </a:pPr>
            <a:r>
              <a:rPr lang="fr-FR" altLang="en-US" sz="1800" dirty="0"/>
              <a:t>TSG CT WG6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heiko.kruse@idemia.com</a:t>
            </a:r>
            <a:endParaRPr lang="fr-FR" altLang="en-US" sz="1800" dirty="0"/>
          </a:p>
          <a:p>
            <a:pPr>
              <a:buFontTx/>
              <a:buNone/>
            </a:pPr>
            <a:endParaRPr lang="fr-FR" altLang="en-US" sz="1800" dirty="0"/>
          </a:p>
          <a:p>
            <a:pPr>
              <a:buFontTx/>
              <a:buNone/>
            </a:pPr>
            <a:endParaRPr lang="en-US" altLang="en-US" sz="1800" dirty="0"/>
          </a:p>
        </p:txBody>
      </p:sp>
      <p:sp>
        <p:nvSpPr>
          <p:cNvPr id="5" name="Content Placeholder 2">
            <a:extLst>
              <a:ext uri="{FF2B5EF4-FFF2-40B4-BE49-F238E27FC236}">
                <a16:creationId xmlns:a16="http://schemas.microsoft.com/office/drawing/2014/main" id="{708F1D97-5782-40BF-BA75-75C726FFDDD2}"/>
              </a:ext>
            </a:extLst>
          </p:cNvPr>
          <p:cNvSpPr txBox="1">
            <a:spLocks/>
          </p:cNvSpPr>
          <p:nvPr/>
        </p:nvSpPr>
        <p:spPr bwMode="auto">
          <a:xfrm>
            <a:off x="7537804" y="201431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Ly Thanh Phan</a:t>
            </a:r>
          </a:p>
          <a:p>
            <a:pPr>
              <a:lnSpc>
                <a:spcPct val="100000"/>
              </a:lnSpc>
              <a:spcBef>
                <a:spcPct val="0"/>
              </a:spcBef>
              <a:buFontTx/>
              <a:buNone/>
            </a:pPr>
            <a:r>
              <a:rPr lang="fr-FR" altLang="en-US" sz="1800" dirty="0"/>
              <a:t>TSG CT WG6 Vicechair</a:t>
            </a:r>
          </a:p>
          <a:p>
            <a:pPr>
              <a:lnSpc>
                <a:spcPct val="100000"/>
              </a:lnSpc>
              <a:spcBef>
                <a:spcPct val="0"/>
              </a:spcBef>
              <a:buFontTx/>
              <a:buNone/>
            </a:pPr>
            <a:r>
              <a:rPr lang="fr-FR" altLang="en-US" sz="1800" dirty="0"/>
              <a:t>ETSI</a:t>
            </a:r>
            <a:br>
              <a:rPr lang="fr-FR" altLang="en-US" sz="1800" dirty="0"/>
            </a:br>
            <a:r>
              <a:rPr lang="en-US" altLang="en-US" sz="1800" dirty="0"/>
              <a:t>ly-thanh.phan@thalesgroup.com</a:t>
            </a:r>
          </a:p>
          <a:p>
            <a:pPr>
              <a:lnSpc>
                <a:spcPct val="100000"/>
              </a:lnSpc>
              <a:spcBef>
                <a:spcPct val="0"/>
              </a:spcBef>
              <a:buFontTx/>
              <a:buNone/>
            </a:pPr>
            <a:endParaRPr lang="fr-FR" altLang="en-US" sz="1800" dirty="0">
              <a:solidFill>
                <a:srgbClr val="0070C0"/>
              </a:solidFill>
            </a:endParaRP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6" name="Content Placeholder 2">
            <a:extLst>
              <a:ext uri="{FF2B5EF4-FFF2-40B4-BE49-F238E27FC236}">
                <a16:creationId xmlns:a16="http://schemas.microsoft.com/office/drawing/2014/main" id="{4A4F1E56-E7C3-410B-9616-FDA8FFB87BBF}"/>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10" name="Picture 9">
            <a:extLst>
              <a:ext uri="{FF2B5EF4-FFF2-40B4-BE49-F238E27FC236}">
                <a16:creationId xmlns:a16="http://schemas.microsoft.com/office/drawing/2014/main" id="{FAC76EFC-1D63-444E-A1F1-DF67C3F54352}"/>
              </a:ext>
            </a:extLst>
          </p:cNvPr>
          <p:cNvPicPr>
            <a:picLocks noChangeAspect="1"/>
          </p:cNvPicPr>
          <p:nvPr/>
        </p:nvPicPr>
        <p:blipFill>
          <a:blip r:embed="rId3"/>
          <a:stretch>
            <a:fillRect/>
          </a:stretch>
        </p:blipFill>
        <p:spPr>
          <a:xfrm>
            <a:off x="5917977" y="2014315"/>
            <a:ext cx="1540098" cy="1540098"/>
          </a:xfrm>
          <a:prstGeom prst="rect">
            <a:avLst/>
          </a:prstGeom>
        </p:spPr>
      </p:pic>
      <p:pic>
        <p:nvPicPr>
          <p:cNvPr id="11" name="Picture 10">
            <a:extLst>
              <a:ext uri="{FF2B5EF4-FFF2-40B4-BE49-F238E27FC236}">
                <a16:creationId xmlns:a16="http://schemas.microsoft.com/office/drawing/2014/main" id="{D826E748-6CBF-48A9-A9F1-09E6ADB37544}"/>
              </a:ext>
            </a:extLst>
          </p:cNvPr>
          <p:cNvPicPr>
            <a:picLocks noChangeAspect="1"/>
          </p:cNvPicPr>
          <p:nvPr/>
        </p:nvPicPr>
        <p:blipFill>
          <a:blip r:embed="rId4"/>
          <a:stretch>
            <a:fillRect/>
          </a:stretch>
        </p:blipFill>
        <p:spPr>
          <a:xfrm flipH="1">
            <a:off x="758471" y="1998719"/>
            <a:ext cx="1195509" cy="1555694"/>
          </a:xfrm>
          <a:prstGeom prst="rect">
            <a:avLst/>
          </a:prstGeom>
        </p:spPr>
      </p:pic>
      <p:pic>
        <p:nvPicPr>
          <p:cNvPr id="12" name="Picture 11">
            <a:extLst>
              <a:ext uri="{FF2B5EF4-FFF2-40B4-BE49-F238E27FC236}">
                <a16:creationId xmlns:a16="http://schemas.microsoft.com/office/drawing/2014/main" id="{4634C964-5FA2-4E7C-B9FC-8AB03A2782A6}"/>
              </a:ext>
            </a:extLst>
          </p:cNvPr>
          <p:cNvPicPr>
            <a:picLocks noChangeAspect="1"/>
          </p:cNvPicPr>
          <p:nvPr/>
        </p:nvPicPr>
        <p:blipFill>
          <a:blip r:embed="rId5"/>
          <a:stretch>
            <a:fillRect/>
          </a:stretch>
        </p:blipFill>
        <p:spPr>
          <a:xfrm>
            <a:off x="639649" y="4860926"/>
            <a:ext cx="1522526" cy="1387474"/>
          </a:xfrm>
          <a:prstGeom prst="rect">
            <a:avLst/>
          </a:prstGeom>
        </p:spPr>
      </p:pic>
    </p:spTree>
    <p:extLst>
      <p:ext uri="{BB962C8B-B14F-4D97-AF65-F5344CB8AC3E}">
        <p14:creationId xmlns:p14="http://schemas.microsoft.com/office/powerpoint/2010/main" val="178009382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Meeting statistics</a:t>
            </a:r>
            <a:endParaRPr lang="en-US" dirty="0"/>
          </a:p>
        </p:txBody>
      </p:sp>
    </p:spTree>
    <p:extLst>
      <p:ext uri="{BB962C8B-B14F-4D97-AF65-F5344CB8AC3E}">
        <p14:creationId xmlns:p14="http://schemas.microsoft.com/office/powerpoint/2010/main" val="1106205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 Meeting Statistics</a:t>
            </a:r>
          </a:p>
        </p:txBody>
      </p:sp>
      <p:sp>
        <p:nvSpPr>
          <p:cNvPr id="3" name="Espace réservé du contenu 2"/>
          <p:cNvSpPr>
            <a:spLocks noGrp="1"/>
          </p:cNvSpPr>
          <p:nvPr>
            <p:ph idx="1"/>
          </p:nvPr>
        </p:nvSpPr>
        <p:spPr>
          <a:xfrm>
            <a:off x="838200" y="1825625"/>
            <a:ext cx="5257800" cy="4351338"/>
          </a:xfrm>
        </p:spPr>
        <p:txBody>
          <a:bodyPr/>
          <a:lstStyle/>
          <a:p>
            <a:r>
              <a:rPr lang="en-US" dirty="0"/>
              <a:t>Number of handled documents</a:t>
            </a:r>
          </a:p>
          <a:p>
            <a:pPr lvl="1"/>
            <a:r>
              <a:rPr lang="en-US" dirty="0"/>
              <a:t>319</a:t>
            </a:r>
          </a:p>
          <a:p>
            <a:r>
              <a:rPr lang="en-US" dirty="0"/>
              <a:t>Approved CRs </a:t>
            </a:r>
          </a:p>
          <a:p>
            <a:pPr lvl="1"/>
            <a:r>
              <a:rPr lang="en-US" dirty="0"/>
              <a:t> 1332</a:t>
            </a:r>
          </a:p>
          <a:p>
            <a:r>
              <a:rPr lang="en-US" dirty="0"/>
              <a:t>Approved New SID/WID</a:t>
            </a:r>
          </a:p>
          <a:p>
            <a:pPr lvl="1"/>
            <a:r>
              <a:rPr lang="en-US" dirty="0"/>
              <a:t>12</a:t>
            </a:r>
          </a:p>
          <a:p>
            <a:r>
              <a:rPr lang="en-US" dirty="0"/>
              <a:t>Approved Revised SID/WID</a:t>
            </a:r>
          </a:p>
          <a:p>
            <a:pPr lvl="1"/>
            <a:r>
              <a:rPr lang="en-US" altLang="fr-FR" dirty="0"/>
              <a:t>1 SID/14 WIDs</a:t>
            </a:r>
          </a:p>
          <a:p>
            <a:r>
              <a:rPr lang="en-US" dirty="0"/>
              <a:t>Noted or Approved TS/TR</a:t>
            </a:r>
          </a:p>
          <a:p>
            <a:pPr lvl="1"/>
            <a:r>
              <a:rPr lang="en-US" altLang="fr-FR" dirty="0"/>
              <a:t>1 Noted, 2 Approved</a:t>
            </a:r>
          </a:p>
          <a:p>
            <a:pPr lvl="1"/>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Attendances</a:t>
            </a:r>
            <a:r>
              <a:rPr lang="en-US" altLang="fr-FR" dirty="0"/>
              <a:t>:</a:t>
            </a:r>
          </a:p>
          <a:p>
            <a:pPr lvl="1"/>
            <a:r>
              <a:rPr lang="en-US" altLang="fr-FR" dirty="0"/>
              <a:t>313 registered</a:t>
            </a:r>
          </a:p>
          <a:p>
            <a:pPr lvl="2"/>
            <a:r>
              <a:rPr lang="en-US" altLang="fr-FR" dirty="0"/>
              <a:t>248 confirmed participation</a:t>
            </a:r>
          </a:p>
          <a:p>
            <a:pPr marL="914400" lvl="2" indent="0">
              <a:buNone/>
            </a:pPr>
            <a:endParaRPr lang="en-US" dirty="0"/>
          </a:p>
          <a:p>
            <a:r>
              <a:rPr lang="en-US" dirty="0"/>
              <a:t>CRs for conditional approval listed in the Annex</a:t>
            </a:r>
          </a:p>
        </p:txBody>
      </p:sp>
    </p:spTree>
    <p:extLst>
      <p:ext uri="{BB962C8B-B14F-4D97-AF65-F5344CB8AC3E}">
        <p14:creationId xmlns:p14="http://schemas.microsoft.com/office/powerpoint/2010/main" val="89671078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5F6414F-085E-4BBE-BBE5-04959CF33DE1}">
  <ds:schemaRefs>
    <ds:schemaRef ds:uri="http://schemas.microsoft.com/office/2006/documentManagement/types"/>
    <ds:schemaRef ds:uri="http://schemas.microsoft.com/office/infopath/2007/PartnerControls"/>
    <ds:schemaRef ds:uri="http://purl.org/dc/elements/1.1/"/>
    <ds:schemaRef ds:uri="http://purl.org/dc/terms/"/>
    <ds:schemaRef ds:uri="http://purl.org/dc/dcmitype/"/>
    <ds:schemaRef ds:uri="http://www.w3.org/XML/1998/namespace"/>
    <ds:schemaRef ds:uri="http://schemas.openxmlformats.org/package/2006/metadata/core-properties"/>
    <ds:schemaRef ds:uri="34d3e54b-d462-4f51-83b6-6cd7f4b454d5"/>
    <ds:schemaRef ds:uri="c9fe69cb-1d4b-461a-8155-8bb96486ee7c"/>
    <ds:schemaRef ds:uri="http://schemas.microsoft.com/office/2006/metadata/properties"/>
  </ds:schemaRefs>
</ds:datastoreItem>
</file>

<file path=customXml/itemProps2.xml><?xml version="1.0" encoding="utf-8"?>
<ds:datastoreItem xmlns:ds="http://schemas.openxmlformats.org/officeDocument/2006/customXml" ds:itemID="{5F64618A-BDAA-472F-B9F4-B9048F2BF859}">
  <ds:schemaRefs>
    <ds:schemaRef ds:uri="http://schemas.microsoft.com/sharepoint/v3/contenttype/forms"/>
  </ds:schemaRefs>
</ds:datastoreItem>
</file>

<file path=customXml/itemProps3.xml><?xml version="1.0" encoding="utf-8"?>
<ds:datastoreItem xmlns:ds="http://schemas.openxmlformats.org/officeDocument/2006/customXml" ds:itemID="{6A3038E3-4DD8-4580-9CB3-5BBB79FCC0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1124</TotalTime>
  <Words>6020</Words>
  <Application>Microsoft Office PowerPoint</Application>
  <PresentationFormat>Widescreen</PresentationFormat>
  <Paragraphs>1837</Paragraphs>
  <Slides>59</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59</vt:i4>
      </vt:variant>
    </vt:vector>
  </HeadingPairs>
  <TitlesOfParts>
    <vt:vector size="66" baseType="lpstr">
      <vt:lpstr>Aptos</vt:lpstr>
      <vt:lpstr>Arial</vt:lpstr>
      <vt:lpstr>Arial </vt:lpstr>
      <vt:lpstr>Calibri</vt:lpstr>
      <vt:lpstr>Calibri Light</vt:lpstr>
      <vt:lpstr>Times New Roman</vt:lpstr>
      <vt:lpstr>Office Theme</vt:lpstr>
      <vt:lpstr>CT Status Report  to TSG SA#106 </vt:lpstr>
      <vt:lpstr>CT Officials</vt:lpstr>
      <vt:lpstr>TSG CT Officials</vt:lpstr>
      <vt:lpstr>TSG CT WG1 Officials</vt:lpstr>
      <vt:lpstr>TSG CT WG3 Officials</vt:lpstr>
      <vt:lpstr>TSG CT WG4 Officials</vt:lpstr>
      <vt:lpstr>TSG CT WG6 Officials</vt:lpstr>
      <vt:lpstr>Meeting statistics</vt:lpstr>
      <vt:lpstr>TSG WG CT Meeting Statistics</vt:lpstr>
      <vt:lpstr>CT WG Statistics: Approved CRs by WG</vt:lpstr>
      <vt:lpstr>Release Status</vt:lpstr>
      <vt:lpstr>Rel-8 – Rel-14 Status (Cat F CRc)</vt:lpstr>
      <vt:lpstr>Release 15 Status</vt:lpstr>
      <vt:lpstr>Release 16 Status</vt:lpstr>
      <vt:lpstr>Release 17 Status</vt:lpstr>
      <vt:lpstr>Release 18 Status</vt:lpstr>
      <vt:lpstr>Release 19 Status</vt:lpstr>
      <vt:lpstr>Backward Incompatible Changes in Rel-18</vt:lpstr>
      <vt:lpstr>For Information to SA</vt:lpstr>
      <vt:lpstr>Information to TSG SA</vt:lpstr>
      <vt:lpstr>Information to TSG SA</vt:lpstr>
      <vt:lpstr>Information to TSG SA</vt:lpstr>
      <vt:lpstr>For Action to SA</vt:lpstr>
      <vt:lpstr>Action to TSG SA</vt:lpstr>
      <vt:lpstr>Acknowledgement</vt:lpstr>
      <vt:lpstr>Acknowledgement</vt:lpstr>
      <vt:lpstr>Annex</vt:lpstr>
      <vt:lpstr>New approved  Study/Work Items</vt:lpstr>
      <vt:lpstr>New Study Items Rel-19</vt:lpstr>
      <vt:lpstr>New Work Items Rel-19 1/4</vt:lpstr>
      <vt:lpstr>New Work Items Rel-19 2/4</vt:lpstr>
      <vt:lpstr>Revised approved Work Items Rel-19 1/2</vt:lpstr>
      <vt:lpstr>Revised approved Work Items Rel-19 2/2</vt:lpstr>
      <vt:lpstr>TR/TS sent to plenary</vt:lpstr>
      <vt:lpstr>New TR/TS for Information</vt:lpstr>
      <vt:lpstr>New TR/TS for Approval 1/1</vt:lpstr>
      <vt:lpstr>New Specification numbers</vt:lpstr>
      <vt:lpstr>New allocated Specification numbers 1/1</vt:lpstr>
      <vt:lpstr>CRs for conditional approval </vt:lpstr>
      <vt:lpstr>CT1: CRs for conditional approval (1/7</vt:lpstr>
      <vt:lpstr>CT1: CRs for conditional approval (2/7)</vt:lpstr>
      <vt:lpstr>CT1: CRs for conditional approval (3/7)</vt:lpstr>
      <vt:lpstr>CT1: CRs for conditional approval (4/7)</vt:lpstr>
      <vt:lpstr>CT1: CRs for conditional approval (5/7)</vt:lpstr>
      <vt:lpstr>CT1: CRs for conditional approval (6/7)</vt:lpstr>
      <vt:lpstr>CT1: CRs for conditional approval (7/7)</vt:lpstr>
      <vt:lpstr>CT3: CRs for conditional approval(1/5) </vt:lpstr>
      <vt:lpstr>CT3: CRs for conditional approval(2/5) </vt:lpstr>
      <vt:lpstr>CT3: CRs for conditional approval(3/5) </vt:lpstr>
      <vt:lpstr>CT3: CRs for conditional approval(4/5) </vt:lpstr>
      <vt:lpstr>CT3: CRs for conditional approval(5/5) </vt:lpstr>
      <vt:lpstr>CT4: CRs for conditional approval (1/6) </vt:lpstr>
      <vt:lpstr>CT4: CRs for conditional approval (2/6) </vt:lpstr>
      <vt:lpstr>CT4: CRs for conditional approval (3/6) </vt:lpstr>
      <vt:lpstr>CT4: CRs for conditional approval (4/6) </vt:lpstr>
      <vt:lpstr>CT4: CRs for conditional approval (5/6) </vt:lpstr>
      <vt:lpstr>CT4: CRs for conditional approval (6/6) </vt:lpstr>
      <vt:lpstr>CT6: CRs for conditional approval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917</cp:revision>
  <dcterms:created xsi:type="dcterms:W3CDTF">2010-02-05T13:52:04Z</dcterms:created>
  <dcterms:modified xsi:type="dcterms:W3CDTF">2024-12-12T12:39:54Z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0x010100DA7C26965712CC42B0B36C7EA2FCF6DE</vt:lpwstr>
  </property>
  <property fmtid="{D5CDD505-2E9C-101B-9397-08002B2CF9AE}" pid="3" name="_2015_ms_pID_725343">
    <vt:lpwstr>(3)hZMnH+5Qs+khiLT92YTCqTPs+hDDHC87xdfGXFQXRQ9PvwLsT9mK6QEKCIj+W7w3MXmmrDG3
LGS0fTbpdo1wJPwMdO4dUl+mZurk3NHr9XHBjBs5Zi8tbsa5eUzAsPub2xdiN9efR/LjTYd8
OsSPLfp3nevLSTiEh7sOQQeA9XnrGAKgUw89+b25J6aqLQ7ugfNilS4OahnVdXXDgwDB4oxQ
Q5yl40T9PYpqkRJk93</vt:lpwstr>
  </property>
  <property fmtid="{D5CDD505-2E9C-101B-9397-08002B2CF9AE}" pid="4" name="_2015_ms_pID_7253431">
    <vt:lpwstr>L4Wtjk0ZXT984U81/BdibAGSyLZG0Oq+1SeBImPS8ztNoQgLiXCYMB
PPQGh3LZhtdNC5joAAJK7v06BwL6T8md7U+kgLqePSAJo6/SrO7Auq0eDT2d+YZy7gc9TIB9
c/a12/EoGxgWl+3r40Of/vvPexqeapOhQRdmH8SLZeWBK9Q8YSAThvgWfJLB09pH9Hhuy1jo
aorxS8U1WLIGIE4AkjAI16YTs+m+gmVvHSrH</vt:lpwstr>
  </property>
  <property fmtid="{D5CDD505-2E9C-101B-9397-08002B2CF9AE}" pid="5" name="MSIP_Label_5f8610cf-4e4f-4168-a9a0-556235a89a9b_Enabled">
    <vt:lpwstr>true</vt:lpwstr>
  </property>
  <property fmtid="{D5CDD505-2E9C-101B-9397-08002B2CF9AE}" pid="6" name="MSIP_Label_5f8610cf-4e4f-4168-a9a0-556235a89a9b_SetDate">
    <vt:lpwstr>2023-06-14T01:37:53Z</vt:lpwstr>
  </property>
  <property fmtid="{D5CDD505-2E9C-101B-9397-08002B2CF9AE}" pid="7" name="MSIP_Label_5f8610cf-4e4f-4168-a9a0-556235a89a9b_Method">
    <vt:lpwstr>Standard</vt:lpwstr>
  </property>
  <property fmtid="{D5CDD505-2E9C-101B-9397-08002B2CF9AE}" pid="8" name="MSIP_Label_5f8610cf-4e4f-4168-a9a0-556235a89a9b_Name">
    <vt:lpwstr>Unclassified</vt:lpwstr>
  </property>
  <property fmtid="{D5CDD505-2E9C-101B-9397-08002B2CF9AE}" pid="9" name="MSIP_Label_5f8610cf-4e4f-4168-a9a0-556235a89a9b_SiteId">
    <vt:lpwstr>7694d41c-5504-43d9-9e40-cb254ad755ec</vt:lpwstr>
  </property>
  <property fmtid="{D5CDD505-2E9C-101B-9397-08002B2CF9AE}" pid="10" name="MSIP_Label_5f8610cf-4e4f-4168-a9a0-556235a89a9b_ActionId">
    <vt:lpwstr>2a10f9de-db74-423c-9e85-0ddbc5721fa9</vt:lpwstr>
  </property>
  <property fmtid="{D5CDD505-2E9C-101B-9397-08002B2CF9AE}" pid="11" name="MSIP_Label_5f8610cf-4e4f-4168-a9a0-556235a89a9b_ContentBits">
    <vt:lpwstr>0</vt:lpwstr>
  </property>
  <property fmtid="{D5CDD505-2E9C-101B-9397-08002B2CF9AE}" pid="12" name="_2015_ms_pID_7253432">
    <vt:lpwstr>0Q==</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1718856765</vt:lpwstr>
  </property>
</Properties>
</file>