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2147480959" r:id="rId3"/>
    <p:sldId id="1135" r:id="rId4"/>
    <p:sldId id="1140" r:id="rId5"/>
    <p:sldId id="866" r:id="rId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108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0685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SP-241738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590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SP-241738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3gpp.org/ftp/tsg_sa/TSG_SA/TSGS_100_Taipei_2023-06/Docs/SP-230746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 </a:t>
            </a:r>
          </a:p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SA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963503" y="1575657"/>
            <a:ext cx="657834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Content Definition Process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271729" y="2292649"/>
            <a:ext cx="314168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Rel-20 (5G-Advanced)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272092" y="2931552"/>
            <a:ext cx="3132958" cy="221070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For 5G-Advanced: 18-month. Assuming no delay of Rel-19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Stage-1 freeze : Jun 2025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Stage-2 freeze : Jun 2026 (&gt;=80%); Sep 2026 (100%)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Stage-3 freeze : Mar 2027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ASN.1/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OpenAPI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 freeze: June 2027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2241031" y="368065"/>
            <a:ext cx="7937942" cy="7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 defTabSz="91440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Release 20: 5G-Advanced Timeline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3F1EFCD-B429-496D-AEF3-7F1DB4178752}"/>
              </a:ext>
            </a:extLst>
          </p:cNvPr>
          <p:cNvGrpSpPr/>
          <p:nvPr/>
        </p:nvGrpSpPr>
        <p:grpSpPr>
          <a:xfrm>
            <a:off x="3909847" y="1600200"/>
            <a:ext cx="8131075" cy="4291177"/>
            <a:chOff x="99350" y="1246796"/>
            <a:chExt cx="12020401" cy="5220664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BDC401F6-82C8-D48E-8420-4CABCA5914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43370" y="2089232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Straight Connector 114">
              <a:extLst>
                <a:ext uri="{FF2B5EF4-FFF2-40B4-BE49-F238E27FC236}">
                  <a16:creationId xmlns:a16="http://schemas.microsoft.com/office/drawing/2014/main" id="{7648A975-BADC-764A-E26A-AF9BB6EC20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2097115"/>
              <a:ext cx="54338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45404E75-FE52-91A1-459F-A750DB5345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2097115"/>
              <a:ext cx="23249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" name="Straight Connector 114">
              <a:extLst>
                <a:ext uri="{FF2B5EF4-FFF2-40B4-BE49-F238E27FC236}">
                  <a16:creationId xmlns:a16="http://schemas.microsoft.com/office/drawing/2014/main" id="{3BFD2A3D-CF41-F1B7-4896-3B8F8938DDD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2097115"/>
              <a:ext cx="6394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B5277AC8-7855-A180-9401-9C2F85CE6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560763" y="2097115"/>
              <a:ext cx="2922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" name="Straight Connector 114">
              <a:extLst>
                <a:ext uri="{FF2B5EF4-FFF2-40B4-BE49-F238E27FC236}">
                  <a16:creationId xmlns:a16="http://schemas.microsoft.com/office/drawing/2014/main" id="{991126AE-9DEB-B078-6012-D8DF6ECAF9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2097115"/>
              <a:ext cx="177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4" name="Straight Connector 114">
              <a:extLst>
                <a:ext uri="{FF2B5EF4-FFF2-40B4-BE49-F238E27FC236}">
                  <a16:creationId xmlns:a16="http://schemas.microsoft.com/office/drawing/2014/main" id="{D1A3B02E-A4E7-C4E6-46EA-3E81AE4078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2097115"/>
              <a:ext cx="22293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FC4F551A-96A4-A293-5AC6-9C786DFEBC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2097115"/>
              <a:ext cx="0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72A9A9D7-4CDE-D020-B3B5-9C4055ECCA2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2097115"/>
              <a:ext cx="579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1275CFF-3764-76E7-691C-909E8EB4B42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141429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A332236D-DDD5-8D54-FD6D-616A2460C8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DF0E4D-528B-B2A7-0F25-8614E13C0A74}"/>
                </a:ext>
              </a:extLst>
            </p:cNvPr>
            <p:cNvSpPr txBox="1"/>
            <p:nvPr/>
          </p:nvSpPr>
          <p:spPr>
            <a:xfrm>
              <a:off x="1778010" y="1251309"/>
              <a:ext cx="77584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B00BA27-6D46-BC07-AFD9-DD39429C97D4}"/>
                </a:ext>
              </a:extLst>
            </p:cNvPr>
            <p:cNvGrpSpPr/>
            <p:nvPr/>
          </p:nvGrpSpPr>
          <p:grpSpPr>
            <a:xfrm>
              <a:off x="1030811" y="1605072"/>
              <a:ext cx="544074" cy="425105"/>
              <a:chOff x="993526" y="755453"/>
              <a:chExt cx="408056" cy="318829"/>
            </a:xfrm>
          </p:grpSpPr>
          <p:sp>
            <p:nvSpPr>
              <p:cNvPr id="24" name="TextBox 86">
                <a:extLst>
                  <a:ext uri="{FF2B5EF4-FFF2-40B4-BE49-F238E27FC236}">
                    <a16:creationId xmlns:a16="http://schemas.microsoft.com/office/drawing/2014/main" id="{22E885B3-6B94-F226-9E07-F0B0F2CFD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3526" y="755453"/>
                <a:ext cx="3938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5" name="TextBox 59">
                <a:extLst>
                  <a:ext uri="{FF2B5EF4-FFF2-40B4-BE49-F238E27FC236}">
                    <a16:creationId xmlns:a16="http://schemas.microsoft.com/office/drawing/2014/main" id="{A41480C3-A16E-9B59-9396-8FDD640B14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9" y="909441"/>
                <a:ext cx="38335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0A9032C-AB1F-C886-27B8-DE8BFBDD7868}"/>
                </a:ext>
              </a:extLst>
            </p:cNvPr>
            <p:cNvGrpSpPr/>
            <p:nvPr/>
          </p:nvGrpSpPr>
          <p:grpSpPr>
            <a:xfrm>
              <a:off x="7501982" y="1605072"/>
              <a:ext cx="549721" cy="425105"/>
              <a:chOff x="6316942" y="755453"/>
              <a:chExt cx="412291" cy="318829"/>
            </a:xfrm>
          </p:grpSpPr>
          <p:sp>
            <p:nvSpPr>
              <p:cNvPr id="27" name="TextBox 86">
                <a:extLst>
                  <a:ext uri="{FF2B5EF4-FFF2-40B4-BE49-F238E27FC236}">
                    <a16:creationId xmlns:a16="http://schemas.microsoft.com/office/drawing/2014/main" id="{E0815DE4-F085-9BC3-BE5F-6DDC0A795D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16942" y="755453"/>
                <a:ext cx="34997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#111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id="{EC45EBA5-9740-6A83-81B3-C25A560B68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9" y="909441"/>
                <a:ext cx="38335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644ABD1-AC6F-176A-1730-9E7B0EEDB13E}"/>
                </a:ext>
              </a:extLst>
            </p:cNvPr>
            <p:cNvGrpSpPr/>
            <p:nvPr/>
          </p:nvGrpSpPr>
          <p:grpSpPr>
            <a:xfrm>
              <a:off x="4252157" y="1605072"/>
              <a:ext cx="527533" cy="425105"/>
              <a:chOff x="3676315" y="755453"/>
              <a:chExt cx="395651" cy="318829"/>
            </a:xfrm>
          </p:grpSpPr>
          <p:sp>
            <p:nvSpPr>
              <p:cNvPr id="30" name="TextBox 86">
                <a:extLst>
                  <a:ext uri="{FF2B5EF4-FFF2-40B4-BE49-F238E27FC236}">
                    <a16:creationId xmlns:a16="http://schemas.microsoft.com/office/drawing/2014/main" id="{8B5472F2-B846-5CA8-3B55-5A257A499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76315" y="755453"/>
                <a:ext cx="39565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#107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1" name="TextBox 61">
                <a:extLst>
                  <a:ext uri="{FF2B5EF4-FFF2-40B4-BE49-F238E27FC236}">
                    <a16:creationId xmlns:a16="http://schemas.microsoft.com/office/drawing/2014/main" id="{44E75175-69CE-EE16-9856-95FD320AD5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38" y="909441"/>
                <a:ext cx="38335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04BA88-420D-9DF8-BC8A-69F5D47604C7}"/>
                </a:ext>
              </a:extLst>
            </p:cNvPr>
            <p:cNvGrpSpPr/>
            <p:nvPr/>
          </p:nvGrpSpPr>
          <p:grpSpPr>
            <a:xfrm>
              <a:off x="1837741" y="1605072"/>
              <a:ext cx="536904" cy="425105"/>
              <a:chOff x="1682078" y="755453"/>
              <a:chExt cx="402677" cy="318829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DF52455D-2FB4-6098-EFC6-26E9EE24AF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2078" y="755453"/>
                <a:ext cx="40267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#104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4" name="TextBox 62">
                <a:extLst>
                  <a:ext uri="{FF2B5EF4-FFF2-40B4-BE49-F238E27FC236}">
                    <a16:creationId xmlns:a16="http://schemas.microsoft.com/office/drawing/2014/main" id="{D0BD5491-CA80-4ABF-197E-339F77D0B3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4" y="909441"/>
                <a:ext cx="37456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57A22A-C4E0-A0A2-6150-EB9CDF2F1F15}"/>
                </a:ext>
              </a:extLst>
            </p:cNvPr>
            <p:cNvGrpSpPr/>
            <p:nvPr/>
          </p:nvGrpSpPr>
          <p:grpSpPr>
            <a:xfrm>
              <a:off x="5047670" y="1605072"/>
              <a:ext cx="569855" cy="425105"/>
              <a:chOff x="4365828" y="755453"/>
              <a:chExt cx="427392" cy="318829"/>
            </a:xfrm>
          </p:grpSpPr>
          <p:sp>
            <p:nvSpPr>
              <p:cNvPr id="36" name="TextBox 86">
                <a:extLst>
                  <a:ext uri="{FF2B5EF4-FFF2-40B4-BE49-F238E27FC236}">
                    <a16:creationId xmlns:a16="http://schemas.microsoft.com/office/drawing/2014/main" id="{272F3DA9-07D1-29F4-66F9-CC6E99E322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5828" y="755453"/>
                <a:ext cx="4009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#108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7" name="TextBox 63">
                <a:extLst>
                  <a:ext uri="{FF2B5EF4-FFF2-40B4-BE49-F238E27FC236}">
                    <a16:creationId xmlns:a16="http://schemas.microsoft.com/office/drawing/2014/main" id="{D5DBC341-0EF9-7111-2003-E822493E45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2" y="909441"/>
                <a:ext cx="37456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9A54C5A-5EAE-CB55-0456-EC83117F01B7}"/>
                </a:ext>
              </a:extLst>
            </p:cNvPr>
            <p:cNvGrpSpPr/>
            <p:nvPr/>
          </p:nvGrpSpPr>
          <p:grpSpPr>
            <a:xfrm>
              <a:off x="8315730" y="1605072"/>
              <a:ext cx="550773" cy="425105"/>
              <a:chOff x="6882040" y="755453"/>
              <a:chExt cx="413081" cy="318829"/>
            </a:xfrm>
          </p:grpSpPr>
          <p:sp>
            <p:nvSpPr>
              <p:cNvPr id="39" name="TextBox 86">
                <a:extLst>
                  <a:ext uri="{FF2B5EF4-FFF2-40B4-BE49-F238E27FC236}">
                    <a16:creationId xmlns:a16="http://schemas.microsoft.com/office/drawing/2014/main" id="{5409BEA0-947B-7816-30D6-0B22F2F9B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2040" y="755453"/>
                <a:ext cx="36754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#112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0" name="TextBox 64">
                <a:extLst>
                  <a:ext uri="{FF2B5EF4-FFF2-40B4-BE49-F238E27FC236}">
                    <a16:creationId xmlns:a16="http://schemas.microsoft.com/office/drawing/2014/main" id="{870347C8-8DCE-47D7-F4E1-4F8AB080F3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2" y="909441"/>
                <a:ext cx="37456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336B08E-43FD-72E4-BFDC-BB0995CE1558}"/>
                </a:ext>
              </a:extLst>
            </p:cNvPr>
            <p:cNvGrpSpPr/>
            <p:nvPr/>
          </p:nvGrpSpPr>
          <p:grpSpPr>
            <a:xfrm>
              <a:off x="2642609" y="1605072"/>
              <a:ext cx="532207" cy="425105"/>
              <a:chOff x="2462755" y="755453"/>
              <a:chExt cx="399155" cy="318829"/>
            </a:xfrm>
          </p:grpSpPr>
          <p:sp>
            <p:nvSpPr>
              <p:cNvPr id="42" name="TextBox 86">
                <a:extLst>
                  <a:ext uri="{FF2B5EF4-FFF2-40B4-BE49-F238E27FC236}">
                    <a16:creationId xmlns:a16="http://schemas.microsoft.com/office/drawing/2014/main" id="{0C53CE1A-0B1C-2544-C06A-B78F673CEF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2755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#105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3" name="TextBox 65">
                <a:extLst>
                  <a:ext uri="{FF2B5EF4-FFF2-40B4-BE49-F238E27FC236}">
                    <a16:creationId xmlns:a16="http://schemas.microsoft.com/office/drawing/2014/main" id="{1574C6FB-59C1-F340-C809-86B6F21CD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68FA63-E13F-DABC-3820-4835C2068FEC}"/>
                </a:ext>
              </a:extLst>
            </p:cNvPr>
            <p:cNvGrpSpPr/>
            <p:nvPr/>
          </p:nvGrpSpPr>
          <p:grpSpPr>
            <a:xfrm>
              <a:off x="5885026" y="1605072"/>
              <a:ext cx="553600" cy="425105"/>
              <a:chOff x="5096248" y="755453"/>
              <a:chExt cx="415200" cy="318829"/>
            </a:xfrm>
          </p:grpSpPr>
          <p:sp>
            <p:nvSpPr>
              <p:cNvPr id="45" name="TextBox 86">
                <a:extLst>
                  <a:ext uri="{FF2B5EF4-FFF2-40B4-BE49-F238E27FC236}">
                    <a16:creationId xmlns:a16="http://schemas.microsoft.com/office/drawing/2014/main" id="{B2FEEBFC-0071-C4A6-6A32-F0672A6B7E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6248" y="755453"/>
                <a:ext cx="39740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#109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6" name="TextBox 66">
                <a:extLst>
                  <a:ext uri="{FF2B5EF4-FFF2-40B4-BE49-F238E27FC236}">
                    <a16:creationId xmlns:a16="http://schemas.microsoft.com/office/drawing/2014/main" id="{D46DDC24-CE8C-A9FB-7B96-CA682F639D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7440DC1-AF69-65F1-9D0D-F17CFF0D0A61}"/>
                </a:ext>
              </a:extLst>
            </p:cNvPr>
            <p:cNvGrpSpPr/>
            <p:nvPr/>
          </p:nvGrpSpPr>
          <p:grpSpPr>
            <a:xfrm>
              <a:off x="237087" y="1605072"/>
              <a:ext cx="528873" cy="425105"/>
              <a:chOff x="313282" y="755453"/>
              <a:chExt cx="396655" cy="318829"/>
            </a:xfrm>
          </p:grpSpPr>
          <p:sp>
            <p:nvSpPr>
              <p:cNvPr id="48" name="TextBox 86">
                <a:extLst>
                  <a:ext uri="{FF2B5EF4-FFF2-40B4-BE49-F238E27FC236}">
                    <a16:creationId xmlns:a16="http://schemas.microsoft.com/office/drawing/2014/main" id="{D3A42C81-E775-BFC8-CBBF-5A746D5629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282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#102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9" name="TextBox 69">
                <a:extLst>
                  <a:ext uri="{FF2B5EF4-FFF2-40B4-BE49-F238E27FC236}">
                    <a16:creationId xmlns:a16="http://schemas.microsoft.com/office/drawing/2014/main" id="{EE8355A0-F036-F5D4-DCC3-B089450E99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8862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6FDD68A-A53A-6BFF-3A6F-C08E21F0EDDB}"/>
                </a:ext>
              </a:extLst>
            </p:cNvPr>
            <p:cNvGrpSpPr/>
            <p:nvPr/>
          </p:nvGrpSpPr>
          <p:grpSpPr>
            <a:xfrm>
              <a:off x="3436114" y="1605072"/>
              <a:ext cx="551328" cy="425105"/>
              <a:chOff x="2988843" y="755453"/>
              <a:chExt cx="413496" cy="318829"/>
            </a:xfrm>
          </p:grpSpPr>
          <p:sp>
            <p:nvSpPr>
              <p:cNvPr id="51" name="TextBox 86">
                <a:extLst>
                  <a:ext uri="{FF2B5EF4-FFF2-40B4-BE49-F238E27FC236}">
                    <a16:creationId xmlns:a16="http://schemas.microsoft.com/office/drawing/2014/main" id="{BEA55E30-11D8-C939-1BCD-B94328332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8843" y="755453"/>
                <a:ext cx="39740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#106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2" name="TextBox 70">
                <a:extLst>
                  <a:ext uri="{FF2B5EF4-FFF2-40B4-BE49-F238E27FC236}">
                    <a16:creationId xmlns:a16="http://schemas.microsoft.com/office/drawing/2014/main" id="{1B35F692-7B59-88A2-A45F-70217DAEAB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6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E69BCC-FB1A-0886-12ED-848372DFD99A}"/>
                </a:ext>
              </a:extLst>
            </p:cNvPr>
            <p:cNvGrpSpPr/>
            <p:nvPr/>
          </p:nvGrpSpPr>
          <p:grpSpPr>
            <a:xfrm>
              <a:off x="6699146" y="1605072"/>
              <a:ext cx="539389" cy="425105"/>
              <a:chOff x="5755284" y="755453"/>
              <a:chExt cx="404542" cy="318829"/>
            </a:xfrm>
          </p:grpSpPr>
          <p:sp>
            <p:nvSpPr>
              <p:cNvPr id="54" name="TextBox 86">
                <a:extLst>
                  <a:ext uri="{FF2B5EF4-FFF2-40B4-BE49-F238E27FC236}">
                    <a16:creationId xmlns:a16="http://schemas.microsoft.com/office/drawing/2014/main" id="{6B5BA5D5-2A83-195F-F54B-5C5A4EA25B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5284" y="75545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#110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5" name="TextBox 71">
                <a:extLst>
                  <a:ext uri="{FF2B5EF4-FFF2-40B4-BE49-F238E27FC236}">
                    <a16:creationId xmlns:a16="http://schemas.microsoft.com/office/drawing/2014/main" id="{28E6F104-ACD7-C190-43A9-3A0BF7F9FD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56" name="TextBox 67">
              <a:extLst>
                <a:ext uri="{FF2B5EF4-FFF2-40B4-BE49-F238E27FC236}">
                  <a16:creationId xmlns:a16="http://schemas.microsoft.com/office/drawing/2014/main" id="{C0F7462D-4CB0-1B7F-6D32-396669E1A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1469323"/>
              <a:ext cx="454917" cy="18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TSGs</a:t>
              </a:r>
            </a:p>
          </p:txBody>
        </p:sp>
        <p:sp>
          <p:nvSpPr>
            <p:cNvPr id="57" name="Chevron 60">
              <a:extLst>
                <a:ext uri="{FF2B5EF4-FFF2-40B4-BE49-F238E27FC236}">
                  <a16:creationId xmlns:a16="http://schemas.microsoft.com/office/drawing/2014/main" id="{582641AC-B2A8-B066-615B-DA228D270B1E}"/>
                </a:ext>
              </a:extLst>
            </p:cNvPr>
            <p:cNvSpPr/>
            <p:nvPr/>
          </p:nvSpPr>
          <p:spPr bwMode="auto">
            <a:xfrm>
              <a:off x="99350" y="2345569"/>
              <a:ext cx="2077149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7123"/>
                <a:gd name="connsiteY0" fmla="*/ 0 h 222250"/>
                <a:gd name="connsiteX1" fmla="*/ 1467062 w 1597123"/>
                <a:gd name="connsiteY1" fmla="*/ 0 h 222250"/>
                <a:gd name="connsiteX2" fmla="*/ 1597123 w 1597123"/>
                <a:gd name="connsiteY2" fmla="*/ 117917 h 222250"/>
                <a:gd name="connsiteX3" fmla="*/ 1467062 w 1597123"/>
                <a:gd name="connsiteY3" fmla="*/ 222250 h 222250"/>
                <a:gd name="connsiteX4" fmla="*/ 0 w 1597123"/>
                <a:gd name="connsiteY4" fmla="*/ 222250 h 222250"/>
                <a:gd name="connsiteX5" fmla="*/ 26818 w 1597123"/>
                <a:gd name="connsiteY5" fmla="*/ 98155 h 222250"/>
                <a:gd name="connsiteX6" fmla="*/ 0 w 1597123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123" h="222250">
                  <a:moveTo>
                    <a:pt x="0" y="0"/>
                  </a:moveTo>
                  <a:lnTo>
                    <a:pt x="1467062" y="0"/>
                  </a:lnTo>
                  <a:lnTo>
                    <a:pt x="1597123" y="11791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definition</a:t>
              </a: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58" name="Chevron 60">
              <a:extLst>
                <a:ext uri="{FF2B5EF4-FFF2-40B4-BE49-F238E27FC236}">
                  <a16:creationId xmlns:a16="http://schemas.microsoft.com/office/drawing/2014/main" id="{3413BC60-119B-B6CC-77BA-0C816F15921D}"/>
                </a:ext>
              </a:extLst>
            </p:cNvPr>
            <p:cNvSpPr/>
            <p:nvPr/>
          </p:nvSpPr>
          <p:spPr bwMode="auto">
            <a:xfrm>
              <a:off x="4362035" y="2339703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59" name="Chevron 60">
              <a:extLst>
                <a:ext uri="{FF2B5EF4-FFF2-40B4-BE49-F238E27FC236}">
                  <a16:creationId xmlns:a16="http://schemas.microsoft.com/office/drawing/2014/main" id="{77D22C76-9670-16C8-3052-810788EED925}"/>
                </a:ext>
              </a:extLst>
            </p:cNvPr>
            <p:cNvSpPr/>
            <p:nvPr/>
          </p:nvSpPr>
          <p:spPr bwMode="auto">
            <a:xfrm>
              <a:off x="2059104" y="2344500"/>
              <a:ext cx="249257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80%</a:t>
              </a:r>
            </a:p>
          </p:txBody>
        </p:sp>
        <p:sp>
          <p:nvSpPr>
            <p:cNvPr id="60" name="Chevron 60">
              <a:extLst>
                <a:ext uri="{FF2B5EF4-FFF2-40B4-BE49-F238E27FC236}">
                  <a16:creationId xmlns:a16="http://schemas.microsoft.com/office/drawing/2014/main" id="{9931CB2B-F1F5-9F82-5F72-461BB6456268}"/>
                </a:ext>
              </a:extLst>
            </p:cNvPr>
            <p:cNvSpPr/>
            <p:nvPr/>
          </p:nvSpPr>
          <p:spPr bwMode="auto">
            <a:xfrm>
              <a:off x="8391395" y="2893870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1A440F26-839C-D6D5-B1E1-8EE374202E0F}"/>
                </a:ext>
              </a:extLst>
            </p:cNvPr>
            <p:cNvSpPr/>
            <p:nvPr/>
          </p:nvSpPr>
          <p:spPr bwMode="auto">
            <a:xfrm>
              <a:off x="5283203" y="2896226"/>
              <a:ext cx="3251196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 2 (SA2, SA6, …) 5GA St.+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 80%</a:t>
              </a:r>
            </a:p>
          </p:txBody>
        </p:sp>
        <p:sp>
          <p:nvSpPr>
            <p:cNvPr id="62" name="Chevron 60">
              <a:extLst>
                <a:ext uri="{FF2B5EF4-FFF2-40B4-BE49-F238E27FC236}">
                  <a16:creationId xmlns:a16="http://schemas.microsoft.com/office/drawing/2014/main" id="{B74ACFCC-EC3C-28E1-C7B3-139CFE04F832}"/>
                </a:ext>
              </a:extLst>
            </p:cNvPr>
            <p:cNvSpPr/>
            <p:nvPr/>
          </p:nvSpPr>
          <p:spPr bwMode="auto">
            <a:xfrm>
              <a:off x="8486210" y="5105304"/>
              <a:ext cx="250465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5GA St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53D5DD6-7195-414C-3E08-BD2CCCC6E955}"/>
                </a:ext>
              </a:extLst>
            </p:cNvPr>
            <p:cNvGrpSpPr/>
            <p:nvPr/>
          </p:nvGrpSpPr>
          <p:grpSpPr>
            <a:xfrm>
              <a:off x="9133209" y="1591526"/>
              <a:ext cx="533686" cy="425105"/>
              <a:chOff x="7356544" y="745293"/>
              <a:chExt cx="400264" cy="318829"/>
            </a:xfrm>
          </p:grpSpPr>
          <p:sp>
            <p:nvSpPr>
              <p:cNvPr id="64" name="TextBox 86">
                <a:extLst>
                  <a:ext uri="{FF2B5EF4-FFF2-40B4-BE49-F238E27FC236}">
                    <a16:creationId xmlns:a16="http://schemas.microsoft.com/office/drawing/2014/main" id="{B6EF09B9-437D-AC85-A023-5A102149A7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56544" y="745293"/>
                <a:ext cx="367540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5" name="TextBox 66">
                <a:extLst>
                  <a:ext uri="{FF2B5EF4-FFF2-40B4-BE49-F238E27FC236}">
                    <a16:creationId xmlns:a16="http://schemas.microsoft.com/office/drawing/2014/main" id="{9286C83A-2583-CEF1-04DD-210CDB692A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B4E0410-87D2-4FE1-C971-FA9712ABA717}"/>
                </a:ext>
              </a:extLst>
            </p:cNvPr>
            <p:cNvGrpSpPr/>
            <p:nvPr/>
          </p:nvGrpSpPr>
          <p:grpSpPr>
            <a:xfrm>
              <a:off x="9928540" y="1591526"/>
              <a:ext cx="521329" cy="425105"/>
              <a:chOff x="8014189" y="745293"/>
              <a:chExt cx="390997" cy="318829"/>
            </a:xfrm>
          </p:grpSpPr>
          <p:sp>
            <p:nvSpPr>
              <p:cNvPr id="67" name="TextBox 86">
                <a:extLst>
                  <a:ext uri="{FF2B5EF4-FFF2-40B4-BE49-F238E27FC236}">
                    <a16:creationId xmlns:a16="http://schemas.microsoft.com/office/drawing/2014/main" id="{9860FF2C-6995-D9F2-2D4F-88D5F2AEE0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4189" y="74529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#114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8" name="TextBox 71">
                <a:extLst>
                  <a:ext uri="{FF2B5EF4-FFF2-40B4-BE49-F238E27FC236}">
                    <a16:creationId xmlns:a16="http://schemas.microsoft.com/office/drawing/2014/main" id="{0869207F-8AE6-0CC7-8A26-E6B01E4B08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69" name="TextBox 86">
              <a:extLst>
                <a:ext uri="{FF2B5EF4-FFF2-40B4-BE49-F238E27FC236}">
                  <a16:creationId xmlns:a16="http://schemas.microsoft.com/office/drawing/2014/main" id="{D3559373-D933-955A-61F4-F405DB5D7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4731" y="1609589"/>
              <a:ext cx="490054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#115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0" name="TextBox 60">
              <a:extLst>
                <a:ext uri="{FF2B5EF4-FFF2-40B4-BE49-F238E27FC236}">
                  <a16:creationId xmlns:a16="http://schemas.microsoft.com/office/drawing/2014/main" id="{E0283474-DFF1-8591-E10A-E9BDB543A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7" y="1814907"/>
              <a:ext cx="51113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  <p:sp>
          <p:nvSpPr>
            <p:cNvPr id="71" name="TextBox 60">
              <a:extLst>
                <a:ext uri="{FF2B5EF4-FFF2-40B4-BE49-F238E27FC236}">
                  <a16:creationId xmlns:a16="http://schemas.microsoft.com/office/drawing/2014/main" id="{47F6CE37-2305-CC7F-8319-08DDB2EA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792328"/>
              <a:ext cx="47599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ACA9140C-8995-2267-98B9-0299BB37A3A3}"/>
                </a:ext>
              </a:extLst>
            </p:cNvPr>
            <p:cNvSpPr/>
            <p:nvPr/>
          </p:nvSpPr>
          <p:spPr bwMode="auto">
            <a:xfrm>
              <a:off x="5401056" y="3997443"/>
              <a:ext cx="4749912" cy="292732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9AE2E421-F16E-048D-C4C5-AF8A1361B510}"/>
                </a:ext>
              </a:extLst>
            </p:cNvPr>
            <p:cNvSpPr/>
            <p:nvPr/>
          </p:nvSpPr>
          <p:spPr bwMode="auto">
            <a:xfrm>
              <a:off x="6144769" y="4489758"/>
              <a:ext cx="4846095" cy="279967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74" name="TextBox 86">
              <a:extLst>
                <a:ext uri="{FF2B5EF4-FFF2-40B4-BE49-F238E27FC236}">
                  <a16:creationId xmlns:a16="http://schemas.microsoft.com/office/drawing/2014/main" id="{F8A1D1D4-F956-09A1-373C-D24FDBBF4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84548" y="1605073"/>
              <a:ext cx="494739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#116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75" name="Straight Connector 114">
              <a:extLst>
                <a:ext uri="{FF2B5EF4-FFF2-40B4-BE49-F238E27FC236}">
                  <a16:creationId xmlns:a16="http://schemas.microsoft.com/office/drawing/2014/main" id="{58274585-A29F-B8B5-1B8C-4296DCF4E7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05205" y="2097115"/>
              <a:ext cx="962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6" name="Straight Connector 114">
              <a:extLst>
                <a:ext uri="{FF2B5EF4-FFF2-40B4-BE49-F238E27FC236}">
                  <a16:creationId xmlns:a16="http://schemas.microsoft.com/office/drawing/2014/main" id="{26003C13-3D21-AE6D-B488-7B58B5D0EF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2097115"/>
              <a:ext cx="22896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7" name="Straight Connector 114">
              <a:extLst>
                <a:ext uri="{FF2B5EF4-FFF2-40B4-BE49-F238E27FC236}">
                  <a16:creationId xmlns:a16="http://schemas.microsoft.com/office/drawing/2014/main" id="{A8429F12-A37F-D13A-93A9-CDFEF11379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8" name="Straight Connector 114">
              <a:extLst>
                <a:ext uri="{FF2B5EF4-FFF2-40B4-BE49-F238E27FC236}">
                  <a16:creationId xmlns:a16="http://schemas.microsoft.com/office/drawing/2014/main" id="{D1BDCD1B-FC94-41DA-BD69-EF91C3BC1F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959760" y="2097115"/>
              <a:ext cx="2486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9" name="Straight Connector 114">
              <a:extLst>
                <a:ext uri="{FF2B5EF4-FFF2-40B4-BE49-F238E27FC236}">
                  <a16:creationId xmlns:a16="http://schemas.microsoft.com/office/drawing/2014/main" id="{07E02B74-FA26-4D83-A0F4-65AC9EFCE8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2097115"/>
              <a:ext cx="1309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BDE174DF-0CC2-966A-7059-A3F865D17C0A}"/>
                </a:ext>
              </a:extLst>
            </p:cNvPr>
            <p:cNvSpPr/>
            <p:nvPr/>
          </p:nvSpPr>
          <p:spPr bwMode="auto">
            <a:xfrm>
              <a:off x="6809465" y="3474165"/>
              <a:ext cx="10024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89500"/>
                <a:gd name="connsiteY0" fmla="*/ 0 h 222250"/>
                <a:gd name="connsiteX1" fmla="*/ 1467062 w 1689500"/>
                <a:gd name="connsiteY1" fmla="*/ 0 h 222250"/>
                <a:gd name="connsiteX2" fmla="*/ 1689500 w 1689500"/>
                <a:gd name="connsiteY2" fmla="*/ 111126 h 222250"/>
                <a:gd name="connsiteX3" fmla="*/ 1467062 w 1689500"/>
                <a:gd name="connsiteY3" fmla="*/ 222250 h 222250"/>
                <a:gd name="connsiteX4" fmla="*/ 0 w 1689500"/>
                <a:gd name="connsiteY4" fmla="*/ 222250 h 222250"/>
                <a:gd name="connsiteX5" fmla="*/ 26818 w 1689500"/>
                <a:gd name="connsiteY5" fmla="*/ 98155 h 222250"/>
                <a:gd name="connsiteX6" fmla="*/ 0 w 1689500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9500" h="222250">
                  <a:moveTo>
                    <a:pt x="0" y="0"/>
                  </a:moveTo>
                  <a:lnTo>
                    <a:pt x="1467062" y="0"/>
                  </a:lnTo>
                  <a:lnTo>
                    <a:pt x="1689500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RAN4 C.def.</a:t>
              </a:r>
            </a:p>
          </p:txBody>
        </p:sp>
        <p:sp>
          <p:nvSpPr>
            <p:cNvPr id="81" name="Chevron 60">
              <a:extLst>
                <a:ext uri="{FF2B5EF4-FFF2-40B4-BE49-F238E27FC236}">
                  <a16:creationId xmlns:a16="http://schemas.microsoft.com/office/drawing/2014/main" id="{43EE23B0-8C2C-1F37-F8EB-4F5716EBA6CD}"/>
                </a:ext>
              </a:extLst>
            </p:cNvPr>
            <p:cNvSpPr/>
            <p:nvPr/>
          </p:nvSpPr>
          <p:spPr bwMode="auto">
            <a:xfrm>
              <a:off x="10873458" y="4527238"/>
              <a:ext cx="945161" cy="279960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RAN4 Perf</a:t>
              </a:r>
            </a:p>
          </p:txBody>
        </p:sp>
        <p:sp>
          <p:nvSpPr>
            <p:cNvPr id="82" name="Chevron 60">
              <a:extLst>
                <a:ext uri="{FF2B5EF4-FFF2-40B4-BE49-F238E27FC236}">
                  <a16:creationId xmlns:a16="http://schemas.microsoft.com/office/drawing/2014/main" id="{99F46FB6-0C9E-A884-498E-CD1F457AF37A}"/>
                </a:ext>
              </a:extLst>
            </p:cNvPr>
            <p:cNvSpPr/>
            <p:nvPr/>
          </p:nvSpPr>
          <p:spPr bwMode="auto">
            <a:xfrm>
              <a:off x="5359971" y="3474004"/>
              <a:ext cx="16120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1837"/>
                <a:gd name="connsiteY0" fmla="*/ 0 h 222250"/>
                <a:gd name="connsiteX1" fmla="*/ 1467062 w 1601837"/>
                <a:gd name="connsiteY1" fmla="*/ 0 h 222250"/>
                <a:gd name="connsiteX2" fmla="*/ 1601837 w 1601837"/>
                <a:gd name="connsiteY2" fmla="*/ 111126 h 222250"/>
                <a:gd name="connsiteX3" fmla="*/ 1467062 w 1601837"/>
                <a:gd name="connsiteY3" fmla="*/ 222250 h 222250"/>
                <a:gd name="connsiteX4" fmla="*/ 0 w 1601837"/>
                <a:gd name="connsiteY4" fmla="*/ 222250 h 222250"/>
                <a:gd name="connsiteX5" fmla="*/ 26818 w 1601837"/>
                <a:gd name="connsiteY5" fmla="*/ 98155 h 222250"/>
                <a:gd name="connsiteX6" fmla="*/ 0 w 160183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837" h="222250">
                  <a:moveTo>
                    <a:pt x="0" y="0"/>
                  </a:moveTo>
                  <a:lnTo>
                    <a:pt x="1467062" y="0"/>
                  </a:lnTo>
                  <a:lnTo>
                    <a:pt x="1601837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Content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83" name="Title 1">
              <a:extLst>
                <a:ext uri="{FF2B5EF4-FFF2-40B4-BE49-F238E27FC236}">
                  <a16:creationId xmlns:a16="http://schemas.microsoft.com/office/drawing/2014/main" id="{FBF8255F-E0EA-C810-C3E9-ACB3CB4EF8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4421" y="5070238"/>
              <a:ext cx="3037645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</a:rPr>
                <a:t>Rel-20 - 5GA part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A0EAE64-28DB-2C20-E18A-815E767D929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1409777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67033FE-B113-6E24-EF02-3F53A2F6D637}"/>
                </a:ext>
              </a:extLst>
            </p:cNvPr>
            <p:cNvSpPr txBox="1"/>
            <p:nvPr/>
          </p:nvSpPr>
          <p:spPr>
            <a:xfrm>
              <a:off x="4934374" y="1246796"/>
              <a:ext cx="75710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659B74E-7CBB-104E-9D5A-D6EEEAF865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1414300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451530-730E-33A4-4FEB-402D63A8DB88}"/>
                </a:ext>
              </a:extLst>
            </p:cNvPr>
            <p:cNvSpPr txBox="1"/>
            <p:nvPr/>
          </p:nvSpPr>
          <p:spPr>
            <a:xfrm>
              <a:off x="8135897" y="1251318"/>
              <a:ext cx="76647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335F4A6-626B-BAA3-6968-A923E0C6FF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1400759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B2FB6D1-C606-3B7E-B500-7AAC805F1D22}"/>
                </a:ext>
              </a:extLst>
            </p:cNvPr>
            <p:cNvSpPr txBox="1"/>
            <p:nvPr/>
          </p:nvSpPr>
          <p:spPr>
            <a:xfrm>
              <a:off x="10885865" y="1255840"/>
              <a:ext cx="761786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2027</a:t>
              </a:r>
            </a:p>
          </p:txBody>
        </p:sp>
        <p:sp>
          <p:nvSpPr>
            <p:cNvPr id="90" name="Chevron 58">
              <a:extLst>
                <a:ext uri="{FF2B5EF4-FFF2-40B4-BE49-F238E27FC236}">
                  <a16:creationId xmlns:a16="http://schemas.microsoft.com/office/drawing/2014/main" id="{93073914-FD48-19C4-35C1-38476EF7E196}"/>
                </a:ext>
              </a:extLst>
            </p:cNvPr>
            <p:cNvSpPr/>
            <p:nvPr/>
          </p:nvSpPr>
          <p:spPr bwMode="auto">
            <a:xfrm>
              <a:off x="10701868" y="5087995"/>
              <a:ext cx="1137920" cy="325121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5GA ASN.1 &amp; Open APIs </a:t>
              </a:r>
            </a:p>
          </p:txBody>
        </p:sp>
        <p:sp>
          <p:nvSpPr>
            <p:cNvPr id="91" name="Thought Bubble: Cloud 90">
              <a:extLst>
                <a:ext uri="{FF2B5EF4-FFF2-40B4-BE49-F238E27FC236}">
                  <a16:creationId xmlns:a16="http://schemas.microsoft.com/office/drawing/2014/main" id="{1456E982-0168-4FD9-AB36-D1ABB82A5599}"/>
                </a:ext>
              </a:extLst>
            </p:cNvPr>
            <p:cNvSpPr/>
            <p:nvPr/>
          </p:nvSpPr>
          <p:spPr bwMode="auto">
            <a:xfrm>
              <a:off x="4021639" y="2770897"/>
              <a:ext cx="1355066" cy="47720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B379C79-EDBD-AB6C-9B2A-61C4B6901748}"/>
                </a:ext>
              </a:extLst>
            </p:cNvPr>
            <p:cNvSpPr txBox="1"/>
            <p:nvPr/>
          </p:nvSpPr>
          <p:spPr>
            <a:xfrm>
              <a:off x="4027877" y="2903329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St.2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3" name="Thought Bubble: Cloud 92">
              <a:extLst>
                <a:ext uri="{FF2B5EF4-FFF2-40B4-BE49-F238E27FC236}">
                  <a16:creationId xmlns:a16="http://schemas.microsoft.com/office/drawing/2014/main" id="{67DA38F2-75E6-5AC4-735A-247478A70818}"/>
                </a:ext>
              </a:extLst>
            </p:cNvPr>
            <p:cNvSpPr/>
            <p:nvPr/>
          </p:nvSpPr>
          <p:spPr bwMode="auto">
            <a:xfrm>
              <a:off x="6983164" y="5043246"/>
              <a:ext cx="1307905" cy="488894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E325BAF-941E-0ABA-10DE-4F274419C881}"/>
                </a:ext>
              </a:extLst>
            </p:cNvPr>
            <p:cNvSpPr txBox="1"/>
            <p:nvPr/>
          </p:nvSpPr>
          <p:spPr>
            <a:xfrm>
              <a:off x="6960871" y="5122282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St.3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</p:grp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72DD7790-93E6-D15C-894C-59B43D11EF3D}"/>
              </a:ext>
            </a:extLst>
          </p:cNvPr>
          <p:cNvSpPr/>
          <p:nvPr/>
        </p:nvSpPr>
        <p:spPr bwMode="auto">
          <a:xfrm>
            <a:off x="6185666" y="28969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722D4ED5-C782-4873-556B-83BDC5B0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527" y="3303175"/>
            <a:ext cx="1281178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6F77FA-BF56-8C49-0D14-2B4DD0BB8F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7741" y="179215"/>
            <a:ext cx="8263966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Rel-20 5G-Advaced Content Definition Process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1185" y="1901396"/>
            <a:ext cx="3376" cy="4092366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5598" y="1917161"/>
            <a:ext cx="0" cy="394041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AC1F0D52-4759-92A0-4725-ECBBC745A4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2321" y="1942619"/>
            <a:ext cx="0" cy="394041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E5484FC-2B93-6979-E32C-534E44D9CBD7}"/>
              </a:ext>
            </a:extLst>
          </p:cNvPr>
          <p:cNvCxnSpPr>
            <a:cxnSpLocks/>
          </p:cNvCxnSpPr>
          <p:nvPr/>
        </p:nvCxnSpPr>
        <p:spPr bwMode="auto">
          <a:xfrm>
            <a:off x="7839415" y="1440400"/>
            <a:ext cx="261824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309819" y="1440400"/>
            <a:ext cx="870561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E12D0FA-593A-F1E5-78DC-2E0DB1EAD3AF}"/>
              </a:ext>
            </a:extLst>
          </p:cNvPr>
          <p:cNvCxnSpPr>
            <a:cxnSpLocks/>
          </p:cNvCxnSpPr>
          <p:nvPr/>
        </p:nvCxnSpPr>
        <p:spPr bwMode="auto">
          <a:xfrm>
            <a:off x="2261274" y="1440400"/>
            <a:ext cx="2676283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74C2676-DA51-DC94-534B-584D909AC9A8}"/>
              </a:ext>
            </a:extLst>
          </p:cNvPr>
          <p:cNvCxnSpPr>
            <a:cxnSpLocks/>
          </p:cNvCxnSpPr>
          <p:nvPr/>
        </p:nvCxnSpPr>
        <p:spPr bwMode="auto">
          <a:xfrm>
            <a:off x="5063641" y="1442243"/>
            <a:ext cx="2676283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502369" y="1934880"/>
            <a:ext cx="0" cy="3897737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467215" y="1886002"/>
            <a:ext cx="15193" cy="3938711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630" y="1563329"/>
            <a:ext cx="59022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#107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98165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22115" y="1952586"/>
            <a:ext cx="0" cy="409066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3803" y="1952589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90461" y="1926981"/>
            <a:ext cx="0" cy="4094074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8674" y="1926977"/>
            <a:ext cx="0" cy="4036027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88204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1418" y="1926767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51223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270199" y="1903419"/>
            <a:ext cx="0" cy="409066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908" y="1563329"/>
            <a:ext cx="59503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#108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113" y="1563329"/>
            <a:ext cx="59182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1048" y="1563329"/>
            <a:ext cx="56938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158" y="1563329"/>
            <a:ext cx="54213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#111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9947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#112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6547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#113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947" y="1563329"/>
            <a:ext cx="56938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#114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2798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9682" y="1563329"/>
            <a:ext cx="5645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4570" y="1563329"/>
            <a:ext cx="56297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#117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2674" y="1563329"/>
            <a:ext cx="56778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#118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5991" y="1578695"/>
            <a:ext cx="58862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6065358" y="1308941"/>
            <a:ext cx="501492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9019045" y="1308941"/>
            <a:ext cx="499786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6795" y="1674303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2602" y="1678362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7888" y="1674301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6935" y="1674301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3553" y="1674303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8525" y="1674301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8981" y="1674301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7348" y="1674301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800" y="1674301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296" y="1696498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1523" y="1674303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7014" y="1674301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6796" y="1674301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168" y="2597648"/>
            <a:ext cx="921706" cy="479786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751" dirty="0"/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4513844" y="5078362"/>
            <a:ext cx="4127418" cy="24243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Stage-3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2820642" y="4475734"/>
            <a:ext cx="3635238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Stage-2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/Work Phase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8496087" y="5070678"/>
            <a:ext cx="790035" cy="25780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530" y="2637373"/>
            <a:ext cx="1062320" cy="409334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</a:rPr>
              <a:t>Rel-20 5GA Content </a:t>
            </a:r>
            <a:r>
              <a:rPr lang="fr-FR" altLang="en-US" sz="700" b="1" dirty="0" err="1">
                <a:latin typeface="Montserrat" panose="00000500000000000000" pitchFamily="50" charset="0"/>
              </a:rPr>
              <a:t>Approval</a:t>
            </a:r>
            <a:endParaRPr lang="fr-FR" altLang="en-US" sz="700" b="1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801" y="2696101"/>
            <a:ext cx="7248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700" b="1" dirty="0">
                <a:latin typeface="Montserrat" panose="00000500000000000000" pitchFamily="2" charset="0"/>
              </a:rPr>
              <a:t>Rel-20 5GA </a:t>
            </a:r>
          </a:p>
          <a:p>
            <a:pPr algn="ctr"/>
            <a:r>
              <a:rPr lang="fr-FR" altLang="en-US" sz="700" b="1" dirty="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55" y="1582109"/>
            <a:ext cx="59182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6601" y="1693082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3400385" y="1312357"/>
            <a:ext cx="496377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7982" y="5945935"/>
            <a:ext cx="925083" cy="3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2714321" y="2122000"/>
            <a:ext cx="778219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1367215" y="2118587"/>
            <a:ext cx="1483846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SA1 Stage-1        80%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C2172CA-2BF5-9DE6-9DB9-7D67129AA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0363" y="5050626"/>
            <a:ext cx="673555" cy="29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9560AE3C-7637-82E6-3FE4-969D2B665A9A}"/>
              </a:ext>
            </a:extLst>
          </p:cNvPr>
          <p:cNvSpPr/>
          <p:nvPr/>
        </p:nvSpPr>
        <p:spPr bwMode="auto">
          <a:xfrm>
            <a:off x="3627588" y="2271457"/>
            <a:ext cx="661739" cy="379297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Stage-1 Freeze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5D873314-DF5D-D8B3-570E-09DC0CBEDB74}"/>
              </a:ext>
            </a:extLst>
          </p:cNvPr>
          <p:cNvSpPr/>
          <p:nvPr/>
        </p:nvSpPr>
        <p:spPr bwMode="auto">
          <a:xfrm>
            <a:off x="1367215" y="3375449"/>
            <a:ext cx="813165" cy="642737"/>
          </a:xfrm>
          <a:prstGeom prst="wedgeRoundRectCallout">
            <a:avLst>
              <a:gd name="adj1" fmla="val 59395"/>
              <a:gd name="adj2" fmla="val -100595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69F1A7DF-1A7A-26DC-01C0-EDB50E672FB9}"/>
              </a:ext>
            </a:extLst>
          </p:cNvPr>
          <p:cNvSpPr/>
          <p:nvPr/>
        </p:nvSpPr>
        <p:spPr bwMode="auto">
          <a:xfrm>
            <a:off x="2332309" y="3375449"/>
            <a:ext cx="886738" cy="643401"/>
          </a:xfrm>
          <a:prstGeom prst="wedgeRoundRectCallout">
            <a:avLst>
              <a:gd name="adj1" fmla="val 7775"/>
              <a:gd name="adj2" fmla="val -103478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Selected Rel-20 SID/WID Approval  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E888E8FF-C006-92F9-2775-DB62F9223E8A}"/>
              </a:ext>
            </a:extLst>
          </p:cNvPr>
          <p:cNvSpPr/>
          <p:nvPr/>
        </p:nvSpPr>
        <p:spPr bwMode="auto">
          <a:xfrm>
            <a:off x="3275979" y="3375448"/>
            <a:ext cx="886738" cy="624621"/>
          </a:xfrm>
          <a:prstGeom prst="wedgeRoundRectCallout">
            <a:avLst>
              <a:gd name="adj1" fmla="val -26226"/>
              <a:gd name="adj2" fmla="val -105731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Final Package Approval 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362B5600-3BBE-0A29-57B3-C36E2C6CF155}"/>
              </a:ext>
            </a:extLst>
          </p:cNvPr>
          <p:cNvSpPr/>
          <p:nvPr/>
        </p:nvSpPr>
        <p:spPr bwMode="auto">
          <a:xfrm>
            <a:off x="7208954" y="4640179"/>
            <a:ext cx="678621" cy="379297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Freeze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D81B9598-5E1C-3CFF-49D6-57B82B897EC5}"/>
              </a:ext>
            </a:extLst>
          </p:cNvPr>
          <p:cNvSpPr/>
          <p:nvPr/>
        </p:nvSpPr>
        <p:spPr bwMode="auto">
          <a:xfrm>
            <a:off x="7839415" y="5454096"/>
            <a:ext cx="678621" cy="379297"/>
          </a:xfrm>
          <a:prstGeom prst="wedgeRoundRectCallout">
            <a:avLst>
              <a:gd name="adj1" fmla="val 57464"/>
              <a:gd name="adj2" fmla="val -83754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Stage-3 Freeze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50D330D1-3616-3EEA-D6FE-9BF649CDB812}"/>
              </a:ext>
            </a:extLst>
          </p:cNvPr>
          <p:cNvSpPr/>
          <p:nvPr/>
        </p:nvSpPr>
        <p:spPr bwMode="auto">
          <a:xfrm>
            <a:off x="9319881" y="5453320"/>
            <a:ext cx="979100" cy="379297"/>
          </a:xfrm>
          <a:prstGeom prst="wedgeRoundRectCallout">
            <a:avLst>
              <a:gd name="adj1" fmla="val -54119"/>
              <a:gd name="adj2" fmla="val -123461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5GA complete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D00A5066-7C6B-4E37-3D69-B78CEF330DE7}"/>
              </a:ext>
            </a:extLst>
          </p:cNvPr>
          <p:cNvSpPr/>
          <p:nvPr/>
        </p:nvSpPr>
        <p:spPr bwMode="auto">
          <a:xfrm>
            <a:off x="2239462" y="4154200"/>
            <a:ext cx="604344" cy="258759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latin typeface="Arial" charset="0"/>
              </a:rPr>
              <a:t>MED</a:t>
            </a: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9721862B-0050-CB01-64F3-BCCCD3FFB69B}"/>
              </a:ext>
            </a:extLst>
          </p:cNvPr>
          <p:cNvSpPr/>
          <p:nvPr/>
        </p:nvSpPr>
        <p:spPr bwMode="auto">
          <a:xfrm>
            <a:off x="1680102" y="4859704"/>
            <a:ext cx="744350" cy="437621"/>
          </a:xfrm>
          <a:prstGeom prst="wedgeRoundRectCallout">
            <a:avLst>
              <a:gd name="adj1" fmla="val 116232"/>
              <a:gd name="adj2" fmla="val -15767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6BC6B778-FD1B-083E-016D-49835EB16182}"/>
              </a:ext>
            </a:extLst>
          </p:cNvPr>
          <p:cNvSpPr/>
          <p:nvPr/>
        </p:nvSpPr>
        <p:spPr bwMode="auto">
          <a:xfrm>
            <a:off x="1392923" y="4703858"/>
            <a:ext cx="920112" cy="522251"/>
          </a:xfrm>
          <a:prstGeom prst="wedgeRoundRectCallout">
            <a:avLst>
              <a:gd name="adj1" fmla="val 79680"/>
              <a:gd name="adj2" fmla="val -11266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Moderated Email Discussions </a:t>
            </a:r>
          </a:p>
        </p:txBody>
      </p:sp>
      <p:sp>
        <p:nvSpPr>
          <p:cNvPr id="30" name="Arrow: Left-Right 29">
            <a:extLst>
              <a:ext uri="{FF2B5EF4-FFF2-40B4-BE49-F238E27FC236}">
                <a16:creationId xmlns:a16="http://schemas.microsoft.com/office/drawing/2014/main" id="{1C524DAD-648E-A4A6-9BB1-11232EBF73B8}"/>
              </a:ext>
            </a:extLst>
          </p:cNvPr>
          <p:cNvSpPr/>
          <p:nvPr/>
        </p:nvSpPr>
        <p:spPr bwMode="auto">
          <a:xfrm>
            <a:off x="2850213" y="4148461"/>
            <a:ext cx="604344" cy="258759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latin typeface="Arial" charset="0"/>
              </a:rPr>
              <a:t>MED</a:t>
            </a:r>
          </a:p>
        </p:txBody>
      </p:sp>
      <p:sp>
        <p:nvSpPr>
          <p:cNvPr id="32" name="Speech Bubble: Rectangle with Corners Rounded 31">
            <a:extLst>
              <a:ext uri="{FF2B5EF4-FFF2-40B4-BE49-F238E27FC236}">
                <a16:creationId xmlns:a16="http://schemas.microsoft.com/office/drawing/2014/main" id="{69986FAA-E337-157A-AFAF-84E8BB75ECFD}"/>
              </a:ext>
            </a:extLst>
          </p:cNvPr>
          <p:cNvSpPr/>
          <p:nvPr/>
        </p:nvSpPr>
        <p:spPr bwMode="auto">
          <a:xfrm>
            <a:off x="2434581" y="5262869"/>
            <a:ext cx="1193007" cy="757789"/>
          </a:xfrm>
          <a:prstGeom prst="wedgeRoundRectCallout">
            <a:avLst>
              <a:gd name="adj1" fmla="val -2471"/>
              <a:gd name="adj2" fmla="val -119530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WG starts working on Rel-20 SID/WID approved at SA#107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5DC81E2D-5650-3405-9C8A-260B56764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7651" y="3389286"/>
            <a:ext cx="9048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Scope Discussion / Guidance to WG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1314247" y="1306102"/>
            <a:ext cx="508310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39" name="Chevron 58">
            <a:extLst>
              <a:ext uri="{FF2B5EF4-FFF2-40B4-BE49-F238E27FC236}">
                <a16:creationId xmlns:a16="http://schemas.microsoft.com/office/drawing/2014/main" id="{2C761329-1E92-BFEB-5A0C-3EA7AC43AC74}"/>
              </a:ext>
            </a:extLst>
          </p:cNvPr>
          <p:cNvSpPr/>
          <p:nvPr/>
        </p:nvSpPr>
        <p:spPr bwMode="auto">
          <a:xfrm>
            <a:off x="6309553" y="4461222"/>
            <a:ext cx="790035" cy="25780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40" name="TextBox 7">
            <a:extLst>
              <a:ext uri="{FF2B5EF4-FFF2-40B4-BE49-F238E27FC236}">
                <a16:creationId xmlns:a16="http://schemas.microsoft.com/office/drawing/2014/main" id="{51B1016F-F387-E9FB-E58C-DFE20D5D1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830" y="4441170"/>
            <a:ext cx="673555" cy="29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41" name="Speech Bubble: Rectangle with Corners Rounded 40">
            <a:extLst>
              <a:ext uri="{FF2B5EF4-FFF2-40B4-BE49-F238E27FC236}">
                <a16:creationId xmlns:a16="http://schemas.microsoft.com/office/drawing/2014/main" id="{FE3A1D27-C311-C237-5D84-51FEC9C98420}"/>
              </a:ext>
            </a:extLst>
          </p:cNvPr>
          <p:cNvSpPr/>
          <p:nvPr/>
        </p:nvSpPr>
        <p:spPr bwMode="auto">
          <a:xfrm>
            <a:off x="6286171" y="3873563"/>
            <a:ext cx="934751" cy="379297"/>
          </a:xfrm>
          <a:prstGeom prst="wedgeRoundRectCallout">
            <a:avLst>
              <a:gd name="adj1" fmla="val -36611"/>
              <a:gd name="adj2" fmla="val 143593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80% Complete</a:t>
            </a:r>
          </a:p>
        </p:txBody>
      </p:sp>
      <p:pic>
        <p:nvPicPr>
          <p:cNvPr id="43" name="Picture 42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81E2D5FC-FC2F-C67D-4040-4279C800A3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 Rel-20 5GA Content Definition steps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37968" y="1443894"/>
            <a:ext cx="9539416" cy="4777155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Discussion and Guidance for Rel-20 5GA Scope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content proposals for Rel-20 5GA will be discussed during the SA Rel-20 5GA Workshop, and overall guidance will be provided to the SA WGs on Rel-20 5GA topics.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This guidance will include a list of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core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and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miscellaneous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topics for Rel-20 5GA. The core topics have garnered significant interest based on numerous presentations, while the miscellaneous topics have been presented in a limited number of instances. The level of detail is yet to be determined.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The WG's capacity including Max# of SID/WID and TU budget estimates will be taken into account.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Moderated Email Discussions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Working Group may organize Moderated Email Discussions to develop SID/WID details corresponding to the Rel-20 5GA topics identified in the Core/Miscellaneous list. The focus will be on defining technical objectives, work tasks, and estimated budgets for each task. These discussions can occur in either Q1 or Q2 or both.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Approval of Selected Rel-20 5GA SID/WID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marks the first step in the approval process for Rel-20 5GA content. The WG may submit the SID/WID to SA#107 for approval. Ideally, the Rel-20 5GA SID/WID for approval at this step should have no dependencies on RAN.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Part of WG capacity will be assigned during the first step approval process.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WG commences Rel-20 5GA SI/WI Work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After the approval of the SID/WID at SA#107, the Working Group can start working on the approved SID/WID during their Q2 meetings.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Final Approval of Rel-20 5GA Package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represents the second and final step in the approval process for the Rel-20 5GA content definition. The WG can submit the Rel-20 5GA SID/WID to SA#108 for approval.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Further prioritization, if necessary, will be handled based on WG capacity. </a:t>
            </a: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5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9476" y="4514849"/>
            <a:ext cx="1447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 err="1">
                <a:latin typeface="Arial" panose="020B0604020202020204" pitchFamily="34" charset="0"/>
              </a:rPr>
              <a:t>Puneet</a:t>
            </a:r>
            <a:r>
              <a:rPr lang="en-US" altLang="en-US" sz="1000" b="1" u="sng" dirty="0">
                <a:latin typeface="Arial" panose="020B0604020202020204" pitchFamily="34" charset="0"/>
              </a:rPr>
              <a:t>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1617</TotalTime>
  <Words>772</Words>
  <Application>Microsoft Office PowerPoint</Application>
  <PresentationFormat>Widescreen</PresentationFormat>
  <Paragraphs>131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Arial </vt:lpstr>
      <vt:lpstr>Calibri</vt:lpstr>
      <vt:lpstr>Helvetica Neue</vt:lpstr>
      <vt:lpstr>Montserrat</vt:lpstr>
      <vt:lpstr>Söhne</vt:lpstr>
      <vt:lpstr>Times New Roman</vt:lpstr>
      <vt:lpstr>Office Theme</vt:lpstr>
      <vt:lpstr>PowerPoint Presentation</vt:lpstr>
      <vt:lpstr>PowerPoint Presentation</vt:lpstr>
      <vt:lpstr>Rel-20 5G-Advaced Content Definition Process</vt:lpstr>
      <vt:lpstr>SA Rel-20 5GA Content Definition steps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98</cp:revision>
  <dcterms:created xsi:type="dcterms:W3CDTF">2008-08-30T09:32:10Z</dcterms:created>
  <dcterms:modified xsi:type="dcterms:W3CDTF">2024-12-02T03:44:37Z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