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6"/>
  </p:notesMasterIdLst>
  <p:handoutMasterIdLst>
    <p:handoutMasterId r:id="rId57"/>
  </p:handoutMasterIdLst>
  <p:sldIdLst>
    <p:sldId id="303" r:id="rId5"/>
    <p:sldId id="706" r:id="rId6"/>
    <p:sldId id="967" r:id="rId7"/>
    <p:sldId id="1158" r:id="rId8"/>
    <p:sldId id="1137" r:id="rId9"/>
    <p:sldId id="1201" r:id="rId10"/>
    <p:sldId id="548" r:id="rId11"/>
    <p:sldId id="549" r:id="rId12"/>
    <p:sldId id="1133" r:id="rId13"/>
    <p:sldId id="1217" r:id="rId14"/>
    <p:sldId id="1186" r:id="rId15"/>
    <p:sldId id="1213" r:id="rId16"/>
    <p:sldId id="533" r:id="rId17"/>
    <p:sldId id="1203" r:id="rId18"/>
    <p:sldId id="1223" r:id="rId19"/>
    <p:sldId id="1196" r:id="rId20"/>
    <p:sldId id="1190" r:id="rId21"/>
    <p:sldId id="1220" r:id="rId22"/>
    <p:sldId id="1200" r:id="rId23"/>
    <p:sldId id="1197" r:id="rId24"/>
    <p:sldId id="1240" r:id="rId25"/>
    <p:sldId id="1219" r:id="rId26"/>
    <p:sldId id="1224" r:id="rId27"/>
    <p:sldId id="1230" r:id="rId28"/>
    <p:sldId id="1227" r:id="rId29"/>
    <p:sldId id="1221" r:id="rId30"/>
    <p:sldId id="1231" r:id="rId31"/>
    <p:sldId id="1225" r:id="rId32"/>
    <p:sldId id="1193" r:id="rId33"/>
    <p:sldId id="1198" r:id="rId34"/>
    <p:sldId id="1191" r:id="rId35"/>
    <p:sldId id="1228" r:id="rId36"/>
    <p:sldId id="1215" r:id="rId37"/>
    <p:sldId id="1229" r:id="rId38"/>
    <p:sldId id="1226" r:id="rId39"/>
    <p:sldId id="1235" r:id="rId40"/>
    <p:sldId id="1239" r:id="rId41"/>
    <p:sldId id="1216" r:id="rId42"/>
    <p:sldId id="536" r:id="rId43"/>
    <p:sldId id="537" r:id="rId44"/>
    <p:sldId id="1238" r:id="rId45"/>
    <p:sldId id="368" r:id="rId46"/>
    <p:sldId id="372" r:id="rId47"/>
    <p:sldId id="1241" r:id="rId48"/>
    <p:sldId id="1237" r:id="rId49"/>
    <p:sldId id="1176" r:id="rId50"/>
    <p:sldId id="1236" r:id="rId51"/>
    <p:sldId id="538" r:id="rId52"/>
    <p:sldId id="555" r:id="rId53"/>
    <p:sldId id="1218" r:id="rId54"/>
    <p:sldId id="545" r:id="rId5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37" autoAdjust="0"/>
    <p:restoredTop sz="95628" autoAdjust="0"/>
  </p:normalViewPr>
  <p:slideViewPr>
    <p:cSldViewPr snapToGrid="0">
      <p:cViewPr>
        <p:scale>
          <a:sx n="60" d="100"/>
          <a:sy n="60" d="100"/>
        </p:scale>
        <p:origin x="34" y="39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12/3/2024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12/3/2024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13</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211798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1.The Architectural requirements are updated. </a:t>
            </a:r>
          </a:p>
          <a:p>
            <a:r>
              <a:rPr lang="zh-CN" altLang="en-US"/>
              <a:t>2.Application enablement architecture has been updated and concluded.</a:t>
            </a:r>
          </a:p>
          <a:p>
            <a:r>
              <a:rPr lang="zh-CN" altLang="en-US"/>
              <a:t>3.Solution updated: </a:t>
            </a:r>
          </a:p>
          <a:p>
            <a:r>
              <a:rPr lang="zh-CN" altLang="en-US"/>
              <a:t>a.Sol#4 updated to support the tethered devices;</a:t>
            </a:r>
          </a:p>
          <a:p>
            <a:r>
              <a:rPr lang="zh-CN" altLang="en-US"/>
              <a:t>b.Sol#6 updated to utilize the RTP/RTCP;</a:t>
            </a:r>
          </a:p>
          <a:p>
            <a:r>
              <a:rPr lang="zh-CN" altLang="en-US"/>
              <a:t>c.Sol#11 updated to support the tethered devices;</a:t>
            </a:r>
          </a:p>
          <a:p>
            <a:r>
              <a:rPr lang="zh-CN" altLang="en-US"/>
              <a:t>d.Sol#12 updated to utilize UE IP address information.</a:t>
            </a:r>
          </a:p>
          <a:p>
            <a:r>
              <a:rPr lang="zh-CN" altLang="en-US"/>
              <a:t>4.New solution to enhance XR EAS selection based on N6 delay measurement, new solutions to make coordination between direct and indirect connection, new solutions to utilize application enablement layer capabilities.</a:t>
            </a:r>
          </a:p>
          <a:p>
            <a:r>
              <a:rPr lang="zh-CN" altLang="en-US"/>
              <a:t>5.Architecture evaluation.</a:t>
            </a:r>
          </a:p>
          <a:p>
            <a:r>
              <a:rPr lang="zh-CN" altLang="en-US"/>
              <a:t>6.Overall solution evaluation for KI#1, KI#2, KI#3, KI#4, KI#5, KI#6, KI#7, KI#8.</a:t>
            </a:r>
          </a:p>
          <a:p>
            <a:r>
              <a:rPr lang="zh-CN" altLang="en-US"/>
              <a:t>7.Conclusions for KI#1, KI#2, KI#3, KI#4, KI#5, KI#7, KI#8.</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725ca186df_0_28:notes"/>
          <p:cNvSpPr txBox="1">
            <a:spLocks noGrp="1"/>
          </p:cNvSpPr>
          <p:nvPr>
            <p:ph type="body" idx="1"/>
          </p:nvPr>
        </p:nvSpPr>
        <p:spPr>
          <a:xfrm>
            <a:off x="906463" y="4716309"/>
            <a:ext cx="4984800" cy="4467300"/>
          </a:xfrm>
          <a:prstGeom prst="rect">
            <a:avLst/>
          </a:prstGeom>
          <a:noFill/>
          <a:ln>
            <a:noFill/>
          </a:ln>
        </p:spPr>
        <p:txBody>
          <a:bodyPr spcFirstLastPara="1" wrap="square" lIns="92850" tIns="46425" rIns="92850" bIns="46425" anchor="t" anchorCtr="0">
            <a:noAutofit/>
          </a:bodyPr>
          <a:lstStyle/>
          <a:p>
            <a:pPr marL="0" lvl="0" indent="0" algn="l" rtl="0">
              <a:spcBef>
                <a:spcPts val="360"/>
              </a:spcBef>
              <a:spcAft>
                <a:spcPts val="0"/>
              </a:spcAft>
              <a:buClr>
                <a:schemeClr val="dk1"/>
              </a:buClr>
              <a:buSzPts val="1200"/>
              <a:buFont typeface="Times New Roman"/>
              <a:buNone/>
            </a:pPr>
            <a:endParaRPr/>
          </a:p>
        </p:txBody>
      </p:sp>
      <p:sp>
        <p:nvSpPr>
          <p:cNvPr id="53" name="Google Shape;53;g2725ca186df_0_28:notes"/>
          <p:cNvSpPr>
            <a:spLocks noGrp="1" noRot="1" noChangeAspect="1"/>
          </p:cNvSpPr>
          <p:nvPr>
            <p:ph type="sldImg" idx="2"/>
          </p:nvPr>
        </p:nvSpPr>
        <p:spPr>
          <a:xfrm>
            <a:off x="88900" y="742950"/>
            <a:ext cx="6619875"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38</a:t>
            </a:fld>
            <a:endParaRPr lang="en-GB" altLang="en-US"/>
          </a:p>
        </p:txBody>
      </p:sp>
    </p:spTree>
    <p:extLst>
      <p:ext uri="{BB962C8B-B14F-4D97-AF65-F5344CB8AC3E}">
        <p14:creationId xmlns:p14="http://schemas.microsoft.com/office/powerpoint/2010/main" val="1687217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39</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80068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 Meeting #106</a:t>
            </a:r>
          </a:p>
          <a:p>
            <a:pPr eaLnBrk="1" hangingPunct="1">
              <a:defRPr/>
            </a:pPr>
            <a:r>
              <a:rPr lang="en-US" altLang="en-US" sz="1400" b="1" dirty="0">
                <a:latin typeface="Arial "/>
              </a:rPr>
              <a:t>Madrid, Spain, 10 - 13 December 2024</a:t>
            </a:r>
            <a:endParaRPr lang="sv-SE" altLang="en-US" sz="14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SP-241684</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SA#106, 10 -13 December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4074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SA#106</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3505562"/>
            <a:ext cx="6400800" cy="1752600"/>
          </a:xfrm>
        </p:spPr>
        <p:txBody>
          <a:bodyPr/>
          <a:lstStyle/>
          <a:p>
            <a:pPr>
              <a:lnSpc>
                <a:spcPct val="80000"/>
              </a:lnSpc>
            </a:pPr>
            <a:br>
              <a:rPr lang="en-US" altLang="en-US" sz="2000" dirty="0"/>
            </a:br>
            <a:r>
              <a:rPr lang="en-US" altLang="en-US" b="1" dirty="0">
                <a:latin typeface="Arial" panose="020B0604020202020204" pitchFamily="34" charset="0"/>
              </a:rPr>
              <a:t>Atle Monrad</a:t>
            </a:r>
          </a:p>
          <a:p>
            <a:pPr>
              <a:lnSpc>
                <a:spcPct val="80000"/>
              </a:lnSpc>
            </a:pPr>
            <a:endParaRPr lang="en-US" altLang="en-US" sz="1200" b="1" dirty="0">
              <a:latin typeface="Arial" panose="020B0604020202020204" pitchFamily="34" charset="0"/>
            </a:endParaRPr>
          </a:p>
          <a:p>
            <a:pPr>
              <a:lnSpc>
                <a:spcPct val="80000"/>
              </a:lnSpc>
            </a:pPr>
            <a:r>
              <a:rPr lang="en-US" altLang="en-US" sz="2000" b="1" dirty="0">
                <a:latin typeface="Arial" panose="020B0604020202020204" pitchFamily="34" charset="0"/>
              </a:rPr>
              <a:t>SA6 Chair (</a:t>
            </a:r>
            <a:r>
              <a:rPr lang="en-US" altLang="en-US" sz="2000" b="1" dirty="0" err="1">
                <a:latin typeface="Arial" panose="020B0604020202020204" pitchFamily="34" charset="0"/>
              </a:rPr>
              <a:t>InterDigital</a:t>
            </a:r>
            <a:r>
              <a:rPr lang="en-US" altLang="en-US" sz="2000" b="1" dirty="0">
                <a:latin typeface="Arial" panose="020B0604020202020204" pitchFamily="34" charset="0"/>
              </a:rPr>
              <a:t> Communications)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25678" y="93920"/>
            <a:ext cx="10515600" cy="1325563"/>
          </a:xfrm>
        </p:spPr>
        <p:txBody>
          <a:bodyPr/>
          <a:lstStyle/>
          <a:p>
            <a:r>
              <a:rPr lang="en-US" altLang="en-US" b="1" dirty="0"/>
              <a:t>Progress of approved Release 19 Study Items 2/2</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2872876173"/>
              </p:ext>
            </p:extLst>
          </p:nvPr>
        </p:nvGraphicFramePr>
        <p:xfrm>
          <a:off x="455164" y="1404505"/>
          <a:ext cx="11464552" cy="1356773"/>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02704">
                  <a:extLst>
                    <a:ext uri="{9D8B030D-6E8A-4147-A177-3AD203B41FA5}">
                      <a16:colId xmlns:a16="http://schemas.microsoft.com/office/drawing/2014/main" val="1488635476"/>
                    </a:ext>
                  </a:extLst>
                </a:gridCol>
                <a:gridCol w="1006157">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156167095"/>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400" b="1" kern="1200" dirty="0">
                          <a:solidFill>
                            <a:schemeClr val="lt1"/>
                          </a:solidFill>
                          <a:latin typeface="+mn-lt"/>
                          <a:ea typeface="+mn-ea"/>
                          <a:cs typeface="+mn-cs"/>
                        </a:rPr>
                        <a:t>1050034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Study on Service Enabler Architecture Layer (SEAL) Phase 4</a:t>
                      </a:r>
                      <a:r>
                        <a:rPr lang="en-US" sz="1400" b="1" kern="1200" dirty="0">
                          <a:solidFill>
                            <a:srgbClr val="FF0000"/>
                          </a:solidFill>
                          <a:latin typeface="+mn-lt"/>
                          <a:ea typeface="+mn-ea"/>
                          <a:cs typeface="+mn-cs"/>
                        </a:rPr>
                        <a:t> *</a:t>
                      </a:r>
                      <a:endParaRPr lang="en-IN" sz="1400" b="1" kern="1200" dirty="0">
                        <a:solidFill>
                          <a:srgbClr val="FF0000"/>
                        </a:solidFill>
                        <a:latin typeface="+mn-lt"/>
                        <a:ea typeface="+mn-ea"/>
                        <a:cs typeface="+mn-cs"/>
                      </a:endParaRPr>
                    </a:p>
                  </a:txBody>
                  <a:tcPr marL="121931" marR="121931" marT="60853" marB="60853" anchor="ctr"/>
                </a:tc>
                <a:tc>
                  <a:txBody>
                    <a:bodyPr/>
                    <a:lstStyle/>
                    <a:p>
                      <a:pPr algn="l"/>
                      <a:r>
                        <a:rPr lang="en-US" sz="1400" b="1" dirty="0">
                          <a:solidFill>
                            <a:schemeClr val="tx1"/>
                          </a:solidFill>
                        </a:rPr>
                        <a:t>FS_SEAL_Ph4</a:t>
                      </a:r>
                    </a:p>
                  </a:txBody>
                  <a:tcPr marL="91446" marR="91446" marT="45691" marB="45691" anchor="ctr"/>
                </a:tc>
                <a:tc>
                  <a:txBody>
                    <a:bodyPr/>
                    <a:lstStyle/>
                    <a:p>
                      <a:pPr algn="l" fontAlgn="t"/>
                      <a:r>
                        <a:rPr lang="en-GB" sz="1400" b="1" kern="1200" dirty="0">
                          <a:solidFill>
                            <a:schemeClr val="tx1"/>
                          </a:solidFill>
                          <a:latin typeface="+mn-lt"/>
                          <a:ea typeface="+mn-ea"/>
                          <a:cs typeface="+mn-cs"/>
                        </a:rPr>
                        <a:t>March-2025</a:t>
                      </a:r>
                    </a:p>
                  </a:txBody>
                  <a:tcPr marL="36000" marR="127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0%</a:t>
                      </a:r>
                    </a:p>
                  </a:txBody>
                  <a:tcPr marL="36000" marR="91446" marT="45691" marB="45691" anchor="ctr"/>
                </a:tc>
                <a:tc>
                  <a:txBody>
                    <a:bodyPr/>
                    <a:lstStyle/>
                    <a:p>
                      <a:pPr algn="ctr" fontAlgn="t"/>
                      <a:r>
                        <a:rPr lang="en-US" sz="1400" b="1" dirty="0">
                          <a:latin typeface="+mn-lt"/>
                        </a:rPr>
                        <a:t>SP-2413753</a:t>
                      </a:r>
                      <a:endParaRPr lang="en-GB" sz="1400" b="1" kern="1200" dirty="0">
                        <a:solidFill>
                          <a:schemeClr val="dk1"/>
                        </a:solidFill>
                        <a:latin typeface="+mn-lt"/>
                        <a:ea typeface="+mn-ea"/>
                        <a:cs typeface="+mn-cs"/>
                      </a:endParaRPr>
                    </a:p>
                  </a:txBody>
                  <a:tcPr marL="36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rgbClr val="FF0000"/>
                          </a:solidFill>
                        </a:rPr>
                        <a:t>20%</a:t>
                      </a:r>
                      <a:endParaRPr lang="en-US" sz="1400" b="1" dirty="0">
                        <a:solidFill>
                          <a:srgbClr val="FF0000"/>
                        </a:solidFill>
                      </a:endParaRPr>
                    </a:p>
                  </a:txBody>
                  <a:tcPr marL="91446" marR="91446" marT="45691" marB="45691" anchor="ctr"/>
                </a:tc>
                <a:extLst>
                  <a:ext uri="{0D108BD9-81ED-4DB2-BD59-A6C34878D82A}">
                    <a16:rowId xmlns:a16="http://schemas.microsoft.com/office/drawing/2014/main" val="1845910183"/>
                  </a:ext>
                </a:extLst>
              </a:tr>
            </a:tbl>
          </a:graphicData>
        </a:graphic>
      </p:graphicFrame>
      <p:sp>
        <p:nvSpPr>
          <p:cNvPr id="3" name="Content Placeholder 2">
            <a:extLst>
              <a:ext uri="{FF2B5EF4-FFF2-40B4-BE49-F238E27FC236}">
                <a16:creationId xmlns:a16="http://schemas.microsoft.com/office/drawing/2014/main" id="{5018411C-2DE0-988E-9EBC-0B1C49F7FF64}"/>
              </a:ext>
            </a:extLst>
          </p:cNvPr>
          <p:cNvSpPr txBox="1">
            <a:spLocks/>
          </p:cNvSpPr>
          <p:nvPr/>
        </p:nvSpPr>
        <p:spPr>
          <a:xfrm>
            <a:off x="647700" y="3057831"/>
            <a:ext cx="11272016" cy="50144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nb-NO" sz="1600" kern="0" dirty="0">
                <a:solidFill>
                  <a:srgbClr val="FF0000"/>
                </a:solidFill>
              </a:rPr>
              <a:t>*</a:t>
            </a:r>
            <a:r>
              <a:rPr lang="nb-NO" sz="1600" kern="0" dirty="0"/>
              <a:t> This </a:t>
            </a:r>
            <a:r>
              <a:rPr lang="nb-NO" sz="1600" kern="0" dirty="0" err="1"/>
              <a:t>was</a:t>
            </a:r>
            <a:r>
              <a:rPr lang="nb-NO" sz="1600" kern="0" dirty="0"/>
              <a:t> </a:t>
            </a:r>
            <a:r>
              <a:rPr lang="nb-NO" sz="1600" kern="0" dirty="0" err="1"/>
              <a:t>started</a:t>
            </a:r>
            <a:r>
              <a:rPr lang="nb-NO" sz="1600" kern="0" dirty="0"/>
              <a:t> as a Rel-19 </a:t>
            </a:r>
            <a:r>
              <a:rPr lang="nb-NO" sz="1600" kern="0" dirty="0" err="1"/>
              <a:t>study</a:t>
            </a:r>
            <a:r>
              <a:rPr lang="nb-NO" sz="1600" kern="0" dirty="0"/>
              <a:t> at SA#105, </a:t>
            </a:r>
            <a:r>
              <a:rPr lang="nb-NO" sz="1600" kern="0" dirty="0" err="1"/>
              <a:t>but</a:t>
            </a:r>
            <a:r>
              <a:rPr lang="nb-NO" sz="1600" kern="0" dirty="0"/>
              <a:t> it is </a:t>
            </a:r>
            <a:r>
              <a:rPr lang="nb-NO" sz="1600" kern="0" dirty="0" err="1"/>
              <a:t>questionable</a:t>
            </a:r>
            <a:r>
              <a:rPr lang="nb-NO" sz="1600" kern="0" dirty="0"/>
              <a:t> </a:t>
            </a:r>
            <a:r>
              <a:rPr lang="nb-NO" sz="1600" kern="0" dirty="0" err="1"/>
              <a:t>that</a:t>
            </a:r>
            <a:r>
              <a:rPr lang="nb-NO" sz="1600" kern="0" dirty="0"/>
              <a:t> it </a:t>
            </a:r>
            <a:r>
              <a:rPr lang="nb-NO" sz="1600" kern="0" dirty="0" err="1"/>
              <a:t>can</a:t>
            </a:r>
            <a:r>
              <a:rPr lang="nb-NO" sz="1600" kern="0" dirty="0"/>
              <a:t> be </a:t>
            </a:r>
            <a:r>
              <a:rPr lang="nb-NO" sz="1600" kern="0" dirty="0" err="1"/>
              <a:t>completed</a:t>
            </a:r>
            <a:r>
              <a:rPr lang="nb-NO" sz="1600" kern="0" dirty="0"/>
              <a:t> by Q1-2025 as </a:t>
            </a:r>
            <a:r>
              <a:rPr lang="nb-NO" sz="1600" kern="0" dirty="0" err="1"/>
              <a:t>initially</a:t>
            </a:r>
            <a:r>
              <a:rPr lang="nb-NO" sz="1600" kern="0" dirty="0"/>
              <a:t> </a:t>
            </a:r>
            <a:r>
              <a:rPr lang="nb-NO" sz="1600" kern="0" dirty="0" err="1"/>
              <a:t>planned</a:t>
            </a:r>
            <a:r>
              <a:rPr lang="nb-NO" sz="1600" kern="0" dirty="0"/>
              <a:t>.</a:t>
            </a:r>
            <a:endParaRPr lang="en-GB" sz="1600" kern="0" dirty="0"/>
          </a:p>
        </p:txBody>
      </p:sp>
    </p:spTree>
    <p:extLst>
      <p:ext uri="{BB962C8B-B14F-4D97-AF65-F5344CB8AC3E}">
        <p14:creationId xmlns:p14="http://schemas.microsoft.com/office/powerpoint/2010/main" val="321272599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28913" y="93920"/>
            <a:ext cx="10515600" cy="1325563"/>
          </a:xfrm>
        </p:spPr>
        <p:txBody>
          <a:bodyPr/>
          <a:lstStyle/>
          <a:p>
            <a:r>
              <a:rPr lang="en-US" altLang="en-US" b="1" dirty="0"/>
              <a:t>Progress of approved Release 19 Work Items 1/2</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3608694431"/>
              </p:ext>
            </p:extLst>
          </p:nvPr>
        </p:nvGraphicFramePr>
        <p:xfrm>
          <a:off x="415976" y="1249227"/>
          <a:ext cx="11464552" cy="481675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500217">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tc>
                <a:tc>
                  <a:txBody>
                    <a:bodyPr/>
                    <a:lstStyle/>
                    <a:p>
                      <a:pPr algn="ctr">
                        <a:lnSpc>
                          <a:spcPct val="107000"/>
                        </a:lnSpc>
                        <a:spcAft>
                          <a:spcPts val="800"/>
                        </a:spcAft>
                      </a:pPr>
                      <a:r>
                        <a:rPr lang="en-GB" sz="1400" dirty="0"/>
                        <a:t>Name</a:t>
                      </a:r>
                    </a:p>
                  </a:txBody>
                  <a:tcPr marL="72000" marR="72000" marT="0" marB="0" anchor="ctr"/>
                </a:tc>
                <a:tc>
                  <a:txBody>
                    <a:bodyPr/>
                    <a:lstStyle/>
                    <a:p>
                      <a:pPr algn="ctr">
                        <a:lnSpc>
                          <a:spcPct val="107000"/>
                        </a:lnSpc>
                        <a:spcAft>
                          <a:spcPts val="800"/>
                        </a:spcAft>
                      </a:pPr>
                      <a:r>
                        <a:rPr lang="en-GB" sz="1400" dirty="0"/>
                        <a:t>Acronym</a:t>
                      </a:r>
                    </a:p>
                  </a:txBody>
                  <a:tcPr marL="72000" marR="72000" marT="0" marB="0" anchor="ctr"/>
                </a:tc>
                <a:tc>
                  <a:txBody>
                    <a:bodyPr/>
                    <a:lstStyle/>
                    <a:p>
                      <a:pPr algn="ctr">
                        <a:lnSpc>
                          <a:spcPct val="107000"/>
                        </a:lnSpc>
                        <a:spcAft>
                          <a:spcPts val="800"/>
                        </a:spcAft>
                      </a:pPr>
                      <a:r>
                        <a:rPr lang="en-GB" sz="1400" dirty="0"/>
                        <a:t>Target month/year</a:t>
                      </a:r>
                    </a:p>
                  </a:txBody>
                  <a:tcPr marL="72000" marR="72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tc>
                <a:tc>
                  <a:txBody>
                    <a:bodyPr/>
                    <a:lstStyle/>
                    <a:p>
                      <a:pPr algn="ctr">
                        <a:lnSpc>
                          <a:spcPct val="107000"/>
                        </a:lnSpc>
                        <a:spcAft>
                          <a:spcPts val="800"/>
                        </a:spcAft>
                      </a:pPr>
                      <a:r>
                        <a:rPr lang="en-GB" sz="1400" dirty="0"/>
                        <a:t>WID</a:t>
                      </a:r>
                    </a:p>
                  </a:txBody>
                  <a:tcPr marL="72000" marR="72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72000" marR="72000" marT="0" marB="0" anchor="ct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lt1"/>
                          </a:solidFill>
                          <a:latin typeface="+mn-lt"/>
                          <a:ea typeface="+mn-ea"/>
                          <a:cs typeface="+mn-cs"/>
                        </a:rPr>
                        <a:t>1000039</a:t>
                      </a:r>
                    </a:p>
                  </a:txBody>
                  <a:tcPr marL="72000" marR="720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Enhanced Mission Critical Architecture</a:t>
                      </a:r>
                      <a:endParaRPr lang="en-US" sz="1400" b="1" kern="1200" dirty="0">
                        <a:solidFill>
                          <a:schemeClr val="dk1"/>
                        </a:solidFill>
                        <a:latin typeface="+mn-lt"/>
                        <a:ea typeface="+mn-ea"/>
                        <a:cs typeface="+mn-cs"/>
                      </a:endParaRPr>
                    </a:p>
                  </a:txBody>
                  <a:tcPr marL="72000" marR="72000" marT="0" marB="0" anchor="ctr">
                    <a:solidFill>
                      <a:srgbClr val="92D050"/>
                    </a:solidFill>
                  </a:tcPr>
                </a:tc>
                <a:tc>
                  <a:txBody>
                    <a:bodyPr/>
                    <a:lstStyle/>
                    <a:p>
                      <a:pPr algn="l"/>
                      <a:r>
                        <a:rPr lang="en-US" sz="1400" b="1" kern="1200" dirty="0" err="1">
                          <a:solidFill>
                            <a:schemeClr val="dk1"/>
                          </a:solidFill>
                          <a:latin typeface="+mn-lt"/>
                          <a:ea typeface="+mn-ea"/>
                          <a:cs typeface="+mn-cs"/>
                        </a:rPr>
                        <a:t>enhMC</a:t>
                      </a:r>
                      <a:endParaRPr lang="en-US" sz="1400" b="1" kern="1200" dirty="0">
                        <a:solidFill>
                          <a:schemeClr val="dk1"/>
                        </a:solidFill>
                        <a:latin typeface="+mn-lt"/>
                        <a:ea typeface="+mn-ea"/>
                        <a:cs typeface="+mn-cs"/>
                      </a:endParaRPr>
                    </a:p>
                  </a:txBody>
                  <a:tcPr marL="72000" marR="72000" marT="45691" marB="45691" anchor="ctr">
                    <a:solidFill>
                      <a:srgbClr val="92D050"/>
                    </a:solidFill>
                  </a:tcPr>
                </a:tc>
                <a:tc>
                  <a:txBody>
                    <a:bodyPr/>
                    <a:lstStyle/>
                    <a:p>
                      <a:pPr algn="l" fontAlgn="t"/>
                      <a:r>
                        <a:rPr lang="en-GB" sz="1400" b="1" kern="1200" dirty="0">
                          <a:solidFill>
                            <a:schemeClr val="dk1"/>
                          </a:solidFill>
                          <a:latin typeface="+mn-lt"/>
                          <a:ea typeface="+mn-ea"/>
                          <a:cs typeface="+mn-cs"/>
                        </a:rPr>
                        <a:t>Dec-2024</a:t>
                      </a:r>
                    </a:p>
                  </a:txBody>
                  <a:tcPr marL="72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75%</a:t>
                      </a:r>
                    </a:p>
                  </a:txBody>
                  <a:tcPr marL="72000" marR="72000" marT="45691" marB="45691" anchor="ctr">
                    <a:solidFill>
                      <a:srgbClr val="92D050"/>
                    </a:solidFill>
                  </a:tcPr>
                </a:tc>
                <a:tc>
                  <a:txBody>
                    <a:bodyPr/>
                    <a:lstStyle/>
                    <a:p>
                      <a:pPr algn="l" fontAlgn="t"/>
                      <a:r>
                        <a:rPr lang="en-US" sz="1400" b="1" kern="1200" dirty="0">
                          <a:solidFill>
                            <a:schemeClr val="dk1"/>
                          </a:solidFill>
                          <a:latin typeface="+mn-lt"/>
                          <a:ea typeface="+mn-ea"/>
                          <a:cs typeface="+mn-cs"/>
                        </a:rPr>
                        <a:t>SP-230695</a:t>
                      </a:r>
                      <a:endParaRPr lang="en-GB" sz="1400" b="1" kern="1200" dirty="0">
                        <a:solidFill>
                          <a:schemeClr val="dk1"/>
                        </a:solidFill>
                        <a:latin typeface="+mn-lt"/>
                        <a:ea typeface="+mn-ea"/>
                        <a:cs typeface="+mn-cs"/>
                      </a:endParaRPr>
                    </a:p>
                  </a:txBody>
                  <a:tcPr marL="72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72000" marR="72000" marT="45691" marB="45691" anchor="ctr">
                    <a:solidFill>
                      <a:srgbClr val="92D050"/>
                    </a:solidFill>
                  </a:tcPr>
                </a:tc>
                <a:extLst>
                  <a:ext uri="{0D108BD9-81ED-4DB2-BD59-A6C34878D82A}">
                    <a16:rowId xmlns:a16="http://schemas.microsoft.com/office/drawing/2014/main" val="176581676"/>
                  </a:ext>
                </a:extLst>
              </a:tr>
              <a:tr h="770337">
                <a:tc>
                  <a:txBody>
                    <a:bodyPr/>
                    <a:lstStyle/>
                    <a:p>
                      <a:pPr algn="l" fontAlgn="t"/>
                      <a:r>
                        <a:rPr lang="en-GB" sz="1400" b="1" kern="1200" dirty="0">
                          <a:solidFill>
                            <a:schemeClr val="lt1"/>
                          </a:solidFill>
                          <a:latin typeface="+mn-lt"/>
                          <a:ea typeface="+mn-ea"/>
                          <a:cs typeface="+mn-cs"/>
                        </a:rPr>
                        <a:t>1000036</a:t>
                      </a:r>
                    </a:p>
                  </a:txBody>
                  <a:tcPr marL="72000" marR="72000" marT="12708" marB="0" anchor="ctr">
                    <a:solidFill>
                      <a:srgbClr val="92D050"/>
                    </a:solidFill>
                  </a:tcPr>
                </a:tc>
                <a:tc>
                  <a:txBody>
                    <a:bodyPr/>
                    <a:lstStyle/>
                    <a:p>
                      <a:pPr marL="0" marR="0" algn="l">
                        <a:lnSpc>
                          <a:spcPct val="115000"/>
                        </a:lnSpc>
                        <a:spcBef>
                          <a:spcPts val="100"/>
                        </a:spcBef>
                        <a:spcAft>
                          <a:spcPts val="100"/>
                        </a:spcAft>
                      </a:pPr>
                      <a:r>
                        <a:rPr lang="en-US" sz="1400" b="1" kern="1200" dirty="0">
                          <a:solidFill>
                            <a:schemeClr val="dk1"/>
                          </a:solidFill>
                          <a:latin typeface="+mn-lt"/>
                          <a:ea typeface="+mn-ea"/>
                          <a:cs typeface="+mn-cs"/>
                        </a:rPr>
                        <a:t>Sharing of administrative configuration between interconnected MC service systems</a:t>
                      </a:r>
                    </a:p>
                  </a:txBody>
                  <a:tcPr marL="72000" marR="72000" marT="0" marB="0" anchor="ctr">
                    <a:solidFill>
                      <a:srgbClr val="92D050"/>
                    </a:solidFill>
                  </a:tcPr>
                </a:tc>
                <a:tc>
                  <a:txBody>
                    <a:bodyPr/>
                    <a:lstStyle/>
                    <a:p>
                      <a:pPr algn="l"/>
                      <a:r>
                        <a:rPr lang="en-US" sz="1400" b="1" kern="1200" dirty="0">
                          <a:solidFill>
                            <a:schemeClr val="dk1"/>
                          </a:solidFill>
                          <a:latin typeface="+mn-lt"/>
                          <a:ea typeface="+mn-ea"/>
                          <a:cs typeface="+mn-cs"/>
                        </a:rPr>
                        <a:t>MCShAC</a:t>
                      </a:r>
                    </a:p>
                  </a:txBody>
                  <a:tcPr marL="72000" marR="72000" marT="45691" marB="45691" anchor="ctr">
                    <a:solidFill>
                      <a:srgbClr val="92D050"/>
                    </a:solidFill>
                  </a:tcPr>
                </a:tc>
                <a:tc>
                  <a:txBody>
                    <a:bodyPr/>
                    <a:lstStyle/>
                    <a:p>
                      <a:pPr algn="l" fontAlgn="t"/>
                      <a:r>
                        <a:rPr lang="en-GB" sz="1400" b="1" kern="1200" dirty="0">
                          <a:solidFill>
                            <a:schemeClr val="dk1"/>
                          </a:solidFill>
                          <a:latin typeface="+mn-lt"/>
                          <a:ea typeface="+mn-ea"/>
                          <a:cs typeface="+mn-cs"/>
                        </a:rPr>
                        <a:t>Dec-2024</a:t>
                      </a:r>
                    </a:p>
                  </a:txBody>
                  <a:tcPr marL="72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72000" marR="72000" marT="45691" marB="45691" anchor="ctr">
                    <a:solidFill>
                      <a:srgbClr val="92D05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dk1"/>
                          </a:solidFill>
                          <a:latin typeface="+mn-lt"/>
                          <a:ea typeface="+mn-ea"/>
                          <a:cs typeface="+mn-cs"/>
                        </a:rPr>
                        <a:t>SP-230692</a:t>
                      </a:r>
                      <a:endParaRPr lang="en-US" altLang="en-GB" sz="1400" b="1" kern="1200" dirty="0">
                        <a:solidFill>
                          <a:schemeClr val="dk1"/>
                        </a:solidFill>
                        <a:latin typeface="+mn-lt"/>
                        <a:ea typeface="+mn-ea"/>
                        <a:cs typeface="+mn-cs"/>
                      </a:endParaRPr>
                    </a:p>
                  </a:txBody>
                  <a:tcPr marL="72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72000" marR="72000" marT="45691" marB="45691" anchor="ctr">
                    <a:solidFill>
                      <a:srgbClr val="92D050"/>
                    </a:solidFill>
                  </a:tcPr>
                </a:tc>
                <a:extLst>
                  <a:ext uri="{0D108BD9-81ED-4DB2-BD59-A6C34878D82A}">
                    <a16:rowId xmlns:a16="http://schemas.microsoft.com/office/drawing/2014/main" val="543444227"/>
                  </a:ext>
                </a:extLst>
              </a:tr>
              <a:tr h="443561">
                <a:tc>
                  <a:txBody>
                    <a:bodyPr/>
                    <a:lstStyle/>
                    <a:p>
                      <a:pPr algn="l" fontAlgn="t"/>
                      <a:r>
                        <a:rPr lang="en-GB" sz="1400" b="1" kern="1200" dirty="0">
                          <a:solidFill>
                            <a:schemeClr val="lt1"/>
                          </a:solidFill>
                          <a:latin typeface="+mn-lt"/>
                          <a:ea typeface="+mn-ea"/>
                          <a:cs typeface="+mn-cs"/>
                        </a:rPr>
                        <a:t>1000038</a:t>
                      </a:r>
                    </a:p>
                  </a:txBody>
                  <a:tcPr marL="72000" marR="72000" marT="0"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Railways specific Enhancements to Mission Critical Services</a:t>
                      </a:r>
                      <a:endParaRPr lang="en-US" sz="1400" b="1" kern="1200" dirty="0">
                        <a:solidFill>
                          <a:schemeClr val="dk1"/>
                        </a:solidFill>
                        <a:latin typeface="+mn-lt"/>
                        <a:ea typeface="+mn-ea"/>
                        <a:cs typeface="+mn-cs"/>
                      </a:endParaRPr>
                    </a:p>
                  </a:txBody>
                  <a:tcPr marL="72000" marR="72000" marT="0" marB="0" anchor="ctr">
                    <a:solidFill>
                      <a:srgbClr val="92D050"/>
                    </a:solidFill>
                  </a:tcPr>
                </a:tc>
                <a:tc>
                  <a:txBody>
                    <a:bodyPr/>
                    <a:lstStyle/>
                    <a:p>
                      <a:pPr algn="l"/>
                      <a:r>
                        <a:rPr lang="en-US" sz="1400" b="1" kern="1200" dirty="0">
                          <a:solidFill>
                            <a:schemeClr val="dk1"/>
                          </a:solidFill>
                          <a:latin typeface="+mn-lt"/>
                          <a:ea typeface="+mn-ea"/>
                          <a:cs typeface="+mn-cs"/>
                        </a:rPr>
                        <a:t>FRMCS_Ph5</a:t>
                      </a:r>
                    </a:p>
                  </a:txBody>
                  <a:tcPr marL="72000" marR="72000" marT="45691" marB="45691" anchor="ctr">
                    <a:solidFill>
                      <a:srgbClr val="92D050"/>
                    </a:solidFill>
                  </a:tcPr>
                </a:tc>
                <a:tc>
                  <a:txBody>
                    <a:bodyPr/>
                    <a:lstStyle/>
                    <a:p>
                      <a:pPr algn="l" fontAlgn="t"/>
                      <a:r>
                        <a:rPr lang="en-GB" sz="1400" b="1" kern="1200" dirty="0">
                          <a:solidFill>
                            <a:schemeClr val="dk1"/>
                          </a:solidFill>
                          <a:latin typeface="+mn-lt"/>
                          <a:ea typeface="+mn-ea"/>
                          <a:cs typeface="+mn-cs"/>
                        </a:rPr>
                        <a:t>Dec-2024</a:t>
                      </a:r>
                    </a:p>
                  </a:txBody>
                  <a:tcPr marL="72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70%</a:t>
                      </a:r>
                    </a:p>
                  </a:txBody>
                  <a:tcPr marL="72000" marR="72000" marT="45691" marB="45691" anchor="ctr">
                    <a:solidFill>
                      <a:srgbClr val="92D050"/>
                    </a:solidFill>
                  </a:tcPr>
                </a:tc>
                <a:tc>
                  <a:txBody>
                    <a:bodyPr/>
                    <a:lstStyle/>
                    <a:p>
                      <a:pPr algn="l" fontAlgn="t"/>
                      <a:r>
                        <a:rPr lang="en-US" sz="1400" b="1" kern="1200" dirty="0">
                          <a:solidFill>
                            <a:schemeClr val="dk1"/>
                          </a:solidFill>
                          <a:latin typeface="+mn-lt"/>
                          <a:ea typeface="+mn-ea"/>
                          <a:cs typeface="+mn-cs"/>
                        </a:rPr>
                        <a:t>SP-230780</a:t>
                      </a:r>
                      <a:endParaRPr lang="en-GB" sz="1400" b="1" kern="1200" dirty="0">
                        <a:solidFill>
                          <a:schemeClr val="dk1"/>
                        </a:solidFill>
                        <a:latin typeface="+mn-lt"/>
                        <a:ea typeface="+mn-ea"/>
                        <a:cs typeface="+mn-cs"/>
                      </a:endParaRPr>
                    </a:p>
                  </a:txBody>
                  <a:tcPr marL="72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72000" marR="72000" marT="45691" marB="45691" anchor="ctr">
                    <a:solidFill>
                      <a:srgbClr val="92D050"/>
                    </a:solidFill>
                  </a:tcPr>
                </a:tc>
                <a:extLst>
                  <a:ext uri="{0D108BD9-81ED-4DB2-BD59-A6C34878D82A}">
                    <a16:rowId xmlns:a16="http://schemas.microsoft.com/office/drawing/2014/main" val="1696397208"/>
                  </a:ext>
                </a:extLst>
              </a:tr>
              <a:tr h="443561">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US" altLang="zh-CN" sz="1400" b="1" kern="1200" dirty="0">
                          <a:solidFill>
                            <a:schemeClr val="lt1"/>
                          </a:solidFill>
                          <a:latin typeface="+mn-lt"/>
                          <a:ea typeface="+mn-ea"/>
                          <a:cs typeface="+mn-cs"/>
                        </a:rPr>
                        <a:t>1000037</a:t>
                      </a:r>
                      <a:endParaRPr lang="en-GB" altLang="zh-CN" sz="1400" b="1" kern="1200" dirty="0">
                        <a:solidFill>
                          <a:schemeClr val="lt1"/>
                        </a:solidFill>
                        <a:latin typeface="+mn-lt"/>
                        <a:ea typeface="+mn-ea"/>
                        <a:cs typeface="+mn-cs"/>
                      </a:endParaRPr>
                    </a:p>
                  </a:txBody>
                  <a:tcPr marL="72000" marR="72000" marT="0" marB="0" anchor="ctr" horzOverflow="overflow">
                    <a:solidFill>
                      <a:srgbClr val="92D050"/>
                    </a:solidFill>
                  </a:tcPr>
                </a:tc>
                <a:tc>
                  <a:txBody>
                    <a:bodyPr/>
                    <a:lstStyle/>
                    <a:p>
                      <a:pPr marL="0" marR="0" algn="l">
                        <a:lnSpc>
                          <a:spcPct val="115000"/>
                        </a:lnSpc>
                        <a:spcBef>
                          <a:spcPts val="100"/>
                        </a:spcBef>
                        <a:spcAft>
                          <a:spcPts val="100"/>
                        </a:spcAft>
                      </a:pPr>
                      <a:r>
                        <a:rPr lang="en-US" sz="1400" b="1" kern="1200" dirty="0">
                          <a:solidFill>
                            <a:schemeClr val="dk1"/>
                          </a:solidFill>
                          <a:latin typeface="+mn-lt"/>
                          <a:ea typeface="+mn-ea"/>
                          <a:cs typeface="+mn-cs"/>
                        </a:rPr>
                        <a:t>Application Architecture for </a:t>
                      </a:r>
                      <a:r>
                        <a:rPr lang="en-GB" sz="1400" b="1" kern="1200" dirty="0">
                          <a:solidFill>
                            <a:schemeClr val="dk1"/>
                          </a:solidFill>
                          <a:latin typeface="+mn-lt"/>
                          <a:ea typeface="+mn-ea"/>
                          <a:cs typeface="+mn-cs"/>
                        </a:rPr>
                        <a:t>MSGin5G Service Phase 3</a:t>
                      </a:r>
                      <a:endParaRPr lang="en-US" sz="1400" b="1" kern="1200" dirty="0">
                        <a:solidFill>
                          <a:schemeClr val="dk1"/>
                        </a:solidFill>
                        <a:latin typeface="+mn-lt"/>
                        <a:ea typeface="+mn-ea"/>
                        <a:cs typeface="+mn-cs"/>
                      </a:endParaRPr>
                    </a:p>
                  </a:txBody>
                  <a:tcPr marL="72000" marR="72000" marT="0" marB="0" anchor="ctr">
                    <a:solidFill>
                      <a:srgbClr val="92D050"/>
                    </a:solidFill>
                  </a:tcPr>
                </a:tc>
                <a:tc>
                  <a:txBody>
                    <a:bodyPr/>
                    <a:lstStyle/>
                    <a:p>
                      <a:pPr algn="l"/>
                      <a:r>
                        <a:rPr lang="en-US" sz="1400" b="1" kern="1200" dirty="0">
                          <a:solidFill>
                            <a:schemeClr val="dk1"/>
                          </a:solidFill>
                          <a:latin typeface="+mn-lt"/>
                          <a:ea typeface="+mn-ea"/>
                          <a:cs typeface="+mn-cs"/>
                        </a:rPr>
                        <a:t>5GMARCH_Ph3</a:t>
                      </a:r>
                    </a:p>
                  </a:txBody>
                  <a:tcPr marL="72000" marR="72000" marT="45691" marB="45691" anchor="ctr">
                    <a:solidFill>
                      <a:srgbClr val="92D050"/>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GB" sz="1400" b="1" kern="1200" noProof="0" dirty="0">
                          <a:solidFill>
                            <a:schemeClr val="dk1"/>
                          </a:solidFill>
                          <a:latin typeface="+mn-lt"/>
                          <a:ea typeface="+mn-ea"/>
                          <a:cs typeface="+mn-cs"/>
                        </a:rPr>
                        <a:t>Dec-2024</a:t>
                      </a:r>
                      <a:endParaRPr lang="en-GB" altLang="zh-CN" sz="1400" b="1" kern="1200" dirty="0">
                        <a:solidFill>
                          <a:schemeClr val="dk1"/>
                        </a:solidFill>
                        <a:latin typeface="+mn-lt"/>
                        <a:ea typeface="+mn-ea"/>
                        <a:cs typeface="+mn-cs"/>
                      </a:endParaRPr>
                    </a:p>
                  </a:txBody>
                  <a:tcPr marL="72000" marR="72000" marT="0" marB="0" anchor="ctr" horzOverflow="overflow">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50%</a:t>
                      </a:r>
                    </a:p>
                  </a:txBody>
                  <a:tcPr marL="72000" marR="72000" marT="45691" marB="45691" anchor="ctr">
                    <a:solidFill>
                      <a:srgbClr val="92D050"/>
                    </a:solidFill>
                  </a:tcPr>
                </a:tc>
                <a:tc>
                  <a:txBody>
                    <a:bodyPr/>
                    <a:lstStyle/>
                    <a:p>
                      <a:pPr marL="0" marR="0" lvl="0" indent="0" algn="l" defTabSz="912813" rtl="0" eaLnBrk="1" fontAlgn="t" latinLnBrk="0" hangingPunct="1">
                        <a:lnSpc>
                          <a:spcPct val="100000"/>
                        </a:lnSpc>
                        <a:spcBef>
                          <a:spcPct val="0"/>
                        </a:spcBef>
                        <a:spcAft>
                          <a:spcPct val="0"/>
                        </a:spcAft>
                        <a:buClrTx/>
                        <a:buSzTx/>
                        <a:buFontTx/>
                        <a:buNone/>
                        <a:tabLst/>
                      </a:pPr>
                      <a:r>
                        <a:rPr lang="en-US" sz="1400" b="1" kern="1200" dirty="0">
                          <a:solidFill>
                            <a:schemeClr val="dk1"/>
                          </a:solidFill>
                          <a:latin typeface="+mn-lt"/>
                          <a:ea typeface="+mn-ea"/>
                          <a:cs typeface="+mn-cs"/>
                        </a:rPr>
                        <a:t>SP-230781</a:t>
                      </a:r>
                      <a:endParaRPr lang="en-GB" altLang="zh-CN" sz="1400" b="1" kern="1200" dirty="0">
                        <a:solidFill>
                          <a:schemeClr val="dk1"/>
                        </a:solidFill>
                        <a:latin typeface="+mn-lt"/>
                        <a:ea typeface="+mn-ea"/>
                        <a:cs typeface="+mn-cs"/>
                      </a:endParaRPr>
                    </a:p>
                  </a:txBody>
                  <a:tcPr marL="72000" marR="72000" marT="0" marB="0" anchor="ctr" horzOverflow="overflow">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72000" marR="72000" marT="45691" marB="45691" anchor="ctr">
                    <a:solidFill>
                      <a:srgbClr val="92D050"/>
                    </a:solidFill>
                  </a:tcPr>
                </a:tc>
                <a:extLst>
                  <a:ext uri="{0D108BD9-81ED-4DB2-BD59-A6C34878D82A}">
                    <a16:rowId xmlns:a16="http://schemas.microsoft.com/office/drawing/2014/main" val="138224326"/>
                  </a:ext>
                </a:extLst>
              </a:tr>
              <a:tr h="44356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1010007</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Architecture for enabling Edge Applications Phase 3</a:t>
                      </a:r>
                      <a:endParaRPr lang="en-IN" sz="1400" b="1" kern="1200" dirty="0">
                        <a:solidFill>
                          <a:schemeClr val="dk1"/>
                        </a:solidFill>
                        <a:latin typeface="+mn-lt"/>
                        <a:ea typeface="+mn-ea"/>
                        <a:cs typeface="+mn-cs"/>
                      </a:endParaRPr>
                    </a:p>
                  </a:txBody>
                  <a:tcPr marL="72000" marR="72000"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a:solidFill>
                            <a:schemeClr val="dk1"/>
                          </a:solidFill>
                          <a:latin typeface="+mn-lt"/>
                          <a:ea typeface="+mn-ea"/>
                          <a:cs typeface="+mn-cs"/>
                        </a:rPr>
                        <a:t>EDGEAPP_Ph3</a:t>
                      </a:r>
                    </a:p>
                  </a:txBody>
                  <a:tcPr marL="72000" marR="72000"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85%</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dk1"/>
                          </a:solidFill>
                          <a:latin typeface="+mn-lt"/>
                          <a:ea typeface="+mn-ea"/>
                          <a:cs typeface="+mn-cs"/>
                        </a:rPr>
                        <a:t>SP-231160</a:t>
                      </a:r>
                      <a:endParaRPr lang="en-GB" sz="1400" b="1" kern="1200" dirty="0">
                        <a:solidFill>
                          <a:schemeClr val="dk1"/>
                        </a:solidFill>
                        <a:latin typeface="+mn-lt"/>
                        <a:ea typeface="+mn-ea"/>
                        <a:cs typeface="+mn-cs"/>
                      </a:endParaRP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72000" marR="72000" marT="0" marB="0" anchor="ctr">
                    <a:solidFill>
                      <a:srgbClr val="92D050"/>
                    </a:solidFill>
                  </a:tcPr>
                </a:tc>
                <a:extLst>
                  <a:ext uri="{0D108BD9-81ED-4DB2-BD59-A6C34878D82A}">
                    <a16:rowId xmlns:a16="http://schemas.microsoft.com/office/drawing/2014/main" val="3922116590"/>
                  </a:ext>
                </a:extLst>
              </a:tr>
              <a:tr h="541898">
                <a:tc>
                  <a:txBody>
                    <a:bodyPr/>
                    <a:lstStyle/>
                    <a:p>
                      <a:pPr algn="l" fontAlgn="t"/>
                      <a:r>
                        <a:rPr lang="en-GB" sz="1400" b="1" kern="1200" dirty="0">
                          <a:solidFill>
                            <a:schemeClr val="lt1"/>
                          </a:solidFill>
                          <a:latin typeface="+mn-lt"/>
                          <a:ea typeface="+mn-ea"/>
                          <a:cs typeface="+mn-cs"/>
                        </a:rPr>
                        <a:t>1010008</a:t>
                      </a:r>
                    </a:p>
                  </a:txBody>
                  <a:tcPr marL="72000" marR="72000" marT="12708" marB="0" anchor="ctr">
                    <a:solidFill>
                      <a:srgbClr val="92D050"/>
                    </a:solidFill>
                  </a:tcPr>
                </a:tc>
                <a:tc>
                  <a:txBody>
                    <a:bodyPr/>
                    <a:lstStyle/>
                    <a:p>
                      <a:pPr marL="0" indent="0" algn="l" fontAlgn="t"/>
                      <a:r>
                        <a:rPr lang="en-US" sz="1400" b="1" kern="1200" dirty="0">
                          <a:solidFill>
                            <a:schemeClr val="dk1"/>
                          </a:solidFill>
                          <a:latin typeface="+mn-lt"/>
                          <a:ea typeface="+mn-ea"/>
                          <a:cs typeface="+mn-cs"/>
                        </a:rPr>
                        <a:t>Application Architecture for UAS applications Phase 3 </a:t>
                      </a:r>
                      <a:endParaRPr lang="en-GB" sz="1400" b="1" kern="1200" dirty="0">
                        <a:solidFill>
                          <a:schemeClr val="dk1"/>
                        </a:solidFill>
                        <a:latin typeface="+mn-lt"/>
                        <a:ea typeface="+mn-ea"/>
                        <a:cs typeface="+mn-cs"/>
                      </a:endParaRPr>
                    </a:p>
                  </a:txBody>
                  <a:tcPr marL="72000" marR="72000" marT="0" marB="0" anchor="ctr">
                    <a:solidFill>
                      <a:srgbClr val="92D050"/>
                    </a:solidFill>
                  </a:tcPr>
                </a:tc>
                <a:tc>
                  <a:txBody>
                    <a:bodyPr/>
                    <a:lstStyle/>
                    <a:p>
                      <a:pPr marL="0" indent="0" algn="l" fontAlgn="t"/>
                      <a:r>
                        <a:rPr lang="en-GB" sz="1400" b="1" kern="1200" dirty="0">
                          <a:solidFill>
                            <a:schemeClr val="dk1"/>
                          </a:solidFill>
                          <a:latin typeface="+mn-lt"/>
                          <a:ea typeface="+mn-ea"/>
                          <a:cs typeface="+mn-cs"/>
                        </a:rPr>
                        <a:t>UASAPP_Ph3</a:t>
                      </a:r>
                    </a:p>
                  </a:txBody>
                  <a:tcPr marL="72000" marR="72000" marT="0" marB="0" anchor="ctr">
                    <a:solidFill>
                      <a:srgbClr val="92D050"/>
                    </a:solidFill>
                  </a:tcPr>
                </a:tc>
                <a:tc>
                  <a:txBody>
                    <a:bodyPr/>
                    <a:lstStyle/>
                    <a:p>
                      <a:pPr algn="l" fontAlgn="t"/>
                      <a:r>
                        <a:rPr lang="en-GB" sz="1400" b="1" kern="1200" dirty="0">
                          <a:solidFill>
                            <a:schemeClr val="dk1"/>
                          </a:solidFill>
                          <a:latin typeface="+mn-lt"/>
                          <a:ea typeface="+mn-ea"/>
                          <a:cs typeface="+mn-cs"/>
                        </a:rPr>
                        <a:t>Dec-2024</a:t>
                      </a:r>
                    </a:p>
                  </a:txBody>
                  <a:tcPr marL="72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75%</a:t>
                      </a:r>
                    </a:p>
                  </a:txBody>
                  <a:tcPr marL="72000" marR="72000" marT="45691" marB="45691" anchor="ctr">
                    <a:solidFill>
                      <a:srgbClr val="92D050"/>
                    </a:solidFill>
                  </a:tcPr>
                </a:tc>
                <a:tc>
                  <a:txBody>
                    <a:bodyPr/>
                    <a:lstStyle/>
                    <a:p>
                      <a:pPr marL="0" marR="0" lvl="0" indent="0" algn="l" defTabSz="912813" rtl="0" eaLnBrk="1" fontAlgn="t" latinLnBrk="0" hangingPunct="1">
                        <a:lnSpc>
                          <a:spcPct val="100000"/>
                        </a:lnSpc>
                        <a:spcBef>
                          <a:spcPct val="0"/>
                        </a:spcBef>
                        <a:spcAft>
                          <a:spcPct val="0"/>
                        </a:spcAft>
                        <a:buClrTx/>
                        <a:buSzTx/>
                        <a:buFontTx/>
                        <a:buNone/>
                        <a:tabLst/>
                      </a:pPr>
                      <a:r>
                        <a:rPr lang="en-US" sz="1400" b="1" kern="1200" dirty="0">
                          <a:solidFill>
                            <a:schemeClr val="dk1"/>
                          </a:solidFill>
                          <a:latin typeface="+mn-lt"/>
                          <a:ea typeface="+mn-ea"/>
                          <a:cs typeface="+mn-cs"/>
                        </a:rPr>
                        <a:t>SP-230991</a:t>
                      </a:r>
                      <a:endParaRPr lang="en-GB" altLang="zh-CN" sz="1400" b="1" kern="1200" dirty="0">
                        <a:solidFill>
                          <a:schemeClr val="dk1"/>
                        </a:solidFill>
                        <a:latin typeface="+mn-lt"/>
                        <a:ea typeface="+mn-ea"/>
                        <a:cs typeface="+mn-cs"/>
                      </a:endParaRPr>
                    </a:p>
                  </a:txBody>
                  <a:tcPr marL="72000" marR="72000" marT="0" marB="0" anchor="ctr" horzOverflow="overflow">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72000" marR="72000" marT="45691" marB="45691" anchor="ctr">
                    <a:solidFill>
                      <a:srgbClr val="92D050"/>
                    </a:solidFill>
                  </a:tcPr>
                </a:tc>
                <a:extLst>
                  <a:ext uri="{0D108BD9-81ED-4DB2-BD59-A6C34878D82A}">
                    <a16:rowId xmlns:a16="http://schemas.microsoft.com/office/drawing/2014/main" val="2298966542"/>
                  </a:ext>
                </a:extLst>
              </a:tr>
              <a:tr h="54189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1010009</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Guidelines for CAPIF Usage</a:t>
                      </a:r>
                    </a:p>
                  </a:txBody>
                  <a:tcPr marL="72000" marR="72000"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a:solidFill>
                            <a:schemeClr val="dk1"/>
                          </a:solidFill>
                          <a:latin typeface="+mn-lt"/>
                          <a:ea typeface="+mn-ea"/>
                          <a:cs typeface="+mn-cs"/>
                        </a:rPr>
                        <a:t>CAPIF_EXT </a:t>
                      </a:r>
                      <a:r>
                        <a:rPr lang="en-GB" sz="1400" b="1" kern="1200" dirty="0">
                          <a:solidFill>
                            <a:srgbClr val="FF0000"/>
                          </a:solidFill>
                          <a:latin typeface="+mn-lt"/>
                          <a:ea typeface="+mn-ea"/>
                          <a:cs typeface="+mn-cs"/>
                        </a:rPr>
                        <a:t>*</a:t>
                      </a:r>
                    </a:p>
                  </a:txBody>
                  <a:tcPr marL="72000" marR="72000"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90%</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dk1"/>
                          </a:solidFill>
                          <a:latin typeface="+mn-lt"/>
                          <a:ea typeface="+mn-ea"/>
                          <a:cs typeface="+mn-cs"/>
                        </a:rPr>
                        <a:t>SP-231161</a:t>
                      </a:r>
                      <a:endParaRPr lang="en-GB" sz="1400" b="1" kern="1200" dirty="0">
                        <a:solidFill>
                          <a:schemeClr val="dk1"/>
                        </a:solidFill>
                        <a:latin typeface="+mn-lt"/>
                        <a:ea typeface="+mn-ea"/>
                        <a:cs typeface="+mn-cs"/>
                      </a:endParaRP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72000" marR="72000" marT="0" marB="0" anchor="ctr">
                    <a:solidFill>
                      <a:srgbClr val="92D050"/>
                    </a:solidFill>
                  </a:tcPr>
                </a:tc>
                <a:extLst>
                  <a:ext uri="{0D108BD9-81ED-4DB2-BD59-A6C34878D82A}">
                    <a16:rowId xmlns:a16="http://schemas.microsoft.com/office/drawing/2014/main" val="4201059185"/>
                  </a:ext>
                </a:extLst>
              </a:tr>
              <a:tr h="54189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1010006</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SEAL DD (Data Delivery) Phase 2</a:t>
                      </a:r>
                      <a:endParaRPr lang="en-IN" sz="1400" b="1" kern="1200" dirty="0">
                        <a:solidFill>
                          <a:schemeClr val="dk1"/>
                        </a:solidFill>
                        <a:latin typeface="+mn-lt"/>
                        <a:ea typeface="+mn-ea"/>
                        <a:cs typeface="+mn-cs"/>
                      </a:endParaRPr>
                    </a:p>
                  </a:txBody>
                  <a:tcPr marL="72000" marR="72000"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a:solidFill>
                            <a:schemeClr val="dk1"/>
                          </a:solidFill>
                          <a:latin typeface="+mn-lt"/>
                          <a:ea typeface="+mn-ea"/>
                          <a:cs typeface="+mn-cs"/>
                        </a:rPr>
                        <a:t>SEALDD_Ph2</a:t>
                      </a:r>
                    </a:p>
                  </a:txBody>
                  <a:tcPr marL="72000" marR="72000"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80%</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SP-230989</a:t>
                      </a:r>
                    </a:p>
                  </a:txBody>
                  <a:tcPr marL="72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72000" marR="72000" marT="0" marB="0" anchor="ctr">
                    <a:solidFill>
                      <a:srgbClr val="92D050"/>
                    </a:solidFill>
                  </a:tcPr>
                </a:tc>
                <a:extLst>
                  <a:ext uri="{0D108BD9-81ED-4DB2-BD59-A6C34878D82A}">
                    <a16:rowId xmlns:a16="http://schemas.microsoft.com/office/drawing/2014/main" val="197807132"/>
                  </a:ext>
                </a:extLst>
              </a:tr>
            </a:tbl>
          </a:graphicData>
        </a:graphic>
      </p:graphicFrame>
      <p:sp>
        <p:nvSpPr>
          <p:cNvPr id="3" name="Content Placeholder 2">
            <a:extLst>
              <a:ext uri="{FF2B5EF4-FFF2-40B4-BE49-F238E27FC236}">
                <a16:creationId xmlns:a16="http://schemas.microsoft.com/office/drawing/2014/main" id="{047076D3-A11C-4536-0AE9-C64E788A8EFB}"/>
              </a:ext>
            </a:extLst>
          </p:cNvPr>
          <p:cNvSpPr txBox="1">
            <a:spLocks/>
          </p:cNvSpPr>
          <p:nvPr/>
        </p:nvSpPr>
        <p:spPr>
          <a:xfrm>
            <a:off x="647700" y="6056675"/>
            <a:ext cx="11544300" cy="442451"/>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nb-NO" sz="1600" kern="0" dirty="0">
                <a:solidFill>
                  <a:srgbClr val="FF0000"/>
                </a:solidFill>
              </a:rPr>
              <a:t>*</a:t>
            </a:r>
            <a:r>
              <a:rPr lang="nb-NO" sz="1600" kern="0" dirty="0"/>
              <a:t> The WI </a:t>
            </a:r>
            <a:r>
              <a:rPr lang="nb-NO" sz="1600" kern="0" dirty="0" err="1"/>
              <a:t>was</a:t>
            </a:r>
            <a:r>
              <a:rPr lang="nb-NO" sz="1600" kern="0" dirty="0"/>
              <a:t> </a:t>
            </a:r>
            <a:r>
              <a:rPr lang="nb-NO" sz="1600" kern="0" dirty="0" err="1"/>
              <a:t>started</a:t>
            </a:r>
            <a:r>
              <a:rPr lang="nb-NO" sz="1600" kern="0" dirty="0"/>
              <a:t> for Rel-19, </a:t>
            </a:r>
            <a:r>
              <a:rPr lang="nb-NO" sz="1600" kern="0" dirty="0" err="1"/>
              <a:t>but</a:t>
            </a:r>
            <a:r>
              <a:rPr lang="nb-NO" sz="1600" kern="0" dirty="0"/>
              <a:t> </a:t>
            </a:r>
            <a:r>
              <a:rPr lang="nb-NO" sz="1600" kern="0" dirty="0" err="1"/>
              <a:t>the</a:t>
            </a:r>
            <a:r>
              <a:rPr lang="nb-NO" sz="1600" kern="0" dirty="0"/>
              <a:t> </a:t>
            </a:r>
            <a:r>
              <a:rPr lang="nb-NO" sz="1600" kern="0" dirty="0" err="1"/>
              <a:t>work</a:t>
            </a:r>
            <a:r>
              <a:rPr lang="nb-NO" sz="1600" kern="0" dirty="0"/>
              <a:t> is </a:t>
            </a:r>
            <a:r>
              <a:rPr lang="nb-NO" sz="1600" kern="0" dirty="0" err="1"/>
              <a:t>proposed</a:t>
            </a:r>
            <a:r>
              <a:rPr lang="nb-NO" sz="1600" kern="0" dirty="0"/>
              <a:t> </a:t>
            </a:r>
            <a:r>
              <a:rPr lang="nb-NO" sz="1600" kern="0" dirty="0" err="1"/>
              <a:t>moved</a:t>
            </a:r>
            <a:r>
              <a:rPr lang="nb-NO" sz="1600" kern="0" dirty="0"/>
              <a:t> to Rel-18, </a:t>
            </a:r>
            <a:r>
              <a:rPr lang="nb-NO" sz="1600" kern="0" dirty="0" err="1"/>
              <a:t>see</a:t>
            </a:r>
            <a:r>
              <a:rPr lang="nb-NO" sz="1600" kern="0" dirty="0"/>
              <a:t> </a:t>
            </a:r>
            <a:r>
              <a:rPr lang="nb-NO" sz="1600" kern="0" dirty="0" err="1"/>
              <a:t>details</a:t>
            </a:r>
            <a:r>
              <a:rPr lang="nb-NO" sz="1600" kern="0" dirty="0"/>
              <a:t> </a:t>
            </a:r>
            <a:r>
              <a:rPr lang="nb-NO" sz="1600" kern="0" dirty="0" err="1"/>
              <a:t>on</a:t>
            </a:r>
            <a:r>
              <a:rPr lang="nb-NO" sz="1600" kern="0" dirty="0"/>
              <a:t> slide 40.</a:t>
            </a:r>
            <a:endParaRPr lang="en-GB" sz="1600" kern="0" dirty="0"/>
          </a:p>
        </p:txBody>
      </p:sp>
    </p:spTree>
    <p:extLst>
      <p:ext uri="{BB962C8B-B14F-4D97-AF65-F5344CB8AC3E}">
        <p14:creationId xmlns:p14="http://schemas.microsoft.com/office/powerpoint/2010/main" val="191279463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75209" y="93920"/>
            <a:ext cx="10515600" cy="1325563"/>
          </a:xfrm>
        </p:spPr>
        <p:txBody>
          <a:bodyPr/>
          <a:lstStyle/>
          <a:p>
            <a:r>
              <a:rPr lang="en-US" altLang="en-US" b="1" dirty="0"/>
              <a:t>Progress of approved Release 19 Work Items 2/2</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1162810744"/>
              </p:ext>
            </p:extLst>
          </p:nvPr>
        </p:nvGraphicFramePr>
        <p:xfrm>
          <a:off x="455164" y="1404505"/>
          <a:ext cx="11464552" cy="4609957"/>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156167095"/>
                  </a:ext>
                </a:extLst>
              </a:tr>
              <a:tr h="466169">
                <a:tc>
                  <a:txBody>
                    <a:bodyPr/>
                    <a:lstStyle/>
                    <a:p>
                      <a:pPr algn="l" fontAlgn="t"/>
                      <a:r>
                        <a:rPr lang="en-GB" sz="1400" b="1" kern="1200" dirty="0">
                          <a:solidFill>
                            <a:schemeClr val="lt1"/>
                          </a:solidFill>
                          <a:latin typeface="+mn-lt"/>
                          <a:ea typeface="+mn-ea"/>
                          <a:cs typeface="+mn-cs"/>
                        </a:rPr>
                        <a:t>1040072</a:t>
                      </a: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Enhanced application layer support for location services</a:t>
                      </a:r>
                      <a:endParaRPr lang="en-US" sz="1400" b="1" kern="1200" dirty="0">
                        <a:solidFill>
                          <a:schemeClr val="dk1"/>
                        </a:solidFill>
                        <a:latin typeface="+mn-lt"/>
                        <a:ea typeface="+mn-ea"/>
                        <a:cs typeface="+mn-cs"/>
                      </a:endParaRPr>
                    </a:p>
                  </a:txBody>
                  <a:tcPr marL="72000" marR="68580" marT="0" marB="0" anchor="ctr">
                    <a:solidFill>
                      <a:srgbClr val="92D050"/>
                    </a:solidFill>
                  </a:tcPr>
                </a:tc>
                <a:tc>
                  <a:txBody>
                    <a:bodyPr/>
                    <a:lstStyle/>
                    <a:p>
                      <a:pPr algn="l"/>
                      <a:r>
                        <a:rPr lang="en-US" sz="1400" b="1" kern="1200" dirty="0" err="1">
                          <a:solidFill>
                            <a:schemeClr val="dk1"/>
                          </a:solidFill>
                          <a:latin typeface="+mn-lt"/>
                          <a:ea typeface="+mn-ea"/>
                          <a:cs typeface="+mn-cs"/>
                        </a:rPr>
                        <a:t>eLSAPP</a:t>
                      </a:r>
                      <a:endParaRPr lang="en-US" sz="1400" b="1" kern="1200" dirty="0">
                        <a:solidFill>
                          <a:schemeClr val="dk1"/>
                        </a:solidFill>
                        <a:latin typeface="+mn-lt"/>
                        <a:ea typeface="+mn-ea"/>
                        <a:cs typeface="+mn-cs"/>
                      </a:endParaRPr>
                    </a:p>
                  </a:txBody>
                  <a:tcPr marL="36000" marR="91446" marT="45691" marB="45691" anchor="ctr">
                    <a:solidFill>
                      <a:srgbClr val="92D050"/>
                    </a:solidFill>
                  </a:tcPr>
                </a:tc>
                <a:tc>
                  <a:txBody>
                    <a:bodyPr/>
                    <a:lstStyle/>
                    <a:p>
                      <a:pPr algn="l" fontAlgn="t"/>
                      <a:r>
                        <a:rPr lang="en-GB" sz="1400" b="1" kern="1200" dirty="0">
                          <a:solidFill>
                            <a:schemeClr val="dk1"/>
                          </a:solidFill>
                          <a:latin typeface="+mn-lt"/>
                          <a:ea typeface="+mn-ea"/>
                          <a:cs typeface="+mn-cs"/>
                        </a:rPr>
                        <a:t>Dec-2024</a:t>
                      </a:r>
                    </a:p>
                  </a:txBody>
                  <a:tcPr marL="36000" marR="127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30%</a:t>
                      </a:r>
                    </a:p>
                  </a:txBody>
                  <a:tcPr marL="36000" marR="91446" marT="45691" marB="45691" anchor="ctr">
                    <a:solidFill>
                      <a:srgbClr val="92D050"/>
                    </a:solidFill>
                  </a:tcPr>
                </a:tc>
                <a:tc>
                  <a:txBody>
                    <a:bodyPr/>
                    <a:lstStyle/>
                    <a:p>
                      <a:pPr algn="l" fontAlgn="t"/>
                      <a:r>
                        <a:rPr lang="en-US" sz="1400" b="1" kern="1200" dirty="0">
                          <a:solidFill>
                            <a:schemeClr val="dk1"/>
                          </a:solidFill>
                          <a:latin typeface="+mn-lt"/>
                          <a:ea typeface="+mn-ea"/>
                          <a:cs typeface="+mn-cs"/>
                        </a:rPr>
                        <a:t>SP-230778</a:t>
                      </a:r>
                      <a:endParaRPr lang="en-GB" sz="1400" b="1" kern="1200" dirty="0">
                        <a:solidFill>
                          <a:schemeClr val="dk1"/>
                        </a:solidFill>
                        <a:latin typeface="+mn-lt"/>
                        <a:ea typeface="+mn-ea"/>
                        <a:cs typeface="+mn-cs"/>
                      </a:endParaRPr>
                    </a:p>
                  </a:txBody>
                  <a:tcPr marL="36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36000" marR="91446" marT="45691" marB="45691" anchor="ctr">
                    <a:solidFill>
                      <a:srgbClr val="92D050"/>
                    </a:solidFill>
                  </a:tcPr>
                </a:tc>
                <a:extLst>
                  <a:ext uri="{0D108BD9-81ED-4DB2-BD59-A6C34878D82A}">
                    <a16:rowId xmlns:a16="http://schemas.microsoft.com/office/drawing/2014/main" val="1845910183"/>
                  </a:ext>
                </a:extLst>
              </a:tr>
              <a:tr h="466169">
                <a:tc>
                  <a:txBody>
                    <a:bodyPr/>
                    <a:lstStyle/>
                    <a:p>
                      <a:pPr algn="l" fontAlgn="t"/>
                      <a:r>
                        <a:rPr lang="en-GB" sz="1400" b="1" kern="1200" dirty="0">
                          <a:solidFill>
                            <a:schemeClr val="lt1"/>
                          </a:solidFill>
                          <a:latin typeface="+mn-lt"/>
                          <a:ea typeface="+mn-ea"/>
                          <a:cs typeface="+mn-cs"/>
                        </a:rPr>
                        <a:t>1040073</a:t>
                      </a:r>
                    </a:p>
                  </a:txBody>
                  <a:tcPr marL="72000" marR="12700" marT="12708" marB="0" anchor="ct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Service aspects for supporting the </a:t>
                      </a:r>
                      <a:r>
                        <a:rPr lang="en-GB" sz="1400" b="1" kern="1200" dirty="0" err="1">
                          <a:solidFill>
                            <a:schemeClr val="dk1"/>
                          </a:solidFill>
                          <a:latin typeface="+mn-lt"/>
                          <a:ea typeface="+mn-ea"/>
                          <a:cs typeface="+mn-cs"/>
                        </a:rPr>
                        <a:t>eMMTel</a:t>
                      </a:r>
                      <a:r>
                        <a:rPr lang="en-GB" sz="1400" b="1" kern="1200" dirty="0">
                          <a:solidFill>
                            <a:schemeClr val="dk1"/>
                          </a:solidFill>
                          <a:latin typeface="+mn-lt"/>
                          <a:ea typeface="+mn-ea"/>
                          <a:cs typeface="+mn-cs"/>
                        </a:rPr>
                        <a:t> service</a:t>
                      </a:r>
                      <a:r>
                        <a:rPr lang="en-GB" sz="1400" b="1" kern="1200" dirty="0">
                          <a:solidFill>
                            <a:srgbClr val="FF0000"/>
                          </a:solidFill>
                          <a:effectLst/>
                          <a:latin typeface="+mn-lt"/>
                          <a:ea typeface="+mn-ea"/>
                          <a:cs typeface="+mn-cs"/>
                        </a:rPr>
                        <a:t> *</a:t>
                      </a:r>
                      <a:endParaRPr lang="en-US" sz="1400" b="1" kern="1200" dirty="0">
                        <a:solidFill>
                          <a:schemeClr val="dk1"/>
                        </a:solidFill>
                        <a:latin typeface="+mn-lt"/>
                        <a:ea typeface="+mn-ea"/>
                        <a:cs typeface="+mn-cs"/>
                      </a:endParaRPr>
                    </a:p>
                  </a:txBody>
                  <a:tcPr marL="72000" marR="68580" marT="0" marB="0" anchor="ctr"/>
                </a:tc>
                <a:tc>
                  <a:txBody>
                    <a:bodyPr/>
                    <a:lstStyle/>
                    <a:p>
                      <a:pPr algn="l"/>
                      <a:r>
                        <a:rPr lang="en-US" sz="1400" b="1" kern="1200" dirty="0" err="1">
                          <a:solidFill>
                            <a:schemeClr val="dk1"/>
                          </a:solidFill>
                          <a:latin typeface="+mn-lt"/>
                          <a:ea typeface="+mn-ea"/>
                          <a:cs typeface="+mn-cs"/>
                        </a:rPr>
                        <a:t>MMTel_APP</a:t>
                      </a:r>
                      <a:endParaRPr lang="en-US" sz="1400" b="1" kern="1200" dirty="0">
                        <a:solidFill>
                          <a:schemeClr val="dk1"/>
                        </a:solidFill>
                        <a:latin typeface="+mn-lt"/>
                        <a:ea typeface="+mn-ea"/>
                        <a:cs typeface="+mn-cs"/>
                      </a:endParaRPr>
                    </a:p>
                  </a:txBody>
                  <a:tcPr marL="36000" marR="91446" marT="45691" marB="45691" anchor="ctr"/>
                </a:tc>
                <a:tc>
                  <a:txBody>
                    <a:bodyPr/>
                    <a:lstStyle/>
                    <a:p>
                      <a:pPr algn="l" fontAlgn="t"/>
                      <a:r>
                        <a:rPr lang="en-GB" sz="1400" b="1" kern="1200" dirty="0">
                          <a:solidFill>
                            <a:schemeClr val="dk1"/>
                          </a:solidFill>
                          <a:latin typeface="+mn-lt"/>
                          <a:ea typeface="+mn-ea"/>
                          <a:cs typeface="+mn-cs"/>
                        </a:rPr>
                        <a:t>Dec-2024</a:t>
                      </a:r>
                    </a:p>
                  </a:txBody>
                  <a:tcPr marL="36000" marR="127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10%</a:t>
                      </a:r>
                    </a:p>
                  </a:txBody>
                  <a:tcPr marL="36000" marR="91446" marT="45691" marB="45691" anchor="ctr"/>
                </a:tc>
                <a:tc>
                  <a:txBody>
                    <a:bodyPr/>
                    <a:lstStyle/>
                    <a:p>
                      <a:pPr algn="l" fontAlgn="t"/>
                      <a:r>
                        <a:rPr lang="en-US" sz="1400" b="1" kern="1200" dirty="0">
                          <a:solidFill>
                            <a:schemeClr val="dk1"/>
                          </a:solidFill>
                          <a:latin typeface="+mn-lt"/>
                          <a:ea typeface="+mn-ea"/>
                          <a:cs typeface="+mn-cs"/>
                        </a:rPr>
                        <a:t>SP-230779</a:t>
                      </a:r>
                      <a:endParaRPr lang="en-GB" sz="1400" b="1" kern="1200" dirty="0">
                        <a:solidFill>
                          <a:schemeClr val="dk1"/>
                        </a:solidFill>
                        <a:latin typeface="+mn-lt"/>
                        <a:ea typeface="+mn-ea"/>
                        <a:cs typeface="+mn-cs"/>
                      </a:endParaRPr>
                    </a:p>
                  </a:txBody>
                  <a:tcPr marL="36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60%</a:t>
                      </a:r>
                    </a:p>
                  </a:txBody>
                  <a:tcPr marL="36000" marR="91446" marT="45691" marB="45691" anchor="ctr"/>
                </a:tc>
                <a:extLst>
                  <a:ext uri="{0D108BD9-81ED-4DB2-BD59-A6C34878D82A}">
                    <a16:rowId xmlns:a16="http://schemas.microsoft.com/office/drawing/2014/main" val="3057134204"/>
                  </a:ext>
                </a:extLst>
              </a:tr>
              <a:tr h="46616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1040075</a:t>
                      </a:r>
                    </a:p>
                  </a:txBody>
                  <a:tcPr marL="72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latin typeface="+mn-lt"/>
                          <a:ea typeface="+mn-ea"/>
                          <a:cs typeface="+mn-cs"/>
                        </a:rPr>
                        <a:t>Application layer support for AI/ML services</a:t>
                      </a:r>
                    </a:p>
                  </a:txBody>
                  <a:tcPr marL="72000" marR="121931"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err="1">
                          <a:solidFill>
                            <a:schemeClr val="dk1"/>
                          </a:solidFill>
                          <a:latin typeface="+mn-lt"/>
                          <a:ea typeface="+mn-ea"/>
                          <a:cs typeface="+mn-cs"/>
                        </a:rPr>
                        <a:t>AIML_App</a:t>
                      </a:r>
                      <a:endParaRPr lang="en-GB" sz="1400" b="1" kern="1200" dirty="0">
                        <a:solidFill>
                          <a:schemeClr val="dk1"/>
                        </a:solidFill>
                        <a:latin typeface="+mn-lt"/>
                        <a:ea typeface="+mn-ea"/>
                        <a:cs typeface="+mn-cs"/>
                      </a:endParaRPr>
                    </a:p>
                  </a:txBody>
                  <a:tcPr marL="36000" marR="121931"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40%</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dk1"/>
                          </a:solidFill>
                          <a:latin typeface="+mn-lt"/>
                          <a:ea typeface="+mn-ea"/>
                          <a:cs typeface="+mn-cs"/>
                        </a:rPr>
                        <a:t>SP-231182</a:t>
                      </a:r>
                      <a:endParaRPr lang="en-GB" sz="1400" b="1" kern="1200" dirty="0">
                        <a:solidFill>
                          <a:schemeClr val="dk1"/>
                        </a:solidFill>
                        <a:latin typeface="+mn-lt"/>
                        <a:ea typeface="+mn-ea"/>
                        <a:cs typeface="+mn-cs"/>
                      </a:endParaRPr>
                    </a:p>
                  </a:txBody>
                  <a:tcPr marL="36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36000" marR="48003" marT="0" marB="0" anchor="ctr">
                    <a:solidFill>
                      <a:srgbClr val="92D050"/>
                    </a:solidFill>
                  </a:tcPr>
                </a:tc>
                <a:extLst>
                  <a:ext uri="{0D108BD9-81ED-4DB2-BD59-A6C34878D82A}">
                    <a16:rowId xmlns:a16="http://schemas.microsoft.com/office/drawing/2014/main" val="1527074580"/>
                  </a:ext>
                </a:extLst>
              </a:tr>
              <a:tr h="46616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1040076</a:t>
                      </a:r>
                    </a:p>
                  </a:txBody>
                  <a:tcPr marL="72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Application enablement for Localized Mobile Metaverse Services</a:t>
                      </a:r>
                      <a:r>
                        <a:rPr lang="en-GB" sz="1400" b="1" kern="1200" dirty="0">
                          <a:solidFill>
                            <a:srgbClr val="FF0000"/>
                          </a:solidFill>
                          <a:effectLst/>
                          <a:latin typeface="Calibri"/>
                          <a:ea typeface="+mn-ea"/>
                          <a:cs typeface="+mn-cs"/>
                        </a:rPr>
                        <a:t> *</a:t>
                      </a:r>
                      <a:endParaRPr lang="en-IN" sz="1400" b="1" kern="1200" dirty="0">
                        <a:solidFill>
                          <a:schemeClr val="dk1"/>
                        </a:solidFill>
                        <a:latin typeface="+mn-lt"/>
                        <a:ea typeface="+mn-ea"/>
                        <a:cs typeface="+mn-cs"/>
                      </a:endParaRPr>
                    </a:p>
                  </a:txBody>
                  <a:tcPr marL="72000"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err="1">
                          <a:solidFill>
                            <a:schemeClr val="dk1"/>
                          </a:solidFill>
                          <a:latin typeface="+mn-lt"/>
                          <a:ea typeface="+mn-ea"/>
                          <a:cs typeface="+mn-cs"/>
                        </a:rPr>
                        <a:t>Metaverse_App</a:t>
                      </a:r>
                      <a:endParaRPr lang="en-GB" sz="1400" b="1" kern="1200" dirty="0">
                        <a:solidFill>
                          <a:schemeClr val="dk1"/>
                        </a:solidFill>
                        <a:latin typeface="+mn-lt"/>
                        <a:ea typeface="+mn-ea"/>
                        <a:cs typeface="+mn-cs"/>
                      </a:endParaRPr>
                    </a:p>
                  </a:txBody>
                  <a:tcPr marL="36000"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36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25%</a:t>
                      </a:r>
                    </a:p>
                  </a:txBody>
                  <a:tcPr marL="36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latin typeface="+mn-lt"/>
                        </a:rPr>
                        <a:t>SP-231806</a:t>
                      </a:r>
                      <a:endParaRPr lang="en-GB" sz="1400" b="1" kern="1200" dirty="0">
                        <a:solidFill>
                          <a:schemeClr val="dk1"/>
                        </a:solidFill>
                        <a:latin typeface="+mn-lt"/>
                        <a:ea typeface="+mn-ea"/>
                        <a:cs typeface="+mn-cs"/>
                      </a:endParaRPr>
                    </a:p>
                  </a:txBody>
                  <a:tcPr marL="36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80%</a:t>
                      </a:r>
                    </a:p>
                  </a:txBody>
                  <a:tcPr marL="36000" marR="48003" marT="0" marB="0" anchor="ctr"/>
                </a:tc>
                <a:extLst>
                  <a:ext uri="{0D108BD9-81ED-4DB2-BD59-A6C34878D82A}">
                    <a16:rowId xmlns:a16="http://schemas.microsoft.com/office/drawing/2014/main" val="2627207874"/>
                  </a:ext>
                </a:extLst>
              </a:tr>
              <a:tr h="46616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lt1"/>
                          </a:solidFill>
                          <a:latin typeface="+mn-lt"/>
                          <a:ea typeface="+mn-ea"/>
                          <a:cs typeface="+mn-cs"/>
                        </a:rPr>
                        <a:t>1040074</a:t>
                      </a:r>
                    </a:p>
                  </a:txBody>
                  <a:tcPr marL="72000"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IN" sz="1400" b="1" kern="1200" dirty="0">
                          <a:solidFill>
                            <a:schemeClr val="dk1"/>
                          </a:solidFill>
                          <a:latin typeface="+mn-lt"/>
                          <a:ea typeface="+mn-ea"/>
                          <a:cs typeface="+mn-cs"/>
                        </a:rPr>
                        <a:t>Application enabler for XR Services</a:t>
                      </a:r>
                      <a:r>
                        <a:rPr lang="en-GB" sz="1400" b="1" kern="1200" dirty="0">
                          <a:solidFill>
                            <a:srgbClr val="FF0000"/>
                          </a:solidFill>
                          <a:effectLst/>
                          <a:latin typeface="Calibri" panose="020F0502020204030204"/>
                          <a:ea typeface="+mn-ea"/>
                          <a:cs typeface="+mn-cs"/>
                        </a:rPr>
                        <a:t> *</a:t>
                      </a:r>
                      <a:endParaRPr lang="en-IN" sz="1400" b="1" kern="1200" dirty="0">
                        <a:solidFill>
                          <a:schemeClr val="dk1"/>
                        </a:solidFill>
                        <a:latin typeface="+mn-lt"/>
                        <a:ea typeface="+mn-ea"/>
                        <a:cs typeface="+mn-cs"/>
                      </a:endParaRPr>
                    </a:p>
                  </a:txBody>
                  <a:tcPr marL="72000"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400" b="1" kern="1200" dirty="0">
                          <a:solidFill>
                            <a:schemeClr val="dk1"/>
                          </a:solidFill>
                          <a:latin typeface="+mn-lt"/>
                          <a:ea typeface="+mn-ea"/>
                          <a:cs typeface="+mn-cs"/>
                        </a:rPr>
                        <a:t>XRM_Ph2_App</a:t>
                      </a:r>
                    </a:p>
                  </a:txBody>
                  <a:tcPr marL="36000"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dk1"/>
                          </a:solidFill>
                          <a:latin typeface="+mn-lt"/>
                          <a:ea typeface="+mn-ea"/>
                          <a:cs typeface="+mn-cs"/>
                        </a:rPr>
                        <a:t>Dec-2024</a:t>
                      </a:r>
                    </a:p>
                  </a:txBody>
                  <a:tcPr marL="36000"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400" b="1" kern="1200" dirty="0">
                          <a:solidFill>
                            <a:schemeClr val="tx1"/>
                          </a:solidFill>
                          <a:latin typeface="+mn-lt"/>
                          <a:ea typeface="+mn-ea"/>
                          <a:cs typeface="+mn-cs"/>
                        </a:rPr>
                        <a:t>15</a:t>
                      </a:r>
                      <a:r>
                        <a:rPr lang="en-GB" sz="1400" b="1" kern="1200" dirty="0">
                          <a:solidFill>
                            <a:schemeClr val="tx1"/>
                          </a:solidFill>
                          <a:latin typeface="+mn-lt"/>
                          <a:ea typeface="+mn-ea"/>
                          <a:cs typeface="+mn-cs"/>
                        </a:rPr>
                        <a:t>%</a:t>
                      </a:r>
                    </a:p>
                  </a:txBody>
                  <a:tcPr marL="36000"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dk1"/>
                          </a:solidFill>
                          <a:latin typeface="+mn-lt"/>
                          <a:ea typeface="+mn-ea"/>
                          <a:cs typeface="+mn-cs"/>
                        </a:rPr>
                        <a:t>S6-233295</a:t>
                      </a:r>
                    </a:p>
                  </a:txBody>
                  <a:tcPr marL="36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400" b="1" kern="1200" dirty="0">
                          <a:solidFill>
                            <a:srgbClr val="FF0000"/>
                          </a:solidFill>
                          <a:latin typeface="+mn-lt"/>
                          <a:ea typeface="+mn-ea"/>
                          <a:cs typeface="+mn-cs"/>
                        </a:rPr>
                        <a:t>90%</a:t>
                      </a:r>
                    </a:p>
                  </a:txBody>
                  <a:tcPr marL="36000" marR="48003" marT="0" marB="0" anchor="ctr"/>
                </a:tc>
                <a:extLst>
                  <a:ext uri="{0D108BD9-81ED-4DB2-BD59-A6C34878D82A}">
                    <a16:rowId xmlns:a16="http://schemas.microsoft.com/office/drawing/2014/main" val="895198276"/>
                  </a:ext>
                </a:extLst>
              </a:tr>
              <a:tr h="46616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1040077</a:t>
                      </a:r>
                    </a:p>
                  </a:txBody>
                  <a:tcPr marL="72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Application enablement for Satellite access enabled 5G Services</a:t>
                      </a:r>
                      <a:r>
                        <a:rPr lang="en-GB" sz="1400" b="1" kern="1200" dirty="0">
                          <a:solidFill>
                            <a:srgbClr val="FF0000"/>
                          </a:solidFill>
                          <a:effectLst/>
                          <a:latin typeface="Calibri"/>
                          <a:ea typeface="+mn-ea"/>
                          <a:cs typeface="+mn-cs"/>
                        </a:rPr>
                        <a:t> *</a:t>
                      </a:r>
                      <a:endParaRPr lang="en-IN" sz="1400" b="1" kern="1200" dirty="0">
                        <a:solidFill>
                          <a:schemeClr val="dk1"/>
                        </a:solidFill>
                        <a:latin typeface="+mn-lt"/>
                        <a:ea typeface="+mn-ea"/>
                        <a:cs typeface="+mn-cs"/>
                      </a:endParaRPr>
                    </a:p>
                  </a:txBody>
                  <a:tcPr marL="72000"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a:solidFill>
                            <a:schemeClr val="dk1"/>
                          </a:solidFill>
                          <a:latin typeface="+mn-lt"/>
                          <a:ea typeface="+mn-ea"/>
                          <a:cs typeface="+mn-cs"/>
                        </a:rPr>
                        <a:t>5GSAT_Ph3_App</a:t>
                      </a:r>
                    </a:p>
                  </a:txBody>
                  <a:tcPr marL="36000"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36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5%</a:t>
                      </a:r>
                    </a:p>
                  </a:txBody>
                  <a:tcPr marL="36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latin typeface="+mn-lt"/>
                        </a:rPr>
                        <a:t>SP-231738</a:t>
                      </a:r>
                      <a:endParaRPr lang="en-GB" sz="1400" b="1" kern="1200" dirty="0">
                        <a:solidFill>
                          <a:schemeClr val="dk1"/>
                        </a:solidFill>
                        <a:latin typeface="+mn-lt"/>
                        <a:ea typeface="+mn-ea"/>
                        <a:cs typeface="+mn-cs"/>
                      </a:endParaRPr>
                    </a:p>
                  </a:txBody>
                  <a:tcPr marL="36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75%</a:t>
                      </a:r>
                    </a:p>
                  </a:txBody>
                  <a:tcPr marL="36000" marR="48003" marT="0" marB="0" anchor="ctr"/>
                </a:tc>
                <a:extLst>
                  <a:ext uri="{0D108BD9-81ED-4DB2-BD59-A6C34878D82A}">
                    <a16:rowId xmlns:a16="http://schemas.microsoft.com/office/drawing/2014/main" val="4157175748"/>
                  </a:ext>
                </a:extLst>
              </a:tr>
              <a:tr h="46616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1050036</a:t>
                      </a:r>
                    </a:p>
                  </a:txBody>
                  <a:tcPr marL="72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MC services support on IOPS mode of operation</a:t>
                      </a:r>
                      <a:endParaRPr lang="en-US" sz="1400" b="1" kern="1200" dirty="0">
                        <a:solidFill>
                          <a:schemeClr val="tx1"/>
                        </a:solidFill>
                        <a:latin typeface="+mn-lt"/>
                        <a:ea typeface="+mn-ea"/>
                        <a:cs typeface="+mn-cs"/>
                      </a:endParaRPr>
                    </a:p>
                  </a:txBody>
                  <a:tcPr marL="72000" marR="121931"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a:solidFill>
                            <a:schemeClr val="dk1"/>
                          </a:solidFill>
                          <a:latin typeface="+mn-lt"/>
                          <a:ea typeface="+mn-ea"/>
                          <a:cs typeface="+mn-cs"/>
                        </a:rPr>
                        <a:t>GENERIC_IOPS</a:t>
                      </a:r>
                    </a:p>
                  </a:txBody>
                  <a:tcPr marL="36000" marR="121931" marT="60853" marB="60853"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0%</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latin typeface="+mn-lt"/>
                        </a:rPr>
                        <a:t>SP-231382</a:t>
                      </a:r>
                      <a:endParaRPr lang="en-GB" sz="1400" b="1" kern="1200" dirty="0">
                        <a:solidFill>
                          <a:schemeClr val="dk1"/>
                        </a:solidFill>
                        <a:latin typeface="+mn-lt"/>
                        <a:ea typeface="+mn-ea"/>
                        <a:cs typeface="+mn-cs"/>
                      </a:endParaRPr>
                    </a:p>
                  </a:txBody>
                  <a:tcPr marL="36000" marR="72000"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36000" marR="48003" marT="0" marB="0" anchor="ctr">
                    <a:solidFill>
                      <a:srgbClr val="92D050"/>
                    </a:solidFill>
                  </a:tcPr>
                </a:tc>
                <a:extLst>
                  <a:ext uri="{0D108BD9-81ED-4DB2-BD59-A6C34878D82A}">
                    <a16:rowId xmlns:a16="http://schemas.microsoft.com/office/drawing/2014/main" val="4294093833"/>
                  </a:ext>
                </a:extLst>
              </a:tr>
              <a:tr h="46616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1050036</a:t>
                      </a:r>
                    </a:p>
                  </a:txBody>
                  <a:tcPr marL="72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Common API Framework (CAPIF) Phase 3</a:t>
                      </a:r>
                      <a:r>
                        <a:rPr lang="en-GB" sz="1400" b="1" kern="1200" dirty="0">
                          <a:solidFill>
                            <a:srgbClr val="FF0000"/>
                          </a:solidFill>
                          <a:effectLst/>
                          <a:latin typeface="+mn-lt"/>
                          <a:ea typeface="+mn-ea"/>
                          <a:cs typeface="+mn-cs"/>
                        </a:rPr>
                        <a:t> *</a:t>
                      </a:r>
                      <a:endParaRPr lang="en-US" sz="1400" b="1" kern="1200" dirty="0">
                        <a:solidFill>
                          <a:srgbClr val="FF0000"/>
                        </a:solidFill>
                        <a:latin typeface="+mn-lt"/>
                        <a:ea typeface="+mn-ea"/>
                        <a:cs typeface="+mn-cs"/>
                      </a:endParaRPr>
                    </a:p>
                  </a:txBody>
                  <a:tcPr marL="72000"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b="1" kern="1200" dirty="0">
                          <a:solidFill>
                            <a:schemeClr val="dk1"/>
                          </a:solidFill>
                          <a:latin typeface="+mn-lt"/>
                          <a:ea typeface="+mn-ea"/>
                          <a:cs typeface="+mn-cs"/>
                        </a:rPr>
                        <a:t>CAPIF_Ph3</a:t>
                      </a:r>
                    </a:p>
                  </a:txBody>
                  <a:tcPr marL="36000"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dk1"/>
                          </a:solidFill>
                          <a:latin typeface="+mn-lt"/>
                          <a:ea typeface="+mn-ea"/>
                          <a:cs typeface="+mn-cs"/>
                        </a:rPr>
                        <a:t>Dec-2024</a:t>
                      </a:r>
                    </a:p>
                  </a:txBody>
                  <a:tcPr marL="36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chemeClr val="tx1"/>
                          </a:solidFill>
                          <a:latin typeface="+mn-lt"/>
                          <a:ea typeface="+mn-ea"/>
                          <a:cs typeface="+mn-cs"/>
                        </a:rPr>
                        <a:t>0%</a:t>
                      </a:r>
                    </a:p>
                  </a:txBody>
                  <a:tcPr marL="36000"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latin typeface="+mn-lt"/>
                        </a:rPr>
                        <a:t>SP-241381</a:t>
                      </a:r>
                      <a:endParaRPr lang="en-GB" sz="1400" b="1" kern="1200" dirty="0">
                        <a:solidFill>
                          <a:schemeClr val="dk1"/>
                        </a:solidFill>
                        <a:latin typeface="+mn-lt"/>
                        <a:ea typeface="+mn-ea"/>
                        <a:cs typeface="+mn-cs"/>
                      </a:endParaRPr>
                    </a:p>
                  </a:txBody>
                  <a:tcPr marL="36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65%</a:t>
                      </a:r>
                    </a:p>
                  </a:txBody>
                  <a:tcPr marL="36000" marR="48003" marT="0" marB="0" anchor="ctr"/>
                </a:tc>
                <a:extLst>
                  <a:ext uri="{0D108BD9-81ED-4DB2-BD59-A6C34878D82A}">
                    <a16:rowId xmlns:a16="http://schemas.microsoft.com/office/drawing/2014/main" val="3202283860"/>
                  </a:ext>
                </a:extLst>
              </a:tr>
            </a:tbl>
          </a:graphicData>
        </a:graphic>
      </p:graphicFrame>
      <p:sp>
        <p:nvSpPr>
          <p:cNvPr id="3" name="Content Placeholder 2">
            <a:extLst>
              <a:ext uri="{FF2B5EF4-FFF2-40B4-BE49-F238E27FC236}">
                <a16:creationId xmlns:a16="http://schemas.microsoft.com/office/drawing/2014/main" id="{22140F54-5E5E-56DF-7BF1-52F694B04C87}"/>
              </a:ext>
            </a:extLst>
          </p:cNvPr>
          <p:cNvSpPr txBox="1">
            <a:spLocks/>
          </p:cNvSpPr>
          <p:nvPr/>
        </p:nvSpPr>
        <p:spPr>
          <a:xfrm>
            <a:off x="647700" y="6046837"/>
            <a:ext cx="11544300" cy="50144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nb-NO" sz="1600" kern="0" dirty="0">
                <a:solidFill>
                  <a:srgbClr val="FF0000"/>
                </a:solidFill>
              </a:rPr>
              <a:t>*</a:t>
            </a:r>
            <a:r>
              <a:rPr lang="nb-NO" sz="1600" kern="0" dirty="0"/>
              <a:t> </a:t>
            </a:r>
            <a:r>
              <a:rPr lang="nb-NO" sz="1600" kern="0" dirty="0" err="1"/>
              <a:t>Exception</a:t>
            </a:r>
            <a:r>
              <a:rPr lang="nb-NO" sz="1600" kern="0" dirty="0"/>
              <a:t> </a:t>
            </a:r>
            <a:r>
              <a:rPr lang="nb-NO" sz="1600" kern="0" dirty="0" err="1"/>
              <a:t>Sheet</a:t>
            </a:r>
            <a:r>
              <a:rPr lang="nb-NO" sz="1600" kern="0" dirty="0"/>
              <a:t> </a:t>
            </a:r>
            <a:r>
              <a:rPr lang="nb-NO" sz="1600" kern="0" dirty="0" err="1"/>
              <a:t>Agreed</a:t>
            </a:r>
            <a:r>
              <a:rPr lang="nb-NO" sz="1600" kern="0" dirty="0"/>
              <a:t>  by SA6 and </a:t>
            </a:r>
            <a:r>
              <a:rPr lang="nb-NO" sz="1600" kern="0" dirty="0" err="1"/>
              <a:t>provided</a:t>
            </a:r>
            <a:r>
              <a:rPr lang="nb-NO" sz="1600" kern="0" dirty="0"/>
              <a:t> to SA for </a:t>
            </a:r>
            <a:r>
              <a:rPr lang="nb-NO" sz="1600" kern="0" dirty="0" err="1"/>
              <a:t>Approval</a:t>
            </a:r>
            <a:r>
              <a:rPr lang="nb-NO" sz="1600" kern="0" dirty="0"/>
              <a:t>, </a:t>
            </a:r>
            <a:r>
              <a:rPr lang="nb-NO" sz="1600" kern="0" dirty="0" err="1"/>
              <a:t>see</a:t>
            </a:r>
            <a:r>
              <a:rPr lang="nb-NO" sz="1600" kern="0" dirty="0"/>
              <a:t> </a:t>
            </a:r>
            <a:r>
              <a:rPr lang="nb-NO" sz="1600" kern="0" dirty="0" err="1"/>
              <a:t>also</a:t>
            </a:r>
            <a:r>
              <a:rPr lang="nb-NO" sz="1600" kern="0" dirty="0"/>
              <a:t> slide 50.</a:t>
            </a:r>
            <a:endParaRPr lang="en-GB" sz="1600" kern="0" dirty="0"/>
          </a:p>
        </p:txBody>
      </p:sp>
    </p:spTree>
    <p:extLst>
      <p:ext uri="{BB962C8B-B14F-4D97-AF65-F5344CB8AC3E}">
        <p14:creationId xmlns:p14="http://schemas.microsoft.com/office/powerpoint/2010/main" val="308487417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
            <a:ext cx="10515600"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3" name="Table 2">
            <a:extLst>
              <a:ext uri="{FF2B5EF4-FFF2-40B4-BE49-F238E27FC236}">
                <a16:creationId xmlns:a16="http://schemas.microsoft.com/office/drawing/2014/main" id="{AD341C70-846F-43D3-34E3-D187A11D6ECC}"/>
              </a:ext>
            </a:extLst>
          </p:cNvPr>
          <p:cNvGraphicFramePr>
            <a:graphicFrameLocks noGrp="1"/>
          </p:cNvGraphicFramePr>
          <p:nvPr>
            <p:extLst>
              <p:ext uri="{D42A27DB-BD31-4B8C-83A1-F6EECF244321}">
                <p14:modId xmlns:p14="http://schemas.microsoft.com/office/powerpoint/2010/main" val="650417414"/>
              </p:ext>
            </p:extLst>
          </p:nvPr>
        </p:nvGraphicFramePr>
        <p:xfrm>
          <a:off x="949349" y="1642268"/>
          <a:ext cx="8237176" cy="4260162"/>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2920460510"/>
                    </a:ext>
                  </a:extLst>
                </a:gridCol>
                <a:gridCol w="2631255">
                  <a:extLst>
                    <a:ext uri="{9D8B030D-6E8A-4147-A177-3AD203B41FA5}">
                      <a16:colId xmlns:a16="http://schemas.microsoft.com/office/drawing/2014/main" val="100316814"/>
                    </a:ext>
                  </a:extLst>
                </a:gridCol>
                <a:gridCol w="4597149">
                  <a:extLst>
                    <a:ext uri="{9D8B030D-6E8A-4147-A177-3AD203B41FA5}">
                      <a16:colId xmlns:a16="http://schemas.microsoft.com/office/drawing/2014/main" val="4076190511"/>
                    </a:ext>
                  </a:extLst>
                </a:gridCol>
              </a:tblGrid>
              <a:tr h="297414">
                <a:tc>
                  <a:txBody>
                    <a:bodyPr/>
                    <a:lstStyle/>
                    <a:p>
                      <a:pPr>
                        <a:lnSpc>
                          <a:spcPct val="115000"/>
                        </a:lnSpc>
                        <a:spcBef>
                          <a:spcPts val="100"/>
                        </a:spcBef>
                        <a:spcAft>
                          <a:spcPts val="100"/>
                        </a:spcAft>
                      </a:pPr>
                      <a:r>
                        <a:rPr lang="en-GB" sz="1600">
                          <a:effectLst/>
                        </a:rPr>
                        <a:t>Meeting</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Date</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Location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61777471"/>
                  </a:ext>
                </a:extLst>
              </a:tr>
              <a:tr h="148707">
                <a:tc gridSpan="3">
                  <a:txBody>
                    <a:bodyPr/>
                    <a:lstStyle/>
                    <a:p>
                      <a:pPr algn="ctr">
                        <a:lnSpc>
                          <a:spcPct val="115000"/>
                        </a:lnSpc>
                        <a:spcBef>
                          <a:spcPts val="100"/>
                        </a:spcBef>
                        <a:spcAft>
                          <a:spcPts val="100"/>
                        </a:spcAft>
                      </a:pPr>
                      <a:r>
                        <a:rPr lang="en-GB" sz="1600" dirty="0">
                          <a:effectLst/>
                        </a:rPr>
                        <a:t>2025</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295838952"/>
                  </a:ext>
                </a:extLst>
              </a:tr>
              <a:tr h="148707">
                <a:tc>
                  <a:txBody>
                    <a:bodyPr/>
                    <a:lstStyle/>
                    <a:p>
                      <a:pPr>
                        <a:lnSpc>
                          <a:spcPct val="115000"/>
                        </a:lnSpc>
                        <a:spcBef>
                          <a:spcPts val="100"/>
                        </a:spcBef>
                        <a:spcAft>
                          <a:spcPts val="100"/>
                        </a:spcAft>
                      </a:pPr>
                      <a:r>
                        <a:rPr lang="en-GB" sz="1600" dirty="0">
                          <a:effectLst/>
                        </a:rPr>
                        <a:t>SA6#65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17 – 21 Feb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Athens, Greece</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34185229"/>
                  </a:ext>
                </a:extLst>
              </a:tr>
              <a:tr h="297414">
                <a:tc>
                  <a:txBody>
                    <a:bodyPr/>
                    <a:lstStyle/>
                    <a:p>
                      <a:pPr>
                        <a:lnSpc>
                          <a:spcPct val="115000"/>
                        </a:lnSpc>
                        <a:spcBef>
                          <a:spcPts val="100"/>
                        </a:spcBef>
                        <a:spcAft>
                          <a:spcPts val="100"/>
                        </a:spcAft>
                      </a:pPr>
                      <a:r>
                        <a:rPr lang="en-GB" sz="1600">
                          <a:effectLst/>
                        </a:rPr>
                        <a:t>SA6#66</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7 – 11 April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600" dirty="0">
                          <a:effectLst/>
                        </a:rPr>
                        <a:t>Gothenburg, Sweden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45583411"/>
                  </a:ext>
                </a:extLst>
              </a:tr>
              <a:tr h="297414">
                <a:tc>
                  <a:txBody>
                    <a:bodyPr/>
                    <a:lstStyle/>
                    <a:p>
                      <a:pPr>
                        <a:lnSpc>
                          <a:spcPct val="115000"/>
                        </a:lnSpc>
                        <a:spcBef>
                          <a:spcPts val="100"/>
                        </a:spcBef>
                        <a:spcAft>
                          <a:spcPts val="100"/>
                        </a:spcAft>
                      </a:pPr>
                      <a:r>
                        <a:rPr lang="en-GB" sz="1600">
                          <a:effectLst/>
                        </a:rPr>
                        <a:t>SA6#67</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19 – 23 May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Fukuoka, Japan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565136441"/>
                  </a:ext>
                </a:extLst>
              </a:tr>
              <a:tr h="297414">
                <a:tc>
                  <a:txBody>
                    <a:bodyPr/>
                    <a:lstStyle/>
                    <a:p>
                      <a:pPr>
                        <a:lnSpc>
                          <a:spcPct val="115000"/>
                        </a:lnSpc>
                        <a:spcBef>
                          <a:spcPts val="100"/>
                        </a:spcBef>
                        <a:spcAft>
                          <a:spcPts val="100"/>
                        </a:spcAft>
                      </a:pPr>
                      <a:r>
                        <a:rPr lang="en-GB" sz="1600">
                          <a:effectLst/>
                        </a:rPr>
                        <a:t>SA6#68</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a:effectLst/>
                        </a:rPr>
                        <a:t>25 – 29 August 2025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Gothenburg, Sweden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31431862"/>
                  </a:ext>
                </a:extLst>
              </a:tr>
              <a:tr h="297414">
                <a:tc>
                  <a:txBody>
                    <a:bodyPr/>
                    <a:lstStyle/>
                    <a:p>
                      <a:pPr>
                        <a:lnSpc>
                          <a:spcPct val="115000"/>
                        </a:lnSpc>
                        <a:spcBef>
                          <a:spcPts val="100"/>
                        </a:spcBef>
                        <a:spcAft>
                          <a:spcPts val="100"/>
                        </a:spcAft>
                      </a:pPr>
                      <a:r>
                        <a:rPr lang="en-GB" sz="1600">
                          <a:effectLst/>
                        </a:rPr>
                        <a:t>SA6#69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13 – 17 October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China,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67429151"/>
                  </a:ext>
                </a:extLst>
              </a:tr>
              <a:tr h="297414">
                <a:tc>
                  <a:txBody>
                    <a:bodyPr/>
                    <a:lstStyle/>
                    <a:p>
                      <a:pPr>
                        <a:lnSpc>
                          <a:spcPct val="115000"/>
                        </a:lnSpc>
                        <a:spcBef>
                          <a:spcPts val="100"/>
                        </a:spcBef>
                        <a:spcAft>
                          <a:spcPts val="100"/>
                        </a:spcAft>
                      </a:pPr>
                      <a:r>
                        <a:rPr lang="en-GB" sz="1600" dirty="0">
                          <a:effectLst/>
                        </a:rPr>
                        <a:t>SA6#70</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17 – 21 November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Dallas (TX), USA</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22579862"/>
                  </a:ext>
                </a:extLst>
              </a:tr>
              <a:tr h="297414">
                <a:tc gridSpan="3">
                  <a:txBody>
                    <a:bodyPr/>
                    <a:lstStyle/>
                    <a:p>
                      <a:pPr algn="ctr">
                        <a:lnSpc>
                          <a:spcPct val="115000"/>
                        </a:lnSpc>
                        <a:spcBef>
                          <a:spcPts val="100"/>
                        </a:spcBef>
                        <a:spcAft>
                          <a:spcPts val="100"/>
                        </a:spcAft>
                      </a:pPr>
                      <a:r>
                        <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rPr>
                        <a:t>2026</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880861699"/>
                  </a:ext>
                </a:extLst>
              </a:tr>
              <a:tr h="297414">
                <a:tc>
                  <a:txBody>
                    <a:bodyPr/>
                    <a:lstStyle/>
                    <a:p>
                      <a:pPr>
                        <a:lnSpc>
                          <a:spcPct val="115000"/>
                        </a:lnSpc>
                        <a:spcBef>
                          <a:spcPts val="100"/>
                        </a:spcBef>
                        <a:spcAft>
                          <a:spcPts val="100"/>
                        </a:spcAft>
                      </a:pPr>
                      <a:r>
                        <a:rPr lang="en-GB" sz="1600" dirty="0">
                          <a:effectLst/>
                        </a:rPr>
                        <a:t>SA6#71</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9 – 13 Feb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India,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4373485"/>
                  </a:ext>
                </a:extLst>
              </a:tr>
              <a:tr h="74354">
                <a:tc>
                  <a:txBody>
                    <a:bodyPr/>
                    <a:lstStyle/>
                    <a:p>
                      <a:pPr>
                        <a:lnSpc>
                          <a:spcPct val="115000"/>
                        </a:lnSpc>
                        <a:spcBef>
                          <a:spcPts val="100"/>
                        </a:spcBef>
                        <a:spcAft>
                          <a:spcPts val="100"/>
                        </a:spcAft>
                      </a:pPr>
                      <a:r>
                        <a:rPr lang="en-GB" sz="1600" dirty="0">
                          <a:effectLst/>
                        </a:rPr>
                        <a:t>SA6#72</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13 – 17 April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EU,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68133183"/>
                  </a:ext>
                </a:extLst>
              </a:tr>
              <a:tr h="189553">
                <a:tc>
                  <a:txBody>
                    <a:bodyPr/>
                    <a:lstStyle/>
                    <a:p>
                      <a:pPr>
                        <a:lnSpc>
                          <a:spcPct val="115000"/>
                        </a:lnSpc>
                        <a:spcBef>
                          <a:spcPts val="100"/>
                        </a:spcBef>
                        <a:spcAft>
                          <a:spcPts val="100"/>
                        </a:spcAft>
                      </a:pPr>
                      <a:r>
                        <a:rPr lang="en-GB" sz="1600" dirty="0">
                          <a:effectLst/>
                        </a:rPr>
                        <a:t>SA6#73</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18 – 22 May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Japan,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026928661"/>
                  </a:ext>
                </a:extLst>
              </a:tr>
              <a:tr h="0">
                <a:tc>
                  <a:txBody>
                    <a:bodyPr/>
                    <a:lstStyle/>
                    <a:p>
                      <a:pPr>
                        <a:lnSpc>
                          <a:spcPct val="115000"/>
                        </a:lnSpc>
                        <a:spcBef>
                          <a:spcPts val="100"/>
                        </a:spcBef>
                        <a:spcAft>
                          <a:spcPts val="100"/>
                        </a:spcAft>
                      </a:pPr>
                      <a:r>
                        <a:rPr lang="en-GB" sz="1600" dirty="0">
                          <a:effectLst/>
                        </a:rPr>
                        <a:t>SA6#74</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24 – 28 August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 Location TBC</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75171449"/>
                  </a:ext>
                </a:extLst>
              </a:tr>
              <a:tr h="0">
                <a:tc>
                  <a:txBody>
                    <a:bodyPr/>
                    <a:lstStyle/>
                    <a:p>
                      <a:pPr>
                        <a:lnSpc>
                          <a:spcPct val="115000"/>
                        </a:lnSpc>
                        <a:spcBef>
                          <a:spcPts val="100"/>
                        </a:spcBef>
                        <a:spcAft>
                          <a:spcPts val="100"/>
                        </a:spcAft>
                      </a:pPr>
                      <a:r>
                        <a:rPr lang="en-GB" sz="1600" dirty="0">
                          <a:effectLst/>
                        </a:rPr>
                        <a:t>SA6#75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12 – 16 October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 Location TBC</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95614993"/>
                  </a:ext>
                </a:extLst>
              </a:tr>
              <a:tr h="297414">
                <a:tc>
                  <a:txBody>
                    <a:bodyPr/>
                    <a:lstStyle/>
                    <a:p>
                      <a:pPr>
                        <a:lnSpc>
                          <a:spcPct val="115000"/>
                        </a:lnSpc>
                        <a:spcBef>
                          <a:spcPts val="100"/>
                        </a:spcBef>
                        <a:spcAft>
                          <a:spcPts val="100"/>
                        </a:spcAft>
                      </a:pPr>
                      <a:r>
                        <a:rPr lang="en-GB" sz="1600" dirty="0">
                          <a:effectLst/>
                        </a:rPr>
                        <a:t>SA6#76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16 – 20 November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05666999"/>
                  </a:ext>
                </a:extLst>
              </a:tr>
            </a:tbl>
          </a:graphicData>
        </a:graphic>
      </p:graphicFrame>
    </p:spTree>
    <p:extLst>
      <p:ext uri="{BB962C8B-B14F-4D97-AF65-F5344CB8AC3E}">
        <p14:creationId xmlns:p14="http://schemas.microsoft.com/office/powerpoint/2010/main" val="27877480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F3771B1-9378-776C-1442-4CA806911F45}"/>
              </a:ext>
            </a:extLst>
          </p:cNvPr>
          <p:cNvSpPr>
            <a:spLocks noGrp="1"/>
          </p:cNvSpPr>
          <p:nvPr>
            <p:ph type="title"/>
          </p:nvPr>
        </p:nvSpPr>
        <p:spPr>
          <a:xfrm>
            <a:off x="711200" y="276797"/>
            <a:ext cx="9103784" cy="982133"/>
          </a:xfrm>
        </p:spPr>
        <p:txBody>
          <a:bodyPr/>
          <a:lstStyle/>
          <a:p>
            <a:r>
              <a:rPr lang="en-GB" altLang="en-US" b="1" dirty="0" err="1"/>
              <a:t>FS_eLSAPP</a:t>
            </a:r>
            <a:endParaRPr lang="en-GB" altLang="en-US" b="1" dirty="0"/>
          </a:p>
        </p:txBody>
      </p:sp>
      <p:sp>
        <p:nvSpPr>
          <p:cNvPr id="5123" name="Content Placeholder 7">
            <a:extLst>
              <a:ext uri="{FF2B5EF4-FFF2-40B4-BE49-F238E27FC236}">
                <a16:creationId xmlns:a16="http://schemas.microsoft.com/office/drawing/2014/main" id="{6F862A9E-74A1-EEBB-8695-407877429CDA}"/>
              </a:ext>
            </a:extLst>
          </p:cNvPr>
          <p:cNvSpPr txBox="1">
            <a:spLocks/>
          </p:cNvSpPr>
          <p:nvPr/>
        </p:nvSpPr>
        <p:spPr bwMode="auto">
          <a:xfrm>
            <a:off x="375305" y="2599916"/>
            <a:ext cx="661252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2000" dirty="0">
                <a:latin typeface="+mn-lt"/>
              </a:rPr>
              <a:t>Progress since SA#105:</a:t>
            </a:r>
          </a:p>
          <a:p>
            <a:pPr lvl="1">
              <a:spcBef>
                <a:spcPct val="0"/>
              </a:spcBef>
            </a:pPr>
            <a:r>
              <a:rPr lang="nb-NO" altLang="zh-CN" sz="1600" dirty="0">
                <a:latin typeface="+mn-lt"/>
                <a:ea typeface="Malgun Gothic" panose="020B0503020000020004" pitchFamily="34" charset="-127"/>
              </a:rPr>
              <a:t>None</a:t>
            </a:r>
            <a:endParaRPr lang="en-US" altLang="zh-CN" sz="1600" dirty="0">
              <a:latin typeface="+mn-lt"/>
              <a:ea typeface="Malgun Gothic" panose="020B0503020000020004" pitchFamily="34" charset="-127"/>
            </a:endParaRPr>
          </a:p>
          <a:p>
            <a:pPr lvl="2"/>
            <a:endParaRPr lang="en-US" altLang="zh-CN" sz="1600" dirty="0">
              <a:latin typeface="+mn-lt"/>
            </a:endParaRPr>
          </a:p>
          <a:p>
            <a:pPr>
              <a:spcBef>
                <a:spcPct val="0"/>
              </a:spcBef>
            </a:pPr>
            <a:r>
              <a:rPr lang="en-US" altLang="zh-CN" sz="2000" dirty="0">
                <a:latin typeface="+mn-lt"/>
                <a:ea typeface="Malgun Gothic" panose="020B0503020000020004" pitchFamily="34" charset="-127"/>
              </a:rPr>
              <a:t>RAN and other impacts and dependencies: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a:t>
            </a:r>
          </a:p>
        </p:txBody>
      </p:sp>
      <p:graphicFrame>
        <p:nvGraphicFramePr>
          <p:cNvPr id="4" name="Table 3">
            <a:extLst>
              <a:ext uri="{FF2B5EF4-FFF2-40B4-BE49-F238E27FC236}">
                <a16:creationId xmlns:a16="http://schemas.microsoft.com/office/drawing/2014/main" id="{3E0DA24D-815F-5581-69C7-6DED3CE9142D}"/>
              </a:ext>
            </a:extLst>
          </p:cNvPr>
          <p:cNvGraphicFramePr>
            <a:graphicFrameLocks noGrp="1"/>
          </p:cNvGraphicFramePr>
          <p:nvPr>
            <p:extLst>
              <p:ext uri="{D42A27DB-BD31-4B8C-83A1-F6EECF244321}">
                <p14:modId xmlns:p14="http://schemas.microsoft.com/office/powerpoint/2010/main" val="2538383526"/>
              </p:ext>
            </p:extLst>
          </p:nvPr>
        </p:nvGraphicFramePr>
        <p:xfrm>
          <a:off x="364067" y="1450570"/>
          <a:ext cx="11463867" cy="1015504"/>
        </p:xfrm>
        <a:graphic>
          <a:graphicData uri="http://schemas.openxmlformats.org/drawingml/2006/table">
            <a:tbl>
              <a:tblPr firstRow="1" firstCol="1" bandRow="1">
                <a:tableStyleId>{F5AB1C69-6EDB-4FF4-983F-18BD219EF322}</a:tableStyleId>
              </a:tblPr>
              <a:tblGrid>
                <a:gridCol w="806443">
                  <a:extLst>
                    <a:ext uri="{9D8B030D-6E8A-4147-A177-3AD203B41FA5}">
                      <a16:colId xmlns:a16="http://schemas.microsoft.com/office/drawing/2014/main" val="20000"/>
                    </a:ext>
                  </a:extLst>
                </a:gridCol>
                <a:gridCol w="5839890">
                  <a:extLst>
                    <a:ext uri="{9D8B030D-6E8A-4147-A177-3AD203B41FA5}">
                      <a16:colId xmlns:a16="http://schemas.microsoft.com/office/drawing/2014/main" val="20001"/>
                    </a:ext>
                  </a:extLst>
                </a:gridCol>
                <a:gridCol w="1365956">
                  <a:extLst>
                    <a:ext uri="{9D8B030D-6E8A-4147-A177-3AD203B41FA5}">
                      <a16:colId xmlns:a16="http://schemas.microsoft.com/office/drawing/2014/main" val="20002"/>
                    </a:ext>
                  </a:extLst>
                </a:gridCol>
                <a:gridCol w="1235004">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950470">
                  <a:extLst>
                    <a:ext uri="{9D8B030D-6E8A-4147-A177-3AD203B41FA5}">
                      <a16:colId xmlns:a16="http://schemas.microsoft.com/office/drawing/2014/main" val="20005"/>
                    </a:ext>
                  </a:extLst>
                </a:gridCol>
                <a:gridCol w="717464">
                  <a:extLst>
                    <a:ext uri="{9D8B030D-6E8A-4147-A177-3AD203B41FA5}">
                      <a16:colId xmlns:a16="http://schemas.microsoft.com/office/drawing/2014/main" val="20006"/>
                    </a:ext>
                  </a:extLst>
                </a:gridCol>
              </a:tblGrid>
              <a:tr h="485866">
                <a:tc>
                  <a:txBody>
                    <a:bodyPr/>
                    <a:lstStyle/>
                    <a:p>
                      <a:pPr algn="ctr">
                        <a:lnSpc>
                          <a:spcPct val="107000"/>
                        </a:lnSpc>
                        <a:spcAft>
                          <a:spcPts val="800"/>
                        </a:spcAft>
                      </a:pPr>
                      <a:r>
                        <a:rPr lang="en-GB" sz="1400" dirty="0"/>
                        <a:t>UID</a:t>
                      </a:r>
                    </a:p>
                  </a:txBody>
                  <a:tcPr marL="36000" marR="36000" marT="0" marB="0" anchor="ctr"/>
                </a:tc>
                <a:tc>
                  <a:txBody>
                    <a:bodyPr/>
                    <a:lstStyle/>
                    <a:p>
                      <a:pPr algn="ctr">
                        <a:lnSpc>
                          <a:spcPct val="107000"/>
                        </a:lnSpc>
                        <a:spcAft>
                          <a:spcPts val="800"/>
                        </a:spcAft>
                      </a:pPr>
                      <a:r>
                        <a:rPr lang="en-GB" sz="1400" dirty="0"/>
                        <a:t>Name</a:t>
                      </a:r>
                    </a:p>
                  </a:txBody>
                  <a:tcPr marL="36000" marR="36000" marT="0" marB="0" anchor="ctr"/>
                </a:tc>
                <a:tc>
                  <a:txBody>
                    <a:bodyPr/>
                    <a:lstStyle/>
                    <a:p>
                      <a:pPr algn="ctr">
                        <a:lnSpc>
                          <a:spcPct val="107000"/>
                        </a:lnSpc>
                        <a:spcAft>
                          <a:spcPts val="800"/>
                        </a:spcAft>
                      </a:pPr>
                      <a:r>
                        <a:rPr lang="en-GB" sz="1400" dirty="0"/>
                        <a:t>Acronym</a:t>
                      </a:r>
                    </a:p>
                  </a:txBody>
                  <a:tcPr marL="36000" marR="36000" marT="0" marB="0" anchor="ctr"/>
                </a:tc>
                <a:tc>
                  <a:txBody>
                    <a:bodyPr/>
                    <a:lstStyle/>
                    <a:p>
                      <a:pPr algn="ctr">
                        <a:lnSpc>
                          <a:spcPct val="107000"/>
                        </a:lnSpc>
                        <a:spcAft>
                          <a:spcPts val="800"/>
                        </a:spcAft>
                      </a:pPr>
                      <a:r>
                        <a:rPr lang="en-GB" sz="1400" dirty="0">
                          <a:latin typeface="+mn-lt"/>
                        </a:rPr>
                        <a:t>Target month/year</a:t>
                      </a:r>
                    </a:p>
                  </a:txBody>
                  <a:tcPr marL="36000" marR="36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0" marR="36000" marT="0" marB="0" anchor="ctr"/>
                </a:tc>
                <a:tc>
                  <a:txBody>
                    <a:bodyPr/>
                    <a:lstStyle/>
                    <a:p>
                      <a:pPr algn="ctr">
                        <a:lnSpc>
                          <a:spcPct val="107000"/>
                        </a:lnSpc>
                        <a:spcAft>
                          <a:spcPts val="800"/>
                        </a:spcAft>
                      </a:pPr>
                      <a:r>
                        <a:rPr lang="en-GB" sz="1400" dirty="0"/>
                        <a:t>WID</a:t>
                      </a:r>
                    </a:p>
                  </a:txBody>
                  <a:tcPr marL="36000" marR="36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0" marR="36000" marT="0" marB="0" anchor="ctr"/>
                </a:tc>
                <a:extLst>
                  <a:ext uri="{0D108BD9-81ED-4DB2-BD59-A6C34878D82A}">
                    <a16:rowId xmlns:a16="http://schemas.microsoft.com/office/drawing/2014/main" val="10000"/>
                  </a:ext>
                </a:extLst>
              </a:tr>
              <a:tr h="529638">
                <a:tc>
                  <a:txBody>
                    <a:bodyPr/>
                    <a:lstStyle/>
                    <a:p>
                      <a:pPr algn="l" fontAlgn="t"/>
                      <a:r>
                        <a:rPr lang="en-GB" sz="1400" b="1" kern="1200" dirty="0">
                          <a:solidFill>
                            <a:schemeClr val="lt1"/>
                          </a:solidFill>
                          <a:latin typeface="+mn-lt"/>
                          <a:ea typeface="+mn-ea"/>
                          <a:cs typeface="+mn-cs"/>
                        </a:rPr>
                        <a:t>1000035</a:t>
                      </a:r>
                    </a:p>
                  </a:txBody>
                  <a:tcPr marL="72000" marR="72000" marT="12708" marB="0" anchor="ct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Study on enhanced application layer support for location services</a:t>
                      </a:r>
                      <a:endParaRPr lang="en-US" sz="1400" b="1" kern="1200" dirty="0">
                        <a:solidFill>
                          <a:schemeClr val="dk1"/>
                        </a:solidFill>
                        <a:latin typeface="+mn-lt"/>
                        <a:ea typeface="+mn-ea"/>
                        <a:cs typeface="+mn-cs"/>
                      </a:endParaRPr>
                    </a:p>
                  </a:txBody>
                  <a:tcPr marL="72000" marR="72000" marT="0" marB="0" anchor="ctr"/>
                </a:tc>
                <a:tc>
                  <a:txBody>
                    <a:bodyPr/>
                    <a:lstStyle/>
                    <a:p>
                      <a:pPr algn="ctr"/>
                      <a:r>
                        <a:rPr lang="en-US" sz="1400" kern="1200" dirty="0" err="1">
                          <a:solidFill>
                            <a:schemeClr val="dk1"/>
                          </a:solidFill>
                          <a:latin typeface="+mn-lt"/>
                          <a:ea typeface="+mn-ea"/>
                          <a:cs typeface="+mn-cs"/>
                        </a:rPr>
                        <a:t>FS_eLSAPP</a:t>
                      </a:r>
                      <a:endParaRPr lang="en-US" sz="1400" kern="1200" dirty="0">
                        <a:solidFill>
                          <a:schemeClr val="dk1"/>
                        </a:solidFill>
                        <a:latin typeface="+mn-lt"/>
                        <a:ea typeface="+mn-ea"/>
                        <a:cs typeface="+mn-cs"/>
                      </a:endParaRPr>
                    </a:p>
                  </a:txBody>
                  <a:tcPr marL="72000" marR="72000" marT="45691" marB="45691" anchor="ctr"/>
                </a:tc>
                <a:tc>
                  <a:txBody>
                    <a:bodyPr/>
                    <a:lstStyle/>
                    <a:p>
                      <a:pPr algn="ctr" fontAlgn="t"/>
                      <a:r>
                        <a:rPr lang="en-GB" sz="1400" kern="1200" dirty="0">
                          <a:solidFill>
                            <a:schemeClr val="dk1"/>
                          </a:solidFill>
                          <a:latin typeface="+mn-lt"/>
                          <a:ea typeface="+mn-ea"/>
                          <a:cs typeface="+mn-cs"/>
                        </a:rPr>
                        <a:t>Sep-2024</a:t>
                      </a:r>
                    </a:p>
                  </a:txBody>
                  <a:tcPr marL="72000" marR="720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100%</a:t>
                      </a:r>
                    </a:p>
                  </a:txBody>
                  <a:tcPr marL="72000" marR="72000" marT="45691" marB="45691" anchor="ctr"/>
                </a:tc>
                <a:tc>
                  <a:txBody>
                    <a:bodyPr/>
                    <a:lstStyle/>
                    <a:p>
                      <a:pPr algn="ctr" fontAlgn="t"/>
                      <a:r>
                        <a:rPr lang="en-US" sz="1400" kern="1200" dirty="0">
                          <a:solidFill>
                            <a:schemeClr val="dk1"/>
                          </a:solidFill>
                          <a:latin typeface="+mn-lt"/>
                          <a:ea typeface="+mn-ea"/>
                          <a:cs typeface="+mn-cs"/>
                        </a:rPr>
                        <a:t>SP-230778</a:t>
                      </a:r>
                      <a:endParaRPr lang="en-GB" sz="1400" kern="1200" dirty="0">
                        <a:solidFill>
                          <a:schemeClr val="dk1"/>
                        </a:solidFill>
                        <a:latin typeface="+mn-lt"/>
                        <a:ea typeface="+mn-ea"/>
                        <a:cs typeface="+mn-cs"/>
                      </a:endParaRPr>
                    </a:p>
                  </a:txBody>
                  <a:tcPr marL="72000" marR="720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dirty="0">
                        <a:solidFill>
                          <a:srgbClr val="FF0000"/>
                        </a:solidFill>
                        <a:latin typeface="+mn-lt"/>
                        <a:ea typeface="+mn-ea"/>
                        <a:cs typeface="+mn-cs"/>
                      </a:endParaRPr>
                    </a:p>
                  </a:txBody>
                  <a:tcPr marL="72000" marR="72000" marT="45691" marB="45691" anchor="ctr"/>
                </a:tc>
                <a:extLst>
                  <a:ext uri="{0D108BD9-81ED-4DB2-BD59-A6C34878D82A}">
                    <a16:rowId xmlns:a16="http://schemas.microsoft.com/office/drawing/2014/main" val="10001"/>
                  </a:ext>
                </a:extLst>
              </a:tr>
            </a:tbl>
          </a:graphicData>
        </a:graphic>
      </p:graphicFrame>
      <p:sp>
        <p:nvSpPr>
          <p:cNvPr id="3" name="Content Placeholder 2">
            <a:extLst>
              <a:ext uri="{FF2B5EF4-FFF2-40B4-BE49-F238E27FC236}">
                <a16:creationId xmlns:a16="http://schemas.microsoft.com/office/drawing/2014/main" id="{81965BB3-AC36-651C-E632-845DF5FC353F}"/>
              </a:ext>
            </a:extLst>
          </p:cNvPr>
          <p:cNvSpPr txBox="1">
            <a:spLocks/>
          </p:cNvSpPr>
          <p:nvPr/>
        </p:nvSpPr>
        <p:spPr bwMode="auto">
          <a:xfrm>
            <a:off x="7075350" y="2605530"/>
            <a:ext cx="4868676"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mn-cs"/>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Next steps: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 study completed at SA#105</a:t>
            </a:r>
          </a:p>
        </p:txBody>
      </p:sp>
    </p:spTree>
    <p:extLst>
      <p:ext uri="{BB962C8B-B14F-4D97-AF65-F5344CB8AC3E}">
        <p14:creationId xmlns:p14="http://schemas.microsoft.com/office/powerpoint/2010/main" val="64194082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IN" b="1" dirty="0" err="1">
                <a:sym typeface="+mn-ea"/>
              </a:rPr>
              <a:t>FS_eMMTelAPP</a:t>
            </a:r>
            <a:endParaRPr lang="en-IN" b="1" dirty="0"/>
          </a:p>
        </p:txBody>
      </p:sp>
      <p:sp>
        <p:nvSpPr>
          <p:cNvPr id="3" name="Content Placeholder 2"/>
          <p:cNvSpPr>
            <a:spLocks noGrp="1"/>
          </p:cNvSpPr>
          <p:nvPr>
            <p:ph idx="1"/>
          </p:nvPr>
        </p:nvSpPr>
        <p:spPr>
          <a:xfrm>
            <a:off x="288472" y="2046192"/>
            <a:ext cx="6579688" cy="4364768"/>
          </a:xfrm>
        </p:spPr>
        <p:txBody>
          <a:bodyPr/>
          <a:lstStyle/>
          <a:p>
            <a:pPr>
              <a:spcBef>
                <a:spcPts val="0"/>
              </a:spcBef>
              <a:spcAft>
                <a:spcPts val="0"/>
              </a:spcAft>
              <a:defRPr/>
            </a:pPr>
            <a:r>
              <a:rPr lang="de-DE" altLang="de-DE" sz="2000" kern="0" dirty="0"/>
              <a:t>Progress since SA#10</a:t>
            </a:r>
            <a:r>
              <a:rPr lang="en-US" altLang="de-DE" sz="2000" kern="0" dirty="0"/>
              <a:t>5</a:t>
            </a:r>
            <a:r>
              <a:rPr lang="de-DE" altLang="de-DE" sz="2000" kern="0" dirty="0"/>
              <a:t>:</a:t>
            </a:r>
          </a:p>
          <a:p>
            <a:pPr lvl="1">
              <a:spcBef>
                <a:spcPts val="0"/>
              </a:spcBef>
              <a:spcAft>
                <a:spcPts val="0"/>
              </a:spcAft>
              <a:defRPr/>
            </a:pPr>
            <a:r>
              <a:rPr lang="en-US" altLang="zh-CN" sz="1600" kern="0" dirty="0"/>
              <a:t>SA6#63: 10 </a:t>
            </a:r>
            <a:r>
              <a:rPr lang="en-US" altLang="zh-CN" sz="1600" kern="0" dirty="0" err="1"/>
              <a:t>pCRs</a:t>
            </a:r>
            <a:r>
              <a:rPr lang="en-US" altLang="zh-CN" sz="1600" kern="0" dirty="0"/>
              <a:t> agreed</a:t>
            </a:r>
          </a:p>
          <a:p>
            <a:pPr lvl="1">
              <a:spcBef>
                <a:spcPts val="0"/>
              </a:spcBef>
              <a:spcAft>
                <a:spcPts val="0"/>
              </a:spcAft>
              <a:defRPr/>
            </a:pPr>
            <a:r>
              <a:rPr lang="en-US" altLang="zh-CN" sz="1600" kern="0" dirty="0"/>
              <a:t>SA6#64: 1 pCRs agreed</a:t>
            </a:r>
          </a:p>
          <a:p>
            <a:pPr lvl="1">
              <a:spcBef>
                <a:spcPts val="0"/>
              </a:spcBef>
              <a:spcAft>
                <a:spcPts val="0"/>
              </a:spcAft>
              <a:defRPr/>
            </a:pPr>
            <a:r>
              <a:rPr lang="en-IN" altLang="zh-CN" sz="1600" kern="0" dirty="0"/>
              <a:t>Progress made for</a:t>
            </a:r>
            <a:r>
              <a:rPr lang="en-US" altLang="en-IN" sz="1600" kern="0" dirty="0"/>
              <a:t> </a:t>
            </a:r>
            <a:r>
              <a:rPr lang="en-US" altLang="zh-CN" sz="1600" kern="0" dirty="0">
                <a:ea typeface="宋体" panose="02010600030101010101" pitchFamily="2" charset="-122"/>
              </a:rPr>
              <a:t>update of solution evolutions and conclusions </a:t>
            </a:r>
            <a:r>
              <a:rPr lang="en-US" altLang="en-IN" sz="1600" kern="0" dirty="0"/>
              <a:t>all 8 KIs based on two LSs replied from SA2.</a:t>
            </a:r>
          </a:p>
          <a:p>
            <a:pPr lvl="1">
              <a:spcBef>
                <a:spcPts val="0"/>
              </a:spcBef>
              <a:spcAft>
                <a:spcPts val="0"/>
              </a:spcAft>
              <a:defRPr/>
            </a:pPr>
            <a:r>
              <a:rPr lang="en-US" sz="1600" dirty="0"/>
              <a:t>TR sent to SA for approval after SA6#64</a:t>
            </a:r>
          </a:p>
          <a:p>
            <a:pPr lvl="1">
              <a:spcBef>
                <a:spcPts val="0"/>
              </a:spcBef>
              <a:spcAft>
                <a:spcPts val="0"/>
              </a:spcAft>
              <a:defRPr/>
            </a:pPr>
            <a:endParaRPr lang="en-US" sz="1600" dirty="0" err="1"/>
          </a:p>
          <a:p>
            <a:pPr>
              <a:spcBef>
                <a:spcPts val="0"/>
              </a:spcBef>
              <a:spcAft>
                <a:spcPts val="0"/>
              </a:spcAft>
              <a:defRPr/>
            </a:pPr>
            <a:r>
              <a:rPr lang="en-US" sz="2000" kern="0" dirty="0"/>
              <a:t>RAN and other impacts and dependencies:</a:t>
            </a:r>
          </a:p>
          <a:p>
            <a:pPr lvl="1">
              <a:spcBef>
                <a:spcPts val="0"/>
              </a:spcBef>
              <a:spcAft>
                <a:spcPts val="0"/>
              </a:spcAft>
              <a:defRPr/>
            </a:pPr>
            <a:r>
              <a:rPr lang="en-US" sz="1600" kern="0" dirty="0"/>
              <a:t>None</a:t>
            </a:r>
          </a:p>
        </p:txBody>
      </p:sp>
      <p:graphicFrame>
        <p:nvGraphicFramePr>
          <p:cNvPr id="4" name="Table 3"/>
          <p:cNvGraphicFramePr>
            <a:graphicFrameLocks noGrp="1"/>
          </p:cNvGraphicFramePr>
          <p:nvPr/>
        </p:nvGraphicFramePr>
        <p:xfrm>
          <a:off x="363724" y="1217930"/>
          <a:ext cx="11464552" cy="751211"/>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677626">
                  <a:extLst>
                    <a:ext uri="{9D8B030D-6E8A-4147-A177-3AD203B41FA5}">
                      <a16:colId xmlns:a16="http://schemas.microsoft.com/office/drawing/2014/main" val="20001"/>
                    </a:ext>
                  </a:extLst>
                </a:gridCol>
                <a:gridCol w="1503680">
                  <a:extLst>
                    <a:ext uri="{9D8B030D-6E8A-4147-A177-3AD203B41FA5}">
                      <a16:colId xmlns:a16="http://schemas.microsoft.com/office/drawing/2014/main" val="20002"/>
                    </a:ext>
                  </a:extLst>
                </a:gridCol>
                <a:gridCol w="1259840">
                  <a:extLst>
                    <a:ext uri="{9D8B030D-6E8A-4147-A177-3AD203B41FA5}">
                      <a16:colId xmlns:a16="http://schemas.microsoft.com/office/drawing/2014/main" val="20003"/>
                    </a:ext>
                  </a:extLst>
                </a:gridCol>
                <a:gridCol w="609600">
                  <a:extLst>
                    <a:ext uri="{9D8B030D-6E8A-4147-A177-3AD203B41FA5}">
                      <a16:colId xmlns:a16="http://schemas.microsoft.com/office/drawing/2014/main" val="20004"/>
                    </a:ext>
                  </a:extLst>
                </a:gridCol>
                <a:gridCol w="889809">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p>
                      <a:pPr algn="ctr" fontAlgn="t"/>
                      <a:r>
                        <a:rPr lang="en-GB" sz="1400" b="1" kern="1200" dirty="0">
                          <a:solidFill>
                            <a:schemeClr val="lt1"/>
                          </a:solidFill>
                          <a:latin typeface="+mn-lt"/>
                          <a:ea typeface="+mn-ea"/>
                          <a:cs typeface="+mn-cs"/>
                        </a:rPr>
                        <a:t>1000034</a:t>
                      </a:r>
                    </a:p>
                  </a:txBody>
                  <a:tcPr marL="12700" marR="12700" marT="12708" marB="0" anchor="ctr"/>
                </a:tc>
                <a:tc>
                  <a:txBody>
                    <a:bodyPr/>
                    <a:lstStyle/>
                    <a:p>
                      <a:pPr marL="0" marR="0">
                        <a:lnSpc>
                          <a:spcPct val="115000"/>
                        </a:lnSpc>
                        <a:spcBef>
                          <a:spcPts val="100"/>
                        </a:spcBef>
                        <a:spcAft>
                          <a:spcPts val="100"/>
                        </a:spcAft>
                      </a:pPr>
                      <a:r>
                        <a:rPr lang="en-GB" sz="1400" b="1" kern="1200" dirty="0">
                          <a:solidFill>
                            <a:schemeClr val="dk1"/>
                          </a:solidFill>
                          <a:latin typeface="+mn-lt"/>
                          <a:ea typeface="+mn-ea"/>
                          <a:cs typeface="+mn-cs"/>
                        </a:rPr>
                        <a:t>Study on Service aspects for supporting the </a:t>
                      </a:r>
                      <a:r>
                        <a:rPr lang="en-GB" sz="1400" b="1" kern="1200" dirty="0" err="1">
                          <a:solidFill>
                            <a:schemeClr val="dk1"/>
                          </a:solidFill>
                          <a:latin typeface="+mn-lt"/>
                          <a:ea typeface="+mn-ea"/>
                          <a:cs typeface="+mn-cs"/>
                        </a:rPr>
                        <a:t>eMMTel</a:t>
                      </a:r>
                      <a:r>
                        <a:rPr lang="en-GB" sz="1400" b="1" kern="1200" dirty="0">
                          <a:solidFill>
                            <a:schemeClr val="dk1"/>
                          </a:solidFill>
                          <a:latin typeface="+mn-lt"/>
                          <a:ea typeface="+mn-ea"/>
                          <a:cs typeface="+mn-cs"/>
                        </a:rPr>
                        <a:t> service</a:t>
                      </a:r>
                      <a:endParaRPr lang="en-US" sz="1400" b="1" kern="1200" dirty="0">
                        <a:solidFill>
                          <a:schemeClr val="dk1"/>
                        </a:solidFill>
                        <a:latin typeface="+mn-lt"/>
                        <a:ea typeface="+mn-ea"/>
                        <a:cs typeface="+mn-cs"/>
                      </a:endParaRPr>
                    </a:p>
                  </a:txBody>
                  <a:tcPr marL="68580" marR="68580" marT="0" marB="0"/>
                </a:tc>
                <a:tc>
                  <a:txBody>
                    <a:bodyPr/>
                    <a:lstStyle/>
                    <a:p>
                      <a:pPr algn="ctr"/>
                      <a:r>
                        <a:rPr lang="en-US" sz="1400" kern="1200" dirty="0">
                          <a:solidFill>
                            <a:schemeClr val="dk1"/>
                          </a:solidFill>
                          <a:latin typeface="+mn-lt"/>
                          <a:ea typeface="+mn-ea"/>
                          <a:cs typeface="+mn-cs"/>
                        </a:rPr>
                        <a:t>FS_eMMTelAPP</a:t>
                      </a:r>
                    </a:p>
                  </a:txBody>
                  <a:tcPr marL="91446" marR="91446" marT="45691" marB="45691"/>
                </a:tc>
                <a:tc>
                  <a:txBody>
                    <a:bodyPr/>
                    <a:lstStyle/>
                    <a:p>
                      <a:pPr algn="ctr" fontAlgn="t"/>
                      <a:r>
                        <a:rPr lang="en-GB" sz="1400" kern="1200" dirty="0">
                          <a:solidFill>
                            <a:schemeClr val="dk1"/>
                          </a:solidFill>
                          <a:latin typeface="+mn-lt"/>
                          <a:ea typeface="+mn-ea"/>
                          <a:cs typeface="+mn-cs"/>
                        </a:rPr>
                        <a:t>Sep-2024</a:t>
                      </a: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400" kern="1200" dirty="0">
                          <a:solidFill>
                            <a:schemeClr val="tx1"/>
                          </a:solidFill>
                          <a:latin typeface="+mn-lt"/>
                          <a:ea typeface="+mn-ea"/>
                          <a:cs typeface="+mn-cs"/>
                        </a:rPr>
                        <a:t>80%</a:t>
                      </a:r>
                    </a:p>
                  </a:txBody>
                  <a:tcPr marL="91446" marR="91446" marT="45691" marB="45691"/>
                </a:tc>
                <a:tc>
                  <a:txBody>
                    <a:bodyPr/>
                    <a:lstStyle/>
                    <a:p>
                      <a:pPr algn="ctr" fontAlgn="t"/>
                      <a:r>
                        <a:rPr lang="en-US" sz="1400" kern="1200" dirty="0">
                          <a:solidFill>
                            <a:schemeClr val="dk1"/>
                          </a:solidFill>
                          <a:latin typeface="+mn-lt"/>
                          <a:ea typeface="+mn-ea"/>
                          <a:cs typeface="+mn-cs"/>
                        </a:rPr>
                        <a:t>SP-230779</a:t>
                      </a:r>
                      <a:endParaRPr lang="en-GB" sz="1400" kern="1200" dirty="0">
                        <a:solidFill>
                          <a:schemeClr val="dk1"/>
                        </a:solidFill>
                        <a:latin typeface="+mn-lt"/>
                        <a:ea typeface="+mn-ea"/>
                        <a:cs typeface="+mn-cs"/>
                      </a:endParaRP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400" kern="1200" dirty="0">
                          <a:solidFill>
                            <a:srgbClr val="FF0000"/>
                          </a:solidFill>
                          <a:latin typeface="+mn-lt"/>
                          <a:ea typeface="+mn-ea"/>
                          <a:cs typeface="+mn-cs"/>
                        </a:rPr>
                        <a:t>100%</a:t>
                      </a:r>
                    </a:p>
                  </a:txBody>
                  <a:tcPr marL="91446" marR="91446" marT="45691" marB="45691"/>
                </a:tc>
                <a:extLst>
                  <a:ext uri="{0D108BD9-81ED-4DB2-BD59-A6C34878D82A}">
                    <a16:rowId xmlns:a16="http://schemas.microsoft.com/office/drawing/2014/main" val="10001"/>
                  </a:ext>
                </a:extLst>
              </a:tr>
            </a:tbl>
          </a:graphicData>
        </a:graphic>
      </p:graphicFrame>
      <p:sp>
        <p:nvSpPr>
          <p:cNvPr id="5" name="Content Placeholder 2"/>
          <p:cNvSpPr txBox="1"/>
          <p:nvPr/>
        </p:nvSpPr>
        <p:spPr bwMode="auto">
          <a:xfrm>
            <a:off x="6868160" y="2042284"/>
            <a:ext cx="4960116" cy="259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marR="0" lvl="0" indent="-341630" algn="l" defTabSz="914400" rtl="0" eaLnBrk="0" fontAlgn="base" latinLnBrk="0" hangingPunct="0">
              <a:lnSpc>
                <a:spcPct val="100000"/>
              </a:lnSpc>
              <a:spcBef>
                <a:spcPts val="0"/>
              </a:spcBef>
              <a:spcAft>
                <a:spcPts val="0"/>
              </a:spcAft>
              <a:buClrTx/>
              <a:buSzTx/>
              <a:buFontTx/>
              <a:buBlip>
                <a:blip r:embed="rId2"/>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 </a:t>
            </a:r>
          </a:p>
          <a:p>
            <a:pPr marR="0" lvl="1" algn="l" rtl="0" eaLnBrk="0" fontAlgn="base" latinLnBrk="0" hangingPunct="0">
              <a:lnSpc>
                <a:spcPct val="100000"/>
              </a:lnSpc>
              <a:spcBef>
                <a:spcPts val="0"/>
              </a:spcBef>
              <a:spcAft>
                <a:spcPts val="0"/>
              </a:spcAft>
              <a:buSzTx/>
              <a:buFont typeface="Arial" panose="020B0604020202020204" pitchFamily="34" charset="0"/>
              <a:buChar char="•"/>
              <a:defRPr/>
            </a:pPr>
            <a:r>
              <a:rPr kumimoji="0" lang="en-US" sz="1600" b="0" i="0" u="none" strike="noStrike" cap="none" spc="0" normalizeH="0" baseline="0" dirty="0">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p>
          <a:p>
            <a:pPr lvl="1">
              <a:spcBef>
                <a:spcPts val="0"/>
              </a:spcBef>
              <a:spcAft>
                <a:spcPts val="0"/>
              </a:spcAft>
              <a:defRPr/>
            </a:pPr>
            <a:r>
              <a:rPr lang="en-US" sz="1600" dirty="0"/>
              <a:t>None</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study completed</a:t>
            </a:r>
            <a:endParaRPr lang="en-US" sz="16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a:t>FS_AIMLAPP</a:t>
            </a:r>
            <a:endParaRPr lang="en-IN" b="1" dirty="0"/>
          </a:p>
        </p:txBody>
      </p:sp>
      <p:sp>
        <p:nvSpPr>
          <p:cNvPr id="3" name="Content Placeholder 2"/>
          <p:cNvSpPr>
            <a:spLocks noGrp="1"/>
          </p:cNvSpPr>
          <p:nvPr>
            <p:ph idx="1"/>
          </p:nvPr>
        </p:nvSpPr>
        <p:spPr>
          <a:xfrm>
            <a:off x="288472" y="2492102"/>
            <a:ext cx="6671128" cy="3716342"/>
          </a:xfrm>
        </p:spPr>
        <p:txBody>
          <a:bodyPr/>
          <a:lstStyle/>
          <a:p>
            <a:pPr>
              <a:spcBef>
                <a:spcPts val="0"/>
              </a:spcBef>
              <a:spcAft>
                <a:spcPts val="0"/>
              </a:spcAft>
              <a:defRPr/>
            </a:pPr>
            <a:r>
              <a:rPr lang="de-DE" altLang="de-DE" sz="2000" kern="0" dirty="0"/>
              <a:t>Progress since SA#105:</a:t>
            </a:r>
          </a:p>
          <a:p>
            <a:pPr lvl="1">
              <a:spcBef>
                <a:spcPct val="0"/>
              </a:spcBef>
            </a:pPr>
            <a:r>
              <a:rPr lang="nb-NO" altLang="zh-CN" sz="1600" dirty="0">
                <a:ea typeface="Malgun Gothic" panose="020B0503020000020004" pitchFamily="34" charset="-127"/>
              </a:rPr>
              <a:t>None</a:t>
            </a:r>
            <a:endParaRPr lang="en-US" altLang="zh-CN" sz="1600" dirty="0">
              <a:latin typeface="+mn-lt"/>
              <a:ea typeface="Malgun Gothic" panose="020B0503020000020004" pitchFamily="34" charset="-127"/>
            </a:endParaRPr>
          </a:p>
          <a:p>
            <a:pPr marL="914400" lvl="2" indent="0">
              <a:spcBef>
                <a:spcPts val="0"/>
              </a:spcBef>
              <a:spcAft>
                <a:spcPts val="0"/>
              </a:spcAft>
              <a:buNone/>
              <a:defRPr/>
            </a:pPr>
            <a:endParaRPr lang="en-US" kern="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2000" kern="0" dirty="0"/>
          </a:p>
        </p:txBody>
      </p:sp>
      <p:graphicFrame>
        <p:nvGraphicFramePr>
          <p:cNvPr id="4" name="Table 3">
            <a:extLst>
              <a:ext uri="{FF2B5EF4-FFF2-40B4-BE49-F238E27FC236}">
                <a16:creationId xmlns:a16="http://schemas.microsoft.com/office/drawing/2014/main" id="{F9A481F9-3FD0-ABB0-41FD-60C92E9E39F0}"/>
              </a:ext>
            </a:extLst>
          </p:cNvPr>
          <p:cNvGraphicFramePr>
            <a:graphicFrameLocks noGrp="1"/>
          </p:cNvGraphicFramePr>
          <p:nvPr>
            <p:extLst>
              <p:ext uri="{D42A27DB-BD31-4B8C-83A1-F6EECF244321}">
                <p14:modId xmlns:p14="http://schemas.microsoft.com/office/powerpoint/2010/main" val="2085427142"/>
              </p:ext>
            </p:extLst>
          </p:nvPr>
        </p:nvGraphicFramePr>
        <p:xfrm>
          <a:off x="363724" y="1470478"/>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356501521"/>
                    </a:ext>
                  </a:extLst>
                </a:gridCol>
                <a:gridCol w="5799546">
                  <a:extLst>
                    <a:ext uri="{9D8B030D-6E8A-4147-A177-3AD203B41FA5}">
                      <a16:colId xmlns:a16="http://schemas.microsoft.com/office/drawing/2014/main" val="599906481"/>
                    </a:ext>
                  </a:extLst>
                </a:gridCol>
                <a:gridCol w="1432560">
                  <a:extLst>
                    <a:ext uri="{9D8B030D-6E8A-4147-A177-3AD203B41FA5}">
                      <a16:colId xmlns:a16="http://schemas.microsoft.com/office/drawing/2014/main" val="3204726817"/>
                    </a:ext>
                  </a:extLst>
                </a:gridCol>
                <a:gridCol w="1117600">
                  <a:extLst>
                    <a:ext uri="{9D8B030D-6E8A-4147-A177-3AD203B41FA5}">
                      <a16:colId xmlns:a16="http://schemas.microsoft.com/office/drawing/2014/main" val="3432796920"/>
                    </a:ext>
                  </a:extLst>
                </a:gridCol>
                <a:gridCol w="609600">
                  <a:extLst>
                    <a:ext uri="{9D8B030D-6E8A-4147-A177-3AD203B41FA5}">
                      <a16:colId xmlns:a16="http://schemas.microsoft.com/office/drawing/2014/main" val="86664485"/>
                    </a:ext>
                  </a:extLst>
                </a:gridCol>
                <a:gridCol w="981249">
                  <a:extLst>
                    <a:ext uri="{9D8B030D-6E8A-4147-A177-3AD203B41FA5}">
                      <a16:colId xmlns:a16="http://schemas.microsoft.com/office/drawing/2014/main" val="2784060373"/>
                    </a:ext>
                  </a:extLst>
                </a:gridCol>
                <a:gridCol w="717507">
                  <a:extLst>
                    <a:ext uri="{9D8B030D-6E8A-4147-A177-3AD203B41FA5}">
                      <a16:colId xmlns:a16="http://schemas.microsoft.com/office/drawing/2014/main" val="1612337542"/>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3488814533"/>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400" b="1" kern="1200" dirty="0">
                          <a:solidFill>
                            <a:schemeClr val="lt1"/>
                          </a:solidFill>
                          <a:latin typeface="+mn-lt"/>
                          <a:ea typeface="+mn-ea"/>
                          <a:cs typeface="+mn-cs"/>
                        </a:rPr>
                        <a:t>1010005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latin typeface="+mn-lt"/>
                          <a:ea typeface="+mn-ea"/>
                          <a:cs typeface="+mn-cs"/>
                        </a:rPr>
                        <a:t>Study on application layer support for AI/ML services</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GB" sz="1400" kern="1200" dirty="0">
                          <a:solidFill>
                            <a:schemeClr val="dk1"/>
                          </a:solidFill>
                          <a:latin typeface="+mn-lt"/>
                          <a:ea typeface="+mn-ea"/>
                          <a:cs typeface="+mn-cs"/>
                        </a:rPr>
                        <a:t>FS_AIMLAPP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400" kern="1200" dirty="0">
                          <a:solidFill>
                            <a:schemeClr val="dk1"/>
                          </a:solidFill>
                          <a:latin typeface="+mn-lt"/>
                          <a:ea typeface="+mn-ea"/>
                          <a:cs typeface="+mn-cs"/>
                        </a:rPr>
                        <a:t>Sep-2024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40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400" kern="1200" dirty="0">
                          <a:solidFill>
                            <a:schemeClr val="dk1"/>
                          </a:solidFill>
                          <a:latin typeface="+mn-lt"/>
                          <a:ea typeface="+mn-ea"/>
                          <a:cs typeface="+mn-cs"/>
                        </a:rPr>
                        <a:t>SP-231182</a:t>
                      </a:r>
                      <a:endParaRPr lang="en-GB" sz="1400" kern="1200" dirty="0">
                        <a:solidFill>
                          <a:schemeClr val="dk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4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51700970"/>
                  </a:ext>
                </a:extLst>
              </a:tr>
            </a:tbl>
          </a:graphicData>
        </a:graphic>
      </p:graphicFrame>
      <p:sp>
        <p:nvSpPr>
          <p:cNvPr id="5" name="Content Placeholder 2">
            <a:extLst>
              <a:ext uri="{FF2B5EF4-FFF2-40B4-BE49-F238E27FC236}">
                <a16:creationId xmlns:a16="http://schemas.microsoft.com/office/drawing/2014/main" id="{066111FE-69DB-0538-315B-6118905C503D}"/>
              </a:ext>
            </a:extLst>
          </p:cNvPr>
          <p:cNvSpPr txBox="1">
            <a:spLocks/>
          </p:cNvSpPr>
          <p:nvPr/>
        </p:nvSpPr>
        <p:spPr bwMode="auto">
          <a:xfrm>
            <a:off x="6959600" y="2350891"/>
            <a:ext cx="4868676"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mn-cs"/>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Next steps: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r>
              <a:rPr lang="en-US" sz="1600" kern="0" dirty="0">
                <a:solidFill>
                  <a:prstClr val="black"/>
                </a:solidFill>
                <a:latin typeface="Calibri"/>
              </a:rPr>
              <a:t>, </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study completed at SA#105</a:t>
            </a:r>
          </a:p>
        </p:txBody>
      </p:sp>
    </p:spTree>
    <p:extLst>
      <p:ext uri="{BB962C8B-B14F-4D97-AF65-F5344CB8AC3E}">
        <p14:creationId xmlns:p14="http://schemas.microsoft.com/office/powerpoint/2010/main" val="424389510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FS_Metaverse_App</a:t>
            </a:r>
          </a:p>
        </p:txBody>
      </p:sp>
      <p:sp>
        <p:nvSpPr>
          <p:cNvPr id="3" name="Content Placeholder 2"/>
          <p:cNvSpPr>
            <a:spLocks noGrp="1"/>
          </p:cNvSpPr>
          <p:nvPr>
            <p:ph idx="1"/>
          </p:nvPr>
        </p:nvSpPr>
        <p:spPr>
          <a:xfrm>
            <a:off x="363724" y="2323147"/>
            <a:ext cx="6599784" cy="4129756"/>
          </a:xfrm>
        </p:spPr>
        <p:txBody>
          <a:bodyPr/>
          <a:lstStyle/>
          <a:p>
            <a:pPr>
              <a:spcBef>
                <a:spcPts val="0"/>
              </a:spcBef>
              <a:spcAft>
                <a:spcPts val="0"/>
              </a:spcAft>
              <a:defRPr/>
            </a:pPr>
            <a:r>
              <a:rPr lang="de-DE" altLang="de-DE" sz="2000" kern="0" dirty="0"/>
              <a:t>Progress since SA#105:</a:t>
            </a:r>
          </a:p>
          <a:p>
            <a:pPr lvl="1">
              <a:spcBef>
                <a:spcPts val="0"/>
              </a:spcBef>
              <a:spcAft>
                <a:spcPts val="0"/>
              </a:spcAft>
              <a:defRPr/>
            </a:pPr>
            <a:r>
              <a:rPr lang="en-IN" altLang="zh-CN" sz="1600" dirty="0"/>
              <a:t>None</a:t>
            </a:r>
          </a:p>
          <a:p>
            <a:pPr lvl="1">
              <a:spcBef>
                <a:spcPts val="0"/>
              </a:spcBef>
              <a:spcAft>
                <a:spcPts val="0"/>
              </a:spcAft>
              <a:defRPr/>
            </a:pPr>
            <a:endParaRPr lang="en-IN" altLang="zh-CN" sz="160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1400" kern="0" dirty="0"/>
          </a:p>
          <a:p>
            <a:endParaRPr lang="en-IN" dirty="0"/>
          </a:p>
        </p:txBody>
      </p:sp>
      <p:graphicFrame>
        <p:nvGraphicFramePr>
          <p:cNvPr id="4" name="Table 3">
            <a:extLst>
              <a:ext uri="{FF2B5EF4-FFF2-40B4-BE49-F238E27FC236}">
                <a16:creationId xmlns:a16="http://schemas.microsoft.com/office/drawing/2014/main" id="{4AC6EA45-D854-8657-6101-B39B2B470CBB}"/>
              </a:ext>
            </a:extLst>
          </p:cNvPr>
          <p:cNvGraphicFramePr>
            <a:graphicFrameLocks noGrp="1"/>
          </p:cNvGraphicFramePr>
          <p:nvPr>
            <p:extLst>
              <p:ext uri="{D42A27DB-BD31-4B8C-83A1-F6EECF244321}">
                <p14:modId xmlns:p14="http://schemas.microsoft.com/office/powerpoint/2010/main" val="3373686728"/>
              </p:ext>
            </p:extLst>
          </p:nvPr>
        </p:nvGraphicFramePr>
        <p:xfrm>
          <a:off x="363724" y="1381471"/>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828463">
                  <a:extLst>
                    <a:ext uri="{9D8B030D-6E8A-4147-A177-3AD203B41FA5}">
                      <a16:colId xmlns:a16="http://schemas.microsoft.com/office/drawing/2014/main" val="2930772585"/>
                    </a:ext>
                  </a:extLst>
                </a:gridCol>
                <a:gridCol w="1582615">
                  <a:extLst>
                    <a:ext uri="{9D8B030D-6E8A-4147-A177-3AD203B41FA5}">
                      <a16:colId xmlns:a16="http://schemas.microsoft.com/office/drawing/2014/main" val="3543918374"/>
                    </a:ext>
                  </a:extLst>
                </a:gridCol>
                <a:gridCol w="1048130">
                  <a:extLst>
                    <a:ext uri="{9D8B030D-6E8A-4147-A177-3AD203B41FA5}">
                      <a16:colId xmlns:a16="http://schemas.microsoft.com/office/drawing/2014/main" val="1357490823"/>
                    </a:ext>
                  </a:extLst>
                </a:gridCol>
                <a:gridCol w="587022">
                  <a:extLst>
                    <a:ext uri="{9D8B030D-6E8A-4147-A177-3AD203B41FA5}">
                      <a16:colId xmlns:a16="http://schemas.microsoft.com/office/drawing/2014/main" val="1011783163"/>
                    </a:ext>
                  </a:extLst>
                </a:gridCol>
                <a:gridCol w="894325">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400" b="1" kern="1200" dirty="0">
                          <a:solidFill>
                            <a:schemeClr val="lt1"/>
                          </a:solidFill>
                          <a:latin typeface="+mn-lt"/>
                          <a:ea typeface="+mn-ea"/>
                          <a:cs typeface="+mn-cs"/>
                        </a:rPr>
                        <a:t>1020052</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Study on application enablement for Localized Mobile </a:t>
                      </a:r>
                      <a:r>
                        <a:rPr lang="en-IN" sz="1400" b="1" kern="1200" dirty="0" err="1">
                          <a:solidFill>
                            <a:schemeClr val="dk1"/>
                          </a:solidFill>
                          <a:latin typeface="+mn-lt"/>
                          <a:ea typeface="+mn-ea"/>
                          <a:cs typeface="+mn-cs"/>
                        </a:rPr>
                        <a:t>Metaverse</a:t>
                      </a:r>
                      <a:r>
                        <a:rPr lang="en-IN" sz="1400" b="1" kern="1200" dirty="0">
                          <a:solidFill>
                            <a:schemeClr val="dk1"/>
                          </a:solidFill>
                          <a:latin typeface="+mn-lt"/>
                          <a:ea typeface="+mn-ea"/>
                          <a:cs typeface="+mn-cs"/>
                        </a:rPr>
                        <a:t> Services</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GB" sz="1400" kern="1200" dirty="0" err="1">
                          <a:solidFill>
                            <a:schemeClr val="dk1"/>
                          </a:solidFill>
                          <a:latin typeface="+mn-lt"/>
                          <a:ea typeface="+mn-ea"/>
                          <a:cs typeface="+mn-cs"/>
                        </a:rPr>
                        <a:t>FS_MetaverseApp</a:t>
                      </a:r>
                      <a:endParaRPr lang="en-GB" sz="140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400" kern="1200" dirty="0">
                          <a:solidFill>
                            <a:schemeClr val="dk1"/>
                          </a:solidFill>
                          <a:latin typeface="+mn-lt"/>
                          <a:ea typeface="+mn-ea"/>
                          <a:cs typeface="+mn-cs"/>
                        </a:rPr>
                        <a:t>Sep-2024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40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400" dirty="0">
                          <a:latin typeface="+mn-lt"/>
                        </a:rPr>
                        <a:t>SP-231806</a:t>
                      </a:r>
                      <a:endParaRPr lang="en-GB" sz="1400" kern="1200" dirty="0">
                        <a:solidFill>
                          <a:schemeClr val="dk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4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684264359"/>
                  </a:ext>
                </a:extLst>
              </a:tr>
            </a:tbl>
          </a:graphicData>
        </a:graphic>
      </p:graphicFrame>
      <p:sp>
        <p:nvSpPr>
          <p:cNvPr id="5" name="Content Placeholder 7">
            <a:extLst>
              <a:ext uri="{FF2B5EF4-FFF2-40B4-BE49-F238E27FC236}">
                <a16:creationId xmlns:a16="http://schemas.microsoft.com/office/drawing/2014/main" id="{9FE521EB-D266-F6FB-1F93-44ED76D8D41C}"/>
              </a:ext>
            </a:extLst>
          </p:cNvPr>
          <p:cNvSpPr txBox="1">
            <a:spLocks/>
          </p:cNvSpPr>
          <p:nvPr/>
        </p:nvSpPr>
        <p:spPr bwMode="auto">
          <a:xfrm>
            <a:off x="6963508" y="2342011"/>
            <a:ext cx="4853186" cy="3744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 </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None</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study completed at SA#105</a:t>
            </a:r>
            <a:endParaRPr lang="de-DE" sz="1600" kern="0" dirty="0">
              <a:latin typeface="+mn-lt"/>
            </a:endParaRPr>
          </a:p>
        </p:txBody>
      </p:sp>
    </p:spTree>
    <p:extLst>
      <p:ext uri="{BB962C8B-B14F-4D97-AF65-F5344CB8AC3E}">
        <p14:creationId xmlns:p14="http://schemas.microsoft.com/office/powerpoint/2010/main" val="239286176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ym typeface="+mn-ea"/>
              </a:rPr>
              <a:t>FS_</a:t>
            </a:r>
            <a:r>
              <a:rPr lang="en-US" altLang="en-GB" b="1" dirty="0">
                <a:sym typeface="+mn-ea"/>
              </a:rPr>
              <a:t>XR</a:t>
            </a:r>
            <a:r>
              <a:rPr lang="en-GB" altLang="en-US" b="1" dirty="0">
                <a:sym typeface="+mn-ea"/>
              </a:rPr>
              <a:t>App</a:t>
            </a:r>
            <a:endParaRPr lang="en-IN" b="1" dirty="0"/>
          </a:p>
        </p:txBody>
      </p:sp>
      <p:graphicFrame>
        <p:nvGraphicFramePr>
          <p:cNvPr id="4" name="Table 3"/>
          <p:cNvGraphicFramePr>
            <a:graphicFrameLocks noGrp="1"/>
          </p:cNvGraphicFramePr>
          <p:nvPr/>
        </p:nvGraphicFramePr>
        <p:xfrm>
          <a:off x="363724" y="1366647"/>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851909">
                  <a:extLst>
                    <a:ext uri="{9D8B030D-6E8A-4147-A177-3AD203B41FA5}">
                      <a16:colId xmlns:a16="http://schemas.microsoft.com/office/drawing/2014/main" val="20001"/>
                    </a:ext>
                  </a:extLst>
                </a:gridCol>
                <a:gridCol w="1289539">
                  <a:extLst>
                    <a:ext uri="{9D8B030D-6E8A-4147-A177-3AD203B41FA5}">
                      <a16:colId xmlns:a16="http://schemas.microsoft.com/office/drawing/2014/main" val="20002"/>
                    </a:ext>
                  </a:extLst>
                </a:gridCol>
                <a:gridCol w="1301261">
                  <a:extLst>
                    <a:ext uri="{9D8B030D-6E8A-4147-A177-3AD203B41FA5}">
                      <a16:colId xmlns:a16="http://schemas.microsoft.com/office/drawing/2014/main" val="20003"/>
                    </a:ext>
                  </a:extLst>
                </a:gridCol>
                <a:gridCol w="562708">
                  <a:extLst>
                    <a:ext uri="{9D8B030D-6E8A-4147-A177-3AD203B41FA5}">
                      <a16:colId xmlns:a16="http://schemas.microsoft.com/office/drawing/2014/main" val="20004"/>
                    </a:ext>
                  </a:extLst>
                </a:gridCol>
                <a:gridCol w="935138">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72000" marR="72000" marT="0" marB="0" anchor="ctr"/>
                </a:tc>
                <a:tc>
                  <a:txBody>
                    <a:bodyPr/>
                    <a:lstStyle/>
                    <a:p>
                      <a:pPr algn="ctr">
                        <a:lnSpc>
                          <a:spcPct val="107000"/>
                        </a:lnSpc>
                        <a:spcAft>
                          <a:spcPts val="800"/>
                        </a:spcAft>
                      </a:pPr>
                      <a:r>
                        <a:rPr lang="en-GB" sz="1400" dirty="0"/>
                        <a:t>Name</a:t>
                      </a:r>
                    </a:p>
                  </a:txBody>
                  <a:tcPr marL="72000" marR="72000" marT="0" marB="0" anchor="ctr"/>
                </a:tc>
                <a:tc>
                  <a:txBody>
                    <a:bodyPr/>
                    <a:lstStyle/>
                    <a:p>
                      <a:pPr algn="ctr">
                        <a:lnSpc>
                          <a:spcPct val="107000"/>
                        </a:lnSpc>
                        <a:spcAft>
                          <a:spcPts val="800"/>
                        </a:spcAft>
                      </a:pPr>
                      <a:r>
                        <a:rPr lang="en-GB" sz="1400" dirty="0"/>
                        <a:t>Acronym</a:t>
                      </a:r>
                    </a:p>
                  </a:txBody>
                  <a:tcPr marL="72000" marR="72000" marT="0" marB="0" anchor="ctr"/>
                </a:tc>
                <a:tc>
                  <a:txBody>
                    <a:bodyPr/>
                    <a:lstStyle/>
                    <a:p>
                      <a:pPr algn="ctr">
                        <a:lnSpc>
                          <a:spcPct val="107000"/>
                        </a:lnSpc>
                        <a:spcAft>
                          <a:spcPts val="800"/>
                        </a:spcAft>
                      </a:pPr>
                      <a:r>
                        <a:rPr lang="en-GB" sz="1400" dirty="0">
                          <a:latin typeface="+mn-lt"/>
                        </a:rPr>
                        <a:t>Target month/year</a:t>
                      </a:r>
                    </a:p>
                  </a:txBody>
                  <a:tcPr marL="72000" marR="72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tc>
                <a:tc>
                  <a:txBody>
                    <a:bodyPr/>
                    <a:lstStyle/>
                    <a:p>
                      <a:pPr algn="ctr">
                        <a:lnSpc>
                          <a:spcPct val="107000"/>
                        </a:lnSpc>
                        <a:spcAft>
                          <a:spcPts val="800"/>
                        </a:spcAft>
                      </a:pPr>
                      <a:r>
                        <a:rPr lang="en-GB" sz="1400" dirty="0"/>
                        <a:t>WID</a:t>
                      </a:r>
                    </a:p>
                  </a:txBody>
                  <a:tcPr marL="72000" marR="72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72000" marR="72000"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400" b="1" kern="1200" dirty="0">
                          <a:solidFill>
                            <a:schemeClr val="lt1"/>
                          </a:solidFill>
                          <a:latin typeface="+mn-lt"/>
                          <a:ea typeface="+mn-ea"/>
                          <a:cs typeface="+mn-cs"/>
                        </a:rPr>
                        <a:t>1020051</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IN" sz="1400" b="1" kern="1200" dirty="0">
                          <a:solidFill>
                            <a:schemeClr val="dk1"/>
                          </a:solidFill>
                          <a:latin typeface="+mn-lt"/>
                          <a:ea typeface="+mn-ea"/>
                          <a:cs typeface="+mn-cs"/>
                        </a:rPr>
                        <a:t>Study on Application enabler for XR Services</a:t>
                      </a: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GB" altLang="en-US" sz="1400" kern="1200" dirty="0">
                          <a:solidFill>
                            <a:schemeClr val="dk1"/>
                          </a:solidFill>
                          <a:latin typeface="+mn-lt"/>
                          <a:ea typeface="+mn-ea"/>
                          <a:cs typeface="+mn-cs"/>
                          <a:sym typeface="+mn-ea"/>
                        </a:rPr>
                        <a:t>FS_</a:t>
                      </a:r>
                      <a:r>
                        <a:rPr lang="en-US" altLang="en-GB" sz="1400" kern="1200" dirty="0">
                          <a:solidFill>
                            <a:schemeClr val="dk1"/>
                          </a:solidFill>
                          <a:latin typeface="+mn-lt"/>
                          <a:ea typeface="+mn-ea"/>
                          <a:cs typeface="+mn-cs"/>
                          <a:sym typeface="+mn-ea"/>
                        </a:rPr>
                        <a:t>XR</a:t>
                      </a:r>
                      <a:r>
                        <a:rPr lang="en-GB" altLang="en-US" sz="1400" kern="1200" dirty="0">
                          <a:solidFill>
                            <a:schemeClr val="dk1"/>
                          </a:solidFill>
                          <a:latin typeface="+mn-lt"/>
                          <a:ea typeface="+mn-ea"/>
                          <a:cs typeface="+mn-cs"/>
                          <a:sym typeface="+mn-ea"/>
                        </a:rPr>
                        <a:t>App</a:t>
                      </a:r>
                      <a:endParaRPr lang="en-GB" sz="140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07000"/>
                        </a:lnSpc>
                        <a:spcAft>
                          <a:spcPts val="800"/>
                        </a:spcAft>
                      </a:pPr>
                      <a:r>
                        <a:rPr lang="en-US" altLang="en-GB" sz="1400" kern="1200" dirty="0">
                          <a:solidFill>
                            <a:schemeClr val="tx1"/>
                          </a:solidFill>
                          <a:latin typeface="+mn-lt"/>
                          <a:ea typeface="+mn-ea"/>
                          <a:cs typeface="+mn-cs"/>
                        </a:rPr>
                        <a:t>90</a:t>
                      </a:r>
                      <a:r>
                        <a:rPr lang="en-GB" sz="140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t"/>
                      <a:r>
                        <a:rPr lang="en-GB" sz="1400" kern="1200" dirty="0">
                          <a:solidFill>
                            <a:schemeClr val="dk1"/>
                          </a:solidFill>
                          <a:latin typeface="+mn-lt"/>
                          <a:ea typeface="+mn-ea"/>
                          <a:cs typeface="+mn-cs"/>
                        </a:rPr>
                        <a:t>S6-233295</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07000"/>
                        </a:lnSpc>
                        <a:spcAft>
                          <a:spcPts val="800"/>
                        </a:spcAft>
                      </a:pPr>
                      <a:r>
                        <a:rPr lang="en-US" altLang="en-GB" sz="1400" kern="1200" dirty="0">
                          <a:solidFill>
                            <a:srgbClr val="FF0000"/>
                          </a:solidFill>
                          <a:latin typeface="+mn-lt"/>
                          <a:ea typeface="+mn-ea"/>
                          <a:cs typeface="+mn-cs"/>
                        </a:rPr>
                        <a:t>100</a:t>
                      </a:r>
                      <a:r>
                        <a:rPr lang="en-GB" sz="140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0001"/>
                  </a:ext>
                </a:extLst>
              </a:tr>
            </a:tbl>
          </a:graphicData>
        </a:graphic>
      </p:graphicFrame>
      <p:sp>
        <p:nvSpPr>
          <p:cNvPr id="7" name="Content Placeholder 2"/>
          <p:cNvSpPr>
            <a:spLocks noGrp="1"/>
          </p:cNvSpPr>
          <p:nvPr/>
        </p:nvSpPr>
        <p:spPr>
          <a:xfrm>
            <a:off x="288290" y="2246847"/>
            <a:ext cx="6686941" cy="4156123"/>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ea typeface="Calibri" panose="020F0502020204030204" pitchFamily="34" charset="0"/>
                <a:cs typeface="Calibri" panose="020F0502020204030204" pitchFamily="34" charset="0"/>
              </a:rPr>
              <a:t>Progress since SA#10</a:t>
            </a:r>
            <a:r>
              <a:rPr lang="en-US" altLang="de-DE" sz="2000" kern="0" dirty="0">
                <a:ea typeface="Calibri" panose="020F0502020204030204" pitchFamily="34" charset="0"/>
                <a:cs typeface="Calibri" panose="020F0502020204030204" pitchFamily="34" charset="0"/>
              </a:rPr>
              <a:t>5</a:t>
            </a:r>
            <a:r>
              <a:rPr lang="de-DE" altLang="de-DE" sz="2000" kern="0" dirty="0">
                <a:ea typeface="Calibri" panose="020F0502020204030204" pitchFamily="34" charset="0"/>
                <a:cs typeface="Calibri" panose="020F0502020204030204" pitchFamily="34" charset="0"/>
              </a:rPr>
              <a:t>:</a:t>
            </a:r>
          </a:p>
          <a:p>
            <a:pPr lvl="1">
              <a:spcBef>
                <a:spcPts val="0"/>
              </a:spcBef>
              <a:spcAft>
                <a:spcPts val="0"/>
              </a:spcAft>
              <a:defRPr/>
            </a:pPr>
            <a:r>
              <a:rPr lang="en-US" altLang="zh-CN" sz="1600" kern="0" dirty="0">
                <a:ea typeface="Calibri" panose="020F0502020204030204" pitchFamily="34" charset="0"/>
                <a:cs typeface="Calibri" panose="020F0502020204030204" pitchFamily="34" charset="0"/>
              </a:rPr>
              <a:t>SA6#63: 3 </a:t>
            </a:r>
            <a:r>
              <a:rPr lang="en-US" altLang="zh-CN" sz="1600" kern="0" dirty="0" err="1">
                <a:ea typeface="Calibri" panose="020F0502020204030204" pitchFamily="34" charset="0"/>
                <a:cs typeface="Calibri" panose="020F0502020204030204" pitchFamily="34" charset="0"/>
              </a:rPr>
              <a:t>CRs</a:t>
            </a:r>
            <a:r>
              <a:rPr lang="en-US" altLang="zh-CN" sz="1600" kern="0" dirty="0">
                <a:ea typeface="Calibri" panose="020F0502020204030204" pitchFamily="34" charset="0"/>
                <a:cs typeface="Calibri" panose="020F0502020204030204" pitchFamily="34" charset="0"/>
              </a:rPr>
              <a:t> agreed</a:t>
            </a:r>
          </a:p>
          <a:p>
            <a:pPr lvl="1">
              <a:spcBef>
                <a:spcPts val="0"/>
              </a:spcBef>
              <a:spcAft>
                <a:spcPts val="0"/>
              </a:spcAft>
              <a:defRPr/>
            </a:pPr>
            <a:r>
              <a:rPr lang="en-US" altLang="zh-CN" sz="1600" dirty="0">
                <a:ea typeface="Calibri" panose="020F0502020204030204" pitchFamily="34" charset="0"/>
                <a:cs typeface="Calibri" panose="020F0502020204030204" pitchFamily="34" charset="0"/>
                <a:sym typeface="+mn-ea"/>
              </a:rPr>
              <a:t>SA6#64: 3 </a:t>
            </a:r>
            <a:r>
              <a:rPr lang="en-US" altLang="zh-CN" sz="1600" dirty="0" err="1">
                <a:ea typeface="Calibri" panose="020F0502020204030204" pitchFamily="34" charset="0"/>
                <a:cs typeface="Calibri" panose="020F0502020204030204" pitchFamily="34" charset="0"/>
                <a:sym typeface="+mn-ea"/>
              </a:rPr>
              <a:t>CRs</a:t>
            </a:r>
            <a:r>
              <a:rPr lang="en-US" altLang="zh-CN" sz="1600" dirty="0">
                <a:ea typeface="Calibri" panose="020F0502020204030204" pitchFamily="34" charset="0"/>
                <a:cs typeface="Calibri" panose="020F0502020204030204" pitchFamily="34" charset="0"/>
                <a:sym typeface="+mn-ea"/>
              </a:rPr>
              <a:t> agreed</a:t>
            </a:r>
            <a:endParaRPr lang="en-US" altLang="zh-CN" sz="1600" kern="0" dirty="0">
              <a:ea typeface="Calibri" panose="020F0502020204030204" pitchFamily="34" charset="0"/>
              <a:cs typeface="Calibri" panose="020F0502020204030204" pitchFamily="34" charset="0"/>
            </a:endParaRPr>
          </a:p>
          <a:p>
            <a:pPr lvl="1">
              <a:spcBef>
                <a:spcPts val="0"/>
              </a:spcBef>
              <a:spcAft>
                <a:spcPts val="0"/>
              </a:spcAft>
              <a:defRPr/>
            </a:pPr>
            <a:r>
              <a:rPr lang="en-IN" altLang="zh-CN" sz="1600" kern="0" dirty="0">
                <a:ea typeface="Calibri" panose="020F0502020204030204" pitchFamily="34" charset="0"/>
                <a:cs typeface="Calibri" panose="020F0502020204030204" pitchFamily="34" charset="0"/>
              </a:rPr>
              <a:t>Progress made for </a:t>
            </a:r>
          </a:p>
          <a:p>
            <a:pPr lvl="2">
              <a:spcBef>
                <a:spcPts val="0"/>
              </a:spcBef>
              <a:spcAft>
                <a:spcPts val="0"/>
              </a:spcAft>
              <a:defRPr/>
            </a:pPr>
            <a:r>
              <a:rPr lang="en-US" sz="1600" kern="0" dirty="0">
                <a:ea typeface="Calibri" panose="020F0502020204030204" pitchFamily="34" charset="0"/>
                <a:cs typeface="Calibri" panose="020F0502020204030204" pitchFamily="34" charset="0"/>
                <a:sym typeface="+mn-ea"/>
              </a:rPr>
              <a:t>New solution to utilize Application Enablement Layer AIML Capabilities for XR Services, so that conclusion and evaluation of Key issue #4 was updated;</a:t>
            </a:r>
            <a:r>
              <a:rPr sz="1600" kern="0" dirty="0">
                <a:ea typeface="Calibri" panose="020F0502020204030204" pitchFamily="34" charset="0"/>
                <a:cs typeface="Calibri" panose="020F0502020204030204" pitchFamily="34" charset="0"/>
                <a:sym typeface="+mn-ea"/>
              </a:rPr>
              <a:t> </a:t>
            </a:r>
          </a:p>
          <a:p>
            <a:pPr lvl="2">
              <a:spcBef>
                <a:spcPts val="0"/>
              </a:spcBef>
              <a:spcAft>
                <a:spcPts val="0"/>
              </a:spcAft>
              <a:defRPr/>
            </a:pPr>
            <a:r>
              <a:rPr lang="en-US" sz="1600" dirty="0">
                <a:ea typeface="Calibri" panose="020F0502020204030204" pitchFamily="34" charset="0"/>
                <a:cs typeface="Calibri" panose="020F0502020204030204" pitchFamily="34" charset="0"/>
                <a:sym typeface="+mn-ea"/>
              </a:rPr>
              <a:t>Key issue #6, regarding</a:t>
            </a:r>
            <a:r>
              <a:rPr lang="en-US" altLang="en-IN" sz="1600" dirty="0">
                <a:sym typeface="+mn-ea"/>
              </a:rPr>
              <a:t> the XR application server selection enhancement,</a:t>
            </a:r>
            <a:r>
              <a:rPr lang="en-US" sz="1600" dirty="0">
                <a:ea typeface="Calibri" panose="020F0502020204030204" pitchFamily="34" charset="0"/>
                <a:cs typeface="Calibri" panose="020F0502020204030204" pitchFamily="34" charset="0"/>
                <a:sym typeface="+mn-ea"/>
              </a:rPr>
              <a:t> was concluded</a:t>
            </a:r>
            <a:r>
              <a:rPr sz="1600" kern="0" dirty="0">
                <a:ea typeface="Calibri" panose="020F0502020204030204" pitchFamily="34" charset="0"/>
                <a:cs typeface="Calibri" panose="020F0502020204030204" pitchFamily="34" charset="0"/>
                <a:sym typeface="+mn-ea"/>
              </a:rPr>
              <a:t>.</a:t>
            </a:r>
            <a:r>
              <a:rPr lang="en-US" sz="1600" kern="0" dirty="0">
                <a:ea typeface="Calibri" panose="020F0502020204030204" pitchFamily="34" charset="0"/>
                <a:cs typeface="Calibri" panose="020F0502020204030204" pitchFamily="34" charset="0"/>
                <a:sym typeface="+mn-ea"/>
              </a:rPr>
              <a:t> </a:t>
            </a:r>
          </a:p>
          <a:p>
            <a:pPr lvl="2">
              <a:spcBef>
                <a:spcPts val="0"/>
              </a:spcBef>
              <a:spcAft>
                <a:spcPts val="0"/>
              </a:spcAft>
              <a:defRPr/>
            </a:pPr>
            <a:r>
              <a:rPr lang="en-US" altLang="zh-CN" sz="1600" dirty="0">
                <a:ea typeface="Calibri" panose="020F0502020204030204" pitchFamily="34" charset="0"/>
                <a:cs typeface="Calibri" panose="020F0502020204030204" pitchFamily="34" charset="0"/>
              </a:rPr>
              <a:t>EN(s) resolution</a:t>
            </a:r>
          </a:p>
          <a:p>
            <a:pPr lvl="2">
              <a:spcBef>
                <a:spcPts val="0"/>
              </a:spcBef>
              <a:spcAft>
                <a:spcPts val="0"/>
              </a:spcAft>
              <a:defRPr/>
            </a:pPr>
            <a:endParaRPr lang="en-US" altLang="zh-CN" sz="1600" dirty="0">
              <a:ea typeface="Calibri" panose="020F0502020204030204" pitchFamily="34" charset="0"/>
              <a:cs typeface="Calibri" panose="020F0502020204030204" pitchFamily="34" charset="0"/>
            </a:endParaRPr>
          </a:p>
          <a:p>
            <a:pPr>
              <a:spcBef>
                <a:spcPct val="0"/>
              </a:spcBef>
            </a:pPr>
            <a:r>
              <a:rPr lang="en-US" sz="2000" kern="0" dirty="0">
                <a:ea typeface="Calibri" panose="020F0502020204030204" pitchFamily="34" charset="0"/>
                <a:cs typeface="Calibri" panose="020F0502020204030204" pitchFamily="34" charset="0"/>
                <a:sym typeface="+mn-ea"/>
              </a:rPr>
              <a:t>RAN and other impacts and dependencies</a:t>
            </a:r>
            <a:r>
              <a:rPr lang="en-US" altLang="zh-CN" sz="2000" dirty="0">
                <a:ea typeface="Calibri" panose="020F0502020204030204" pitchFamily="34" charset="0"/>
                <a:cs typeface="Calibri" panose="020F0502020204030204" pitchFamily="34" charset="0"/>
                <a:sym typeface="+mn-ea"/>
              </a:rPr>
              <a:t>: </a:t>
            </a:r>
            <a:endParaRPr lang="de-DE" altLang="zh-CN" sz="2000" dirty="0">
              <a:ea typeface="Calibri" panose="020F0502020204030204" pitchFamily="34" charset="0"/>
              <a:cs typeface="Calibri" panose="020F0502020204030204" pitchFamily="34" charset="0"/>
            </a:endParaRPr>
          </a:p>
          <a:p>
            <a:pPr marL="684530" marR="0" lvl="1"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r>
              <a:rPr lang="en-US" altLang="zh-CN" sz="1600" kern="0" noProof="0" dirty="0">
                <a:ln>
                  <a:noFill/>
                </a:ln>
                <a:solidFill>
                  <a:prstClr val="black"/>
                </a:solidFill>
                <a:effectLst/>
                <a:uLnTx/>
                <a:uFillTx/>
                <a:latin typeface="Calibri" panose="020F0502020204030204"/>
                <a:sym typeface="+mn-ea"/>
              </a:rPr>
              <a:t>None</a:t>
            </a:r>
            <a:r>
              <a:rPr lang="en-US" altLang="zh-CN" sz="1600" dirty="0">
                <a:ea typeface="Calibri" panose="020F0502020204030204" pitchFamily="34" charset="0"/>
                <a:cs typeface="Calibri" panose="020F0502020204030204" pitchFamily="34" charset="0"/>
              </a:rPr>
              <a:t> </a:t>
            </a:r>
          </a:p>
        </p:txBody>
      </p:sp>
      <p:sp>
        <p:nvSpPr>
          <p:cNvPr id="8" name="Content Placeholder 7"/>
          <p:cNvSpPr txBox="1"/>
          <p:nvPr/>
        </p:nvSpPr>
        <p:spPr bwMode="auto">
          <a:xfrm>
            <a:off x="6975475" y="2238375"/>
            <a:ext cx="4852035" cy="304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 </a:t>
            </a:r>
          </a:p>
          <a:p>
            <a:pPr marL="684530" marR="0" lvl="1"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r>
              <a:rPr kumimoji="0" lang="en-US" altLang="zh-CN" sz="175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de-DE" altLang="zh-CN" sz="2000" dirty="0" err="1">
                <a:latin typeface="+mn-lt"/>
                <a:ea typeface="Malgun Gothic" panose="020B0503020000020004" pitchFamily="34" charset="-127"/>
              </a:rPr>
              <a:t>steps</a:t>
            </a:r>
            <a:r>
              <a:rPr lang="de-DE" altLang="zh-CN" sz="2000" dirty="0">
                <a:latin typeface="+mn-lt"/>
                <a:ea typeface="Malgun Gothic" panose="020B0503020000020004" pitchFamily="34" charset="-127"/>
              </a:rPr>
              <a:t>:</a:t>
            </a:r>
          </a:p>
          <a:p>
            <a:pPr marL="684530" marR="0" lvl="1"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r>
              <a:rPr lang="en-US" altLang="zh-CN" sz="1600" kern="0" noProof="0" dirty="0">
                <a:ln>
                  <a:noFill/>
                </a:ln>
                <a:solidFill>
                  <a:prstClr val="black"/>
                </a:solidFill>
                <a:effectLst/>
                <a:uLnTx/>
                <a:uFillTx/>
                <a:latin typeface="Calibri" panose="020F0502020204030204"/>
                <a:sym typeface="+mn-ea"/>
              </a:rPr>
              <a:t>None</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study completed</a:t>
            </a:r>
            <a:endParaRPr lang="en-US" altLang="en-IN" sz="1600" dirty="0">
              <a:latin typeface="+mn-lt"/>
              <a:sym typeface="+mn-ea"/>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FS_5GSAT_Ph3_App</a:t>
            </a:r>
          </a:p>
        </p:txBody>
      </p:sp>
      <p:sp>
        <p:nvSpPr>
          <p:cNvPr id="3" name="Content Placeholder 2"/>
          <p:cNvSpPr>
            <a:spLocks noGrp="1"/>
          </p:cNvSpPr>
          <p:nvPr>
            <p:ph idx="1"/>
          </p:nvPr>
        </p:nvSpPr>
        <p:spPr>
          <a:xfrm>
            <a:off x="363725" y="2330669"/>
            <a:ext cx="6545076" cy="3716342"/>
          </a:xfrm>
        </p:spPr>
        <p:txBody>
          <a:bodyPr/>
          <a:lstStyle/>
          <a:p>
            <a:pPr>
              <a:spcBef>
                <a:spcPts val="0"/>
              </a:spcBef>
              <a:spcAft>
                <a:spcPts val="0"/>
              </a:spcAft>
              <a:defRPr/>
            </a:pPr>
            <a:r>
              <a:rPr lang="de-DE" altLang="de-DE" sz="2000" kern="0" dirty="0"/>
              <a:t>Progress since SA#105:</a:t>
            </a:r>
          </a:p>
          <a:p>
            <a:pPr lvl="1">
              <a:spcBef>
                <a:spcPct val="0"/>
              </a:spcBef>
            </a:pPr>
            <a:r>
              <a:rPr lang="nb-NO" altLang="zh-CN" sz="1600" dirty="0">
                <a:ea typeface="Malgun Gothic" panose="020B0503020000020004" pitchFamily="34" charset="-127"/>
              </a:rPr>
              <a:t>None</a:t>
            </a:r>
            <a:endParaRPr lang="en-US" altLang="zh-CN" sz="1600" dirty="0">
              <a:latin typeface="+mn-lt"/>
              <a:ea typeface="Malgun Gothic" panose="020B0503020000020004" pitchFamily="34" charset="-127"/>
            </a:endParaRPr>
          </a:p>
          <a:p>
            <a:pPr lvl="2">
              <a:spcBef>
                <a:spcPts val="0"/>
              </a:spcBef>
              <a:spcAft>
                <a:spcPts val="0"/>
              </a:spcAft>
              <a:defRPr/>
            </a:pPr>
            <a:endParaRPr lang="en-IN" altLang="zh-CN" sz="1600" kern="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1600" kern="0" dirty="0"/>
          </a:p>
          <a:p>
            <a:endParaRPr lang="en-IN" dirty="0"/>
          </a:p>
        </p:txBody>
      </p:sp>
      <p:sp>
        <p:nvSpPr>
          <p:cNvPr id="6" name="Content Placeholder 2"/>
          <p:cNvSpPr txBox="1">
            <a:spLocks/>
          </p:cNvSpPr>
          <p:nvPr/>
        </p:nvSpPr>
        <p:spPr bwMode="auto">
          <a:xfrm>
            <a:off x="6942668" y="2330669"/>
            <a:ext cx="4885608" cy="3234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3"/>
              </a:buBlip>
              <a:tabLst/>
              <a:defRPr/>
            </a:pPr>
            <a:r>
              <a:rPr lang="de-DE" sz="2000" kern="0" dirty="0"/>
              <a:t>Next steps: </a:t>
            </a:r>
          </a:p>
          <a:p>
            <a:pPr lvl="1">
              <a:spcBef>
                <a:spcPts val="0"/>
              </a:spcBef>
              <a:spcAft>
                <a:spcPts val="0"/>
              </a:spcAft>
              <a:defRPr/>
            </a:pPr>
            <a:r>
              <a:rPr lang="en-IN" sz="1600" kern="0" dirty="0"/>
              <a:t>None</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study completed at SA#105</a:t>
            </a:r>
            <a:endParaRPr lang="de-DE" sz="1600" kern="0" dirty="0"/>
          </a:p>
          <a:p>
            <a:endParaRPr lang="en-IN" dirty="0"/>
          </a:p>
        </p:txBody>
      </p:sp>
      <p:graphicFrame>
        <p:nvGraphicFramePr>
          <p:cNvPr id="4" name="Table 3">
            <a:extLst>
              <a:ext uri="{FF2B5EF4-FFF2-40B4-BE49-F238E27FC236}">
                <a16:creationId xmlns:a16="http://schemas.microsoft.com/office/drawing/2014/main" id="{5F541C4A-0D1D-92FB-8629-782DB0E78F0A}"/>
              </a:ext>
            </a:extLst>
          </p:cNvPr>
          <p:cNvGraphicFramePr>
            <a:graphicFrameLocks noGrp="1"/>
          </p:cNvGraphicFramePr>
          <p:nvPr>
            <p:extLst>
              <p:ext uri="{D42A27DB-BD31-4B8C-83A1-F6EECF244321}">
                <p14:modId xmlns:p14="http://schemas.microsoft.com/office/powerpoint/2010/main" val="4092050081"/>
              </p:ext>
            </p:extLst>
          </p:nvPr>
        </p:nvGraphicFramePr>
        <p:xfrm>
          <a:off x="363724" y="1391859"/>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193975662"/>
                    </a:ext>
                  </a:extLst>
                </a:gridCol>
                <a:gridCol w="5761164">
                  <a:extLst>
                    <a:ext uri="{9D8B030D-6E8A-4147-A177-3AD203B41FA5}">
                      <a16:colId xmlns:a16="http://schemas.microsoft.com/office/drawing/2014/main" val="227265534"/>
                    </a:ext>
                  </a:extLst>
                </a:gridCol>
                <a:gridCol w="1662016">
                  <a:extLst>
                    <a:ext uri="{9D8B030D-6E8A-4147-A177-3AD203B41FA5}">
                      <a16:colId xmlns:a16="http://schemas.microsoft.com/office/drawing/2014/main" val="993128599"/>
                    </a:ext>
                  </a:extLst>
                </a:gridCol>
                <a:gridCol w="1052051">
                  <a:extLst>
                    <a:ext uri="{9D8B030D-6E8A-4147-A177-3AD203B41FA5}">
                      <a16:colId xmlns:a16="http://schemas.microsoft.com/office/drawing/2014/main" val="1377638285"/>
                    </a:ext>
                  </a:extLst>
                </a:gridCol>
                <a:gridCol w="582288">
                  <a:extLst>
                    <a:ext uri="{9D8B030D-6E8A-4147-A177-3AD203B41FA5}">
                      <a16:colId xmlns:a16="http://schemas.microsoft.com/office/drawing/2014/main" val="917035672"/>
                    </a:ext>
                  </a:extLst>
                </a:gridCol>
                <a:gridCol w="925689">
                  <a:extLst>
                    <a:ext uri="{9D8B030D-6E8A-4147-A177-3AD203B41FA5}">
                      <a16:colId xmlns:a16="http://schemas.microsoft.com/office/drawing/2014/main" val="29001831"/>
                    </a:ext>
                  </a:extLst>
                </a:gridCol>
                <a:gridCol w="674854">
                  <a:extLst>
                    <a:ext uri="{9D8B030D-6E8A-4147-A177-3AD203B41FA5}">
                      <a16:colId xmlns:a16="http://schemas.microsoft.com/office/drawing/2014/main" val="3215377740"/>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759592763"/>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1020053</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Study on application enablement for Satellite access enabled 5G Services</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a:solidFill>
                            <a:schemeClr val="dk1"/>
                          </a:solidFill>
                          <a:latin typeface="+mn-lt"/>
                          <a:ea typeface="+mn-ea"/>
                          <a:cs typeface="+mn-cs"/>
                        </a:rPr>
                        <a:t>FS_5GSAT_Ph3_App</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Sep-2024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chemeClr val="tx1"/>
                          </a:solidFill>
                          <a:latin typeface="+mn-lt"/>
                          <a:ea typeface="+mn-ea"/>
                          <a:cs typeface="+mn-cs"/>
                        </a:rPr>
                        <a:t>100%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dirty="0">
                          <a:latin typeface="+mn-lt"/>
                        </a:rPr>
                        <a:t>SP-240296</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endParaRPr lang="en-GB" sz="1400" kern="1200" dirty="0">
                        <a:solidFill>
                          <a:srgbClr val="FF0000"/>
                        </a:solidFill>
                        <a:latin typeface="+mn-lt"/>
                        <a:ea typeface="+mn-ea"/>
                        <a:cs typeface="+mn-cs"/>
                      </a:endParaRPr>
                    </a:p>
                  </a:txBody>
                  <a:tcPr marL="72000" marR="72000" marT="0" marB="0" anchor="ctr"/>
                </a:tc>
                <a:extLst>
                  <a:ext uri="{0D108BD9-81ED-4DB2-BD59-A6C34878D82A}">
                    <a16:rowId xmlns:a16="http://schemas.microsoft.com/office/drawing/2014/main" val="3317158871"/>
                  </a:ext>
                </a:extLst>
              </a:tr>
            </a:tbl>
          </a:graphicData>
        </a:graphic>
      </p:graphicFrame>
    </p:spTree>
    <p:extLst>
      <p:ext uri="{BB962C8B-B14F-4D97-AF65-F5344CB8AC3E}">
        <p14:creationId xmlns:p14="http://schemas.microsoft.com/office/powerpoint/2010/main" val="144926653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a:xfrm>
            <a:off x="651933" y="202474"/>
            <a:ext cx="9103784" cy="1143000"/>
          </a:xfrm>
        </p:spPr>
        <p:txBody>
          <a:bodyPr/>
          <a:lstStyle/>
          <a:p>
            <a:r>
              <a:rPr lang="en-US" altLang="en-US" b="1" dirty="0"/>
              <a:t>SA6 Leadership</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376518" y="1324729"/>
            <a:ext cx="11541418" cy="5090815"/>
          </a:xfrm>
        </p:spPr>
        <p:txBody>
          <a:bodyPr/>
          <a:lstStyle/>
          <a:p>
            <a:pPr>
              <a:defRPr/>
            </a:pPr>
            <a:r>
              <a:rPr lang="en-GB" dirty="0"/>
              <a:t> Chair: </a:t>
            </a:r>
          </a:p>
          <a:p>
            <a:pPr lvl="1">
              <a:defRPr/>
            </a:pPr>
            <a:r>
              <a:rPr lang="en-GB" dirty="0"/>
              <a:t>Mr. Atle Monrad		</a:t>
            </a:r>
            <a:r>
              <a:rPr lang="en-GB" dirty="0" err="1"/>
              <a:t>InterDigital</a:t>
            </a:r>
            <a:r>
              <a:rPr lang="en-GB" dirty="0"/>
              <a:t> Corporation / ATIS </a:t>
            </a:r>
            <a:r>
              <a:rPr lang="en-GB" baseline="30000" dirty="0"/>
              <a:t>1</a:t>
            </a:r>
          </a:p>
          <a:p>
            <a:pPr>
              <a:defRPr/>
            </a:pPr>
            <a:r>
              <a:rPr lang="en-GB" dirty="0"/>
              <a:t> Vice-chairs: </a:t>
            </a:r>
          </a:p>
          <a:p>
            <a:pPr lvl="1">
              <a:defRPr/>
            </a:pPr>
            <a:r>
              <a:rPr lang="en-GB" dirty="0"/>
              <a:t>Mr. Jukka Vialen		Airbus DS SLC / ETSI </a:t>
            </a:r>
            <a:r>
              <a:rPr lang="en-GB" baseline="30000" dirty="0"/>
              <a:t>2</a:t>
            </a:r>
          </a:p>
          <a:p>
            <a:pPr lvl="1">
              <a:defRPr/>
            </a:pPr>
            <a:r>
              <a:rPr lang="en-GB" dirty="0"/>
              <a:t>Mr. Basavaraj (Basu) Pattan	</a:t>
            </a:r>
            <a:r>
              <a:rPr lang="en-US" dirty="0"/>
              <a:t>Samsung Electronics Ind. Co., Ltd.</a:t>
            </a:r>
            <a:r>
              <a:rPr lang="en-GB" dirty="0"/>
              <a:t> / TTA </a:t>
            </a:r>
            <a:r>
              <a:rPr lang="en-GB" baseline="30000" dirty="0"/>
              <a:t>3</a:t>
            </a:r>
            <a:endParaRPr lang="en-GB" dirty="0"/>
          </a:p>
          <a:p>
            <a:pPr>
              <a:defRPr/>
            </a:pPr>
            <a:r>
              <a:rPr lang="en-GB" dirty="0"/>
              <a:t> Secretary: </a:t>
            </a:r>
          </a:p>
          <a:p>
            <a:pPr lvl="1">
              <a:spcBef>
                <a:spcPts val="0"/>
              </a:spcBef>
              <a:defRPr/>
            </a:pPr>
            <a:r>
              <a:rPr lang="en-GB" dirty="0"/>
              <a:t>Bernt Mattsson (MCC)</a:t>
            </a:r>
          </a:p>
          <a:p>
            <a:pPr marL="0" indent="0">
              <a:spcBef>
                <a:spcPts val="0"/>
              </a:spcBef>
              <a:buFontTx/>
              <a:buNone/>
              <a:defRPr/>
            </a:pPr>
            <a:endParaRPr lang="en-GB" sz="1800" baseline="30000" dirty="0"/>
          </a:p>
          <a:p>
            <a:pPr marL="0" indent="0">
              <a:spcBef>
                <a:spcPts val="0"/>
              </a:spcBef>
              <a:buNone/>
              <a:defRPr/>
            </a:pPr>
            <a:endParaRPr lang="en-GB" sz="1800" baseline="30000" dirty="0"/>
          </a:p>
          <a:p>
            <a:pPr marL="0" indent="0">
              <a:spcBef>
                <a:spcPts val="0"/>
              </a:spcBef>
              <a:buFontTx/>
              <a:buNone/>
              <a:defRPr/>
            </a:pPr>
            <a:endParaRPr lang="en-GB" sz="1800" baseline="30000" dirty="0"/>
          </a:p>
          <a:p>
            <a:pPr marL="0" indent="0">
              <a:spcBef>
                <a:spcPts val="0"/>
              </a:spcBef>
              <a:buFontTx/>
              <a:buNone/>
              <a:defRPr/>
            </a:pPr>
            <a:endParaRPr lang="en-GB" sz="1800" baseline="30000" dirty="0"/>
          </a:p>
          <a:p>
            <a:pPr marL="0" indent="0">
              <a:spcBef>
                <a:spcPts val="0"/>
              </a:spcBef>
              <a:buFontTx/>
              <a:buNone/>
              <a:defRPr/>
            </a:pPr>
            <a:r>
              <a:rPr lang="en-GB" sz="1800" baseline="30000" dirty="0"/>
              <a:t>1</a:t>
            </a:r>
            <a:r>
              <a:rPr lang="en-GB" sz="1800" dirty="0"/>
              <a:t> Elected in February 2024</a:t>
            </a:r>
          </a:p>
          <a:p>
            <a:pPr marL="0" indent="0">
              <a:spcBef>
                <a:spcPts val="0"/>
              </a:spcBef>
              <a:buNone/>
              <a:defRPr/>
            </a:pPr>
            <a:r>
              <a:rPr lang="en-GB" sz="1800" baseline="30000" dirty="0"/>
              <a:t>2</a:t>
            </a:r>
            <a:r>
              <a:rPr lang="en-GB" sz="1800" dirty="0"/>
              <a:t> Re-elected for third term in April 2023</a:t>
            </a:r>
            <a:endParaRPr lang="fr-FR" sz="1800" dirty="0"/>
          </a:p>
          <a:p>
            <a:pPr marL="0" indent="0">
              <a:spcBef>
                <a:spcPts val="0"/>
              </a:spcBef>
              <a:buNone/>
              <a:defRPr/>
            </a:pPr>
            <a:r>
              <a:rPr lang="en-GB" sz="1800" baseline="30000" dirty="0"/>
              <a:t>3</a:t>
            </a:r>
            <a:r>
              <a:rPr lang="en-GB" sz="1800" dirty="0"/>
              <a:t> Re-e</a:t>
            </a:r>
            <a:r>
              <a:rPr lang="en-US" altLang="en-US" sz="1800" kern="0" dirty="0" err="1"/>
              <a:t>lected</a:t>
            </a:r>
            <a:r>
              <a:rPr lang="en-US" altLang="en-US" sz="1800" kern="0" dirty="0"/>
              <a:t> for second term in August 202</a:t>
            </a:r>
            <a:r>
              <a:rPr lang="en-US" altLang="en-US" sz="1800" dirty="0"/>
              <a:t>4</a:t>
            </a:r>
            <a:endParaRPr lang="en-US" altLang="en-US" sz="1800" kern="0" dirty="0"/>
          </a:p>
          <a:p>
            <a:pPr marL="0" indent="0">
              <a:spcBef>
                <a:spcPts val="0"/>
              </a:spcBef>
              <a:buFontTx/>
              <a:buNone/>
              <a:defRPr/>
            </a:pPr>
            <a:endParaRPr lang="en-GB" sz="180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5AFE8DA-715E-FED8-2551-65F2C71F1A20}"/>
              </a:ext>
            </a:extLst>
          </p:cNvPr>
          <p:cNvSpPr>
            <a:spLocks noGrp="1"/>
          </p:cNvSpPr>
          <p:nvPr>
            <p:ph type="title"/>
          </p:nvPr>
        </p:nvSpPr>
        <p:spPr>
          <a:xfrm>
            <a:off x="711200" y="326814"/>
            <a:ext cx="9103784" cy="982133"/>
          </a:xfrm>
        </p:spPr>
        <p:txBody>
          <a:bodyPr/>
          <a:lstStyle/>
          <a:p>
            <a:r>
              <a:rPr lang="en-GB" altLang="en-US" b="1" dirty="0"/>
              <a:t>FS_CAPIF_Ph3</a:t>
            </a:r>
          </a:p>
        </p:txBody>
      </p:sp>
      <p:sp>
        <p:nvSpPr>
          <p:cNvPr id="2" name="Content Placeholder 7">
            <a:extLst>
              <a:ext uri="{FF2B5EF4-FFF2-40B4-BE49-F238E27FC236}">
                <a16:creationId xmlns:a16="http://schemas.microsoft.com/office/drawing/2014/main" id="{EC15C96C-9911-FE3D-195B-035E077C2A5C}"/>
              </a:ext>
            </a:extLst>
          </p:cNvPr>
          <p:cNvSpPr txBox="1">
            <a:spLocks/>
          </p:cNvSpPr>
          <p:nvPr/>
        </p:nvSpPr>
        <p:spPr>
          <a:xfrm>
            <a:off x="383118" y="2523067"/>
            <a:ext cx="6617122" cy="37499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a:t>
            </a:r>
            <a:r>
              <a:rPr lang="de-DE" altLang="de-DE" sz="2000" kern="0" dirty="0" err="1"/>
              <a:t>since</a:t>
            </a:r>
            <a:r>
              <a:rPr lang="de-DE" altLang="de-DE" sz="2000" kern="0" dirty="0"/>
              <a:t> SA#105:</a:t>
            </a:r>
          </a:p>
          <a:p>
            <a:pPr lvl="1" latinLnBrk="0">
              <a:spcBef>
                <a:spcPts val="0"/>
              </a:spcBef>
              <a:spcAft>
                <a:spcPts val="0"/>
              </a:spcAft>
              <a:defRPr/>
            </a:pPr>
            <a:r>
              <a:rPr lang="en-US" altLang="ko-KR" sz="1600" kern="0" dirty="0">
                <a:solidFill>
                  <a:prstClr val="black"/>
                </a:solidFill>
                <a:cs typeface="Arial" panose="020B0604020202020204" pitchFamily="34" charset="0"/>
              </a:rPr>
              <a:t>SA6#63: </a:t>
            </a:r>
            <a:r>
              <a:rPr lang="en-US" altLang="ko-KR" sz="1600" kern="0" dirty="0">
                <a:solidFill>
                  <a:prstClr val="black"/>
                </a:solidFill>
              </a:rPr>
              <a:t>10</a:t>
            </a:r>
            <a:r>
              <a:rPr lang="en-US" altLang="zh-CN" sz="1600" kern="0" dirty="0">
                <a:solidFill>
                  <a:prstClr val="black"/>
                </a:solidFill>
                <a:cs typeface="Arial" panose="020B0604020202020204" pitchFamily="34" charset="0"/>
              </a:rPr>
              <a:t> </a:t>
            </a:r>
            <a:r>
              <a:rPr lang="en-US" altLang="zh-CN" sz="1600" kern="0" dirty="0" err="1">
                <a:solidFill>
                  <a:prstClr val="black"/>
                </a:solidFill>
                <a:cs typeface="Arial" panose="020B0604020202020204" pitchFamily="34" charset="0"/>
              </a:rPr>
              <a:t>pCRs</a:t>
            </a:r>
            <a:r>
              <a:rPr lang="en-US" altLang="zh-CN" sz="1600" kern="0" dirty="0">
                <a:solidFill>
                  <a:prstClr val="black"/>
                </a:solidFill>
                <a:cs typeface="Arial" panose="020B0604020202020204" pitchFamily="34" charset="0"/>
              </a:rPr>
              <a:t> approved</a:t>
            </a:r>
            <a:endParaRPr kumimoji="0" lang="en-US" altLang="ko-KR"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en-US" altLang="ko-KR"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SA6#64: </a:t>
            </a:r>
            <a:r>
              <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7 </a:t>
            </a:r>
            <a:r>
              <a:rPr kumimoji="0" lang="en-US" altLang="zh-CN" sz="1600" b="0" i="0" u="none" strike="noStrike" kern="0" cap="none" spc="0" normalizeH="0" baseline="0" noProof="0" dirty="0" err="1">
                <a:ln>
                  <a:noFill/>
                </a:ln>
                <a:solidFill>
                  <a:prstClr val="black"/>
                </a:solidFill>
                <a:effectLst/>
                <a:uLnTx/>
                <a:uFillTx/>
                <a:ea typeface="MS PGothic" panose="020B0600070205080204" pitchFamily="34" charset="-128"/>
                <a:cs typeface="Arial" panose="020B0604020202020204" pitchFamily="34" charset="0"/>
              </a:rPr>
              <a:t>pCRs</a:t>
            </a:r>
            <a:r>
              <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 approved</a:t>
            </a:r>
          </a:p>
          <a:p>
            <a:pPr lvl="1">
              <a:spcBef>
                <a:spcPts val="0"/>
              </a:spcBef>
              <a:spcAft>
                <a:spcPts val="0"/>
              </a:spcAft>
              <a:defRPr/>
            </a:pPr>
            <a:r>
              <a:rPr lang="en-US" altLang="zh-CN" sz="1600" kern="0" dirty="0"/>
              <a:t>Progress made capturing Solutions, evaluations and conclusions mainly for: </a:t>
            </a:r>
          </a:p>
          <a:p>
            <a:pPr lvl="2">
              <a:defRPr/>
            </a:pPr>
            <a:r>
              <a:rPr lang="en-US" sz="1400" dirty="0">
                <a:ea typeface="Malgun Gothic" panose="020B0503020000020004" pitchFamily="34" charset="-127"/>
              </a:rPr>
              <a:t>Group related resource owner authorization</a:t>
            </a:r>
          </a:p>
          <a:p>
            <a:pPr lvl="2">
              <a:defRPr/>
            </a:pPr>
            <a:r>
              <a:rPr lang="en-US" altLang="zh-CN" sz="1400" kern="0" dirty="0">
                <a:ea typeface="Malgun Gothic" panose="020B0503020000020004" pitchFamily="34" charset="-127"/>
              </a:rPr>
              <a:t>UE-deployed API invoker accessing resources not owned by that UE</a:t>
            </a:r>
          </a:p>
          <a:p>
            <a:pPr lvl="2">
              <a:defRPr/>
            </a:pPr>
            <a:r>
              <a:rPr lang="en-US" altLang="zh-CN" sz="1400" kern="0" dirty="0">
                <a:ea typeface="Malgun Gothic" panose="020B0503020000020004" pitchFamily="34" charset="-127"/>
              </a:rPr>
              <a:t>Resource owner authorization in Nested APIs</a:t>
            </a:r>
          </a:p>
          <a:p>
            <a:pPr lvl="2">
              <a:defRPr/>
            </a:pPr>
            <a:r>
              <a:rPr lang="en-US" altLang="zh-CN" sz="1400" kern="0" dirty="0">
                <a:ea typeface="Malgun Gothic" panose="020B0503020000020004" pitchFamily="34" charset="-127"/>
              </a:rPr>
              <a:t>Resource owner authentication</a:t>
            </a:r>
          </a:p>
          <a:p>
            <a:pPr lvl="2">
              <a:defRPr/>
            </a:pPr>
            <a:r>
              <a:rPr lang="en-US" altLang="zh-CN" sz="1400" kern="0" dirty="0">
                <a:ea typeface="Malgun Gothic" panose="020B0503020000020004" pitchFamily="34" charset="-127"/>
              </a:rPr>
              <a:t>Supporting open access to limited service API information</a:t>
            </a:r>
          </a:p>
          <a:p>
            <a:pPr lvl="2">
              <a:defRPr/>
            </a:pPr>
            <a:r>
              <a:rPr lang="en-US" altLang="zh-CN" sz="1400" kern="0" dirty="0">
                <a:ea typeface="Malgun Gothic" panose="020B0503020000020004" pitchFamily="34" charset="-127"/>
              </a:rPr>
              <a:t>Evaluation and Conclusions for all key issues</a:t>
            </a:r>
          </a:p>
          <a:p>
            <a:pPr lvl="2">
              <a:defRPr/>
            </a:pPr>
            <a:endParaRPr lang="en-US" altLang="zh-CN" sz="1400" kern="0" dirty="0">
              <a:ea typeface="Malgun Gothic" panose="020B0503020000020004" pitchFamily="34" charset="-127"/>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lang="en-US" altLang="de-DE" kern="0" dirty="0"/>
              <a:t> </a:t>
            </a:r>
            <a:r>
              <a:rPr kumimoji="0" lang="en-US" sz="2000" b="0" i="0" u="none" strike="noStrike" kern="0" cap="none" spc="0" normalizeH="0" baseline="0" noProof="0" dirty="0">
                <a:ln>
                  <a:noFill/>
                </a:ln>
                <a:solidFill>
                  <a:prstClr val="black"/>
                </a:solidFill>
                <a:effectLst/>
                <a:uLnTx/>
                <a:uFillTx/>
                <a:ea typeface="MS PGothic" panose="020B0600070205080204" pitchFamily="34" charset="-128"/>
              </a:rPr>
              <a:t>RAN impacts and dependencies:</a:t>
            </a:r>
            <a:endParaRPr kumimoji="0" lang="de-DE" sz="2000" b="0" i="0" u="none" strike="noStrike" kern="0" cap="none" spc="0" normalizeH="0" baseline="0" noProof="0" dirty="0">
              <a:ln>
                <a:noFill/>
              </a:ln>
              <a:solidFill>
                <a:prstClr val="black"/>
              </a:solidFill>
              <a:effectLst/>
              <a:uLnTx/>
              <a:uFillTx/>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None</a:t>
            </a:r>
          </a:p>
        </p:txBody>
      </p:sp>
      <p:graphicFrame>
        <p:nvGraphicFramePr>
          <p:cNvPr id="4" name="Table 3">
            <a:extLst>
              <a:ext uri="{FF2B5EF4-FFF2-40B4-BE49-F238E27FC236}">
                <a16:creationId xmlns:a16="http://schemas.microsoft.com/office/drawing/2014/main" id="{AE6527C7-0B50-07CC-0A1C-960E01B1D721}"/>
              </a:ext>
            </a:extLst>
          </p:cNvPr>
          <p:cNvGraphicFramePr>
            <a:graphicFrameLocks noGrp="1"/>
          </p:cNvGraphicFramePr>
          <p:nvPr/>
        </p:nvGraphicFramePr>
        <p:xfrm>
          <a:off x="363724" y="1488920"/>
          <a:ext cx="11464552" cy="861323"/>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976085575"/>
                    </a:ext>
                  </a:extLst>
                </a:gridCol>
                <a:gridCol w="5828463">
                  <a:extLst>
                    <a:ext uri="{9D8B030D-6E8A-4147-A177-3AD203B41FA5}">
                      <a16:colId xmlns:a16="http://schemas.microsoft.com/office/drawing/2014/main" val="1125199448"/>
                    </a:ext>
                  </a:extLst>
                </a:gridCol>
                <a:gridCol w="1312985">
                  <a:extLst>
                    <a:ext uri="{9D8B030D-6E8A-4147-A177-3AD203B41FA5}">
                      <a16:colId xmlns:a16="http://schemas.microsoft.com/office/drawing/2014/main" val="2992379277"/>
                    </a:ext>
                  </a:extLst>
                </a:gridCol>
                <a:gridCol w="1254369">
                  <a:extLst>
                    <a:ext uri="{9D8B030D-6E8A-4147-A177-3AD203B41FA5}">
                      <a16:colId xmlns:a16="http://schemas.microsoft.com/office/drawing/2014/main" val="2019212596"/>
                    </a:ext>
                  </a:extLst>
                </a:gridCol>
                <a:gridCol w="527538">
                  <a:extLst>
                    <a:ext uri="{9D8B030D-6E8A-4147-A177-3AD203B41FA5}">
                      <a16:colId xmlns:a16="http://schemas.microsoft.com/office/drawing/2014/main" val="2998331131"/>
                    </a:ext>
                  </a:extLst>
                </a:gridCol>
                <a:gridCol w="1017200">
                  <a:extLst>
                    <a:ext uri="{9D8B030D-6E8A-4147-A177-3AD203B41FA5}">
                      <a16:colId xmlns:a16="http://schemas.microsoft.com/office/drawing/2014/main" val="3474281839"/>
                    </a:ext>
                  </a:extLst>
                </a:gridCol>
                <a:gridCol w="717507">
                  <a:extLst>
                    <a:ext uri="{9D8B030D-6E8A-4147-A177-3AD203B41FA5}">
                      <a16:colId xmlns:a16="http://schemas.microsoft.com/office/drawing/2014/main" val="1369548945"/>
                    </a:ext>
                  </a:extLst>
                </a:gridCol>
              </a:tblGrid>
              <a:tr h="586065">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3615322168"/>
                  </a:ext>
                </a:extLst>
              </a:tr>
              <a:tr h="275258">
                <a:tc>
                  <a:txBody>
                    <a:bodyPr/>
                    <a:lstStyle/>
                    <a:p>
                      <a:pPr algn="l" fontAlgn="t"/>
                      <a:r>
                        <a:rPr lang="en-GB" altLang="ko-KR" sz="1400" b="1" kern="1200" dirty="0">
                          <a:solidFill>
                            <a:schemeClr val="lt1"/>
                          </a:solidFill>
                          <a:latin typeface="+mn-lt"/>
                          <a:ea typeface="+mn-ea"/>
                          <a:cs typeface="+mn-cs"/>
                        </a:rPr>
                        <a:t>1020062</a:t>
                      </a:r>
                      <a:endParaRPr lang="en-GB" sz="1400" b="1" kern="1200" dirty="0">
                        <a:solidFill>
                          <a:schemeClr val="lt1"/>
                        </a:solidFill>
                        <a:latin typeface="+mn-lt"/>
                        <a:ea typeface="+mn-ea"/>
                        <a:cs typeface="+mn-cs"/>
                      </a:endParaRPr>
                    </a:p>
                  </a:txBody>
                  <a:tcPr marL="72000" marR="72000" marT="12708" marB="0" anchor="ctr"/>
                </a:tc>
                <a:tc>
                  <a:txBody>
                    <a:bodyPr/>
                    <a:lstStyle/>
                    <a:p>
                      <a:pPr algn="l"/>
                      <a:r>
                        <a:rPr lang="en-US" altLang="ko-KR" sz="1400" b="1" kern="1200" dirty="0">
                          <a:solidFill>
                            <a:schemeClr val="dk1"/>
                          </a:solidFill>
                          <a:latin typeface="+mn-lt"/>
                          <a:ea typeface="+mn-ea"/>
                          <a:cs typeface="+mn-cs"/>
                        </a:rPr>
                        <a:t>Study on CAPIF Phase 3</a:t>
                      </a:r>
                      <a:endParaRPr lang="en-IN" altLang="ko-KR" sz="1400" b="1" kern="1200" dirty="0">
                        <a:solidFill>
                          <a:schemeClr val="dk1"/>
                        </a:solidFill>
                        <a:latin typeface="+mn-lt"/>
                        <a:ea typeface="+mn-ea"/>
                        <a:cs typeface="+mn-cs"/>
                      </a:endParaRPr>
                    </a:p>
                  </a:txBody>
                  <a:tcPr marL="72000" marR="72000" marT="0" marB="0" anchor="ctr"/>
                </a:tc>
                <a:tc>
                  <a:txBody>
                    <a:bodyPr/>
                    <a:lstStyle/>
                    <a:p>
                      <a:pPr marL="0" indent="0" algn="l" fontAlgn="t"/>
                      <a:r>
                        <a:rPr lang="en-GB" altLang="ko-KR" sz="1400" kern="1200" dirty="0">
                          <a:solidFill>
                            <a:schemeClr val="dk1"/>
                          </a:solidFill>
                          <a:latin typeface="+mn-lt"/>
                          <a:ea typeface="+mn-ea"/>
                          <a:cs typeface="+mn-cs"/>
                        </a:rPr>
                        <a:t>FS_CAPIF_Ph3</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400" kern="1200" dirty="0">
                          <a:solidFill>
                            <a:schemeClr val="tx1"/>
                          </a:solidFill>
                          <a:latin typeface="+mn-lt"/>
                          <a:ea typeface="+mn-ea"/>
                          <a:cs typeface="+mn-cs"/>
                        </a:rPr>
                        <a:t>55</a:t>
                      </a:r>
                      <a:r>
                        <a:rPr lang="en-GB" sz="140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kern="1200" dirty="0">
                          <a:solidFill>
                            <a:schemeClr val="dk1"/>
                          </a:solidFill>
                          <a:latin typeface="+mn-lt"/>
                          <a:ea typeface="+mn-ea"/>
                          <a:cs typeface="+mn-cs"/>
                        </a:rPr>
                        <a:t>SP-231741</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400" kern="1200" dirty="0">
                          <a:solidFill>
                            <a:srgbClr val="FF0000"/>
                          </a:solidFill>
                          <a:latin typeface="+mn-lt"/>
                          <a:ea typeface="+mn-ea"/>
                          <a:cs typeface="+mn-cs"/>
                        </a:rPr>
                        <a:t>100</a:t>
                      </a:r>
                      <a:r>
                        <a:rPr lang="en-GB" sz="140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554197212"/>
                  </a:ext>
                </a:extLst>
              </a:tr>
            </a:tbl>
          </a:graphicData>
        </a:graphic>
      </p:graphicFrame>
      <p:sp>
        <p:nvSpPr>
          <p:cNvPr id="3" name="Content Placeholder 2">
            <a:extLst>
              <a:ext uri="{FF2B5EF4-FFF2-40B4-BE49-F238E27FC236}">
                <a16:creationId xmlns:a16="http://schemas.microsoft.com/office/drawing/2014/main" id="{C2AF7551-4A6B-774F-9927-F10DB7FF7ACA}"/>
              </a:ext>
            </a:extLst>
          </p:cNvPr>
          <p:cNvSpPr txBox="1">
            <a:spLocks/>
          </p:cNvSpPr>
          <p:nvPr/>
        </p:nvSpPr>
        <p:spPr bwMode="auto">
          <a:xfrm>
            <a:off x="7000240" y="2526056"/>
            <a:ext cx="4828036" cy="268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kumimoji="0" lang="en-US" altLang="de-DE" sz="2000" b="0" i="0" u="none" strike="noStrike" kern="0" cap="none" spc="0" normalizeH="0" baseline="0" noProof="0" dirty="0">
                <a:ln>
                  <a:noFill/>
                </a:ln>
                <a:solidFill>
                  <a:prstClr val="black"/>
                </a:solidFill>
                <a:effectLst/>
                <a:uLnTx/>
                <a:uFillTx/>
                <a:ea typeface="MS PGothic" panose="020B0600070205080204" pitchFamily="34" charset="-128"/>
              </a:rPr>
              <a:t>Contentious Issues</a:t>
            </a:r>
            <a:r>
              <a:rPr lang="en-US" sz="2000" kern="0" dirty="0"/>
              <a:t>:</a:t>
            </a:r>
            <a:endParaRPr lang="de-DE" sz="2000" kern="0" dirty="0"/>
          </a:p>
          <a:p>
            <a:pPr lvl="1">
              <a:spcBef>
                <a:spcPts val="0"/>
              </a:spcBef>
              <a:spcAft>
                <a:spcPts val="600"/>
              </a:spcAft>
              <a:defRPr/>
            </a:pPr>
            <a:r>
              <a:rPr lang="en-US" sz="1600" kern="0" dirty="0"/>
              <a:t>None</a:t>
            </a:r>
          </a:p>
          <a:p>
            <a:pPr lvl="1">
              <a:spcBef>
                <a:spcPts val="0"/>
              </a:spcBef>
              <a:spcAft>
                <a:spcPts val="600"/>
              </a:spcAft>
              <a:defRPr/>
            </a:pPr>
            <a:endParaRPr kumimoji="0" lang="en-US" altLang="zh-CN" sz="1467"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GB" sz="1600" dirty="0">
                <a:ea typeface="Times New Roman" panose="02020603050405020304" pitchFamily="18" charset="0"/>
              </a:rPr>
              <a:t>None</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study completed</a:t>
            </a:r>
            <a:endParaRPr lang="de-DE" sz="1600" kern="0" dirty="0"/>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F3771B1-9378-776C-1442-4CA806911F45}"/>
              </a:ext>
            </a:extLst>
          </p:cNvPr>
          <p:cNvSpPr>
            <a:spLocks noGrp="1"/>
          </p:cNvSpPr>
          <p:nvPr>
            <p:ph type="title"/>
          </p:nvPr>
        </p:nvSpPr>
        <p:spPr>
          <a:xfrm>
            <a:off x="711200" y="276797"/>
            <a:ext cx="9103784" cy="982133"/>
          </a:xfrm>
        </p:spPr>
        <p:txBody>
          <a:bodyPr/>
          <a:lstStyle/>
          <a:p>
            <a:r>
              <a:rPr lang="en-GB" altLang="en-US" b="1" dirty="0" err="1"/>
              <a:t>FS_Generic_IOPS</a:t>
            </a:r>
            <a:endParaRPr lang="en-GB" altLang="en-US" b="1" dirty="0"/>
          </a:p>
        </p:txBody>
      </p:sp>
      <p:sp>
        <p:nvSpPr>
          <p:cNvPr id="5123" name="Content Placeholder 7">
            <a:extLst>
              <a:ext uri="{FF2B5EF4-FFF2-40B4-BE49-F238E27FC236}">
                <a16:creationId xmlns:a16="http://schemas.microsoft.com/office/drawing/2014/main" id="{6F862A9E-74A1-EEBB-8695-407877429CDA}"/>
              </a:ext>
            </a:extLst>
          </p:cNvPr>
          <p:cNvSpPr txBox="1">
            <a:spLocks/>
          </p:cNvSpPr>
          <p:nvPr/>
        </p:nvSpPr>
        <p:spPr bwMode="auto">
          <a:xfrm>
            <a:off x="375304" y="2433660"/>
            <a:ext cx="661251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2000" dirty="0">
                <a:latin typeface="+mn-lt"/>
              </a:rPr>
              <a:t>Progress </a:t>
            </a:r>
            <a:r>
              <a:rPr lang="de-DE" altLang="de-DE" sz="2000" dirty="0" err="1">
                <a:latin typeface="+mn-lt"/>
              </a:rPr>
              <a:t>since</a:t>
            </a:r>
            <a:r>
              <a:rPr lang="de-DE" altLang="de-DE" sz="2000" dirty="0">
                <a:latin typeface="+mn-lt"/>
              </a:rPr>
              <a:t> SA#105:</a:t>
            </a:r>
          </a:p>
          <a:p>
            <a:pPr lvl="2"/>
            <a:r>
              <a:rPr lang="en-US" altLang="zh-CN" sz="1600" dirty="0">
                <a:latin typeface="+mn-lt"/>
              </a:rPr>
              <a:t>19 pCR’s submitted on key issues and solutions</a:t>
            </a:r>
          </a:p>
          <a:p>
            <a:pPr lvl="2"/>
            <a:r>
              <a:rPr lang="en-US" altLang="zh-CN" sz="1600" dirty="0">
                <a:latin typeface="+mn-lt"/>
              </a:rPr>
              <a:t>11 pCR’s agreed</a:t>
            </a:r>
          </a:p>
          <a:p>
            <a:pPr lvl="2"/>
            <a:r>
              <a:rPr lang="en-US" altLang="zh-CN" sz="1600" dirty="0">
                <a:latin typeface="+mn-lt"/>
              </a:rPr>
              <a:t>Group agreed to not re-discuss previous KI’s in TR 23.778, instead focus on new KI’s, hence only 2 PCR’s agreed.</a:t>
            </a:r>
          </a:p>
          <a:p>
            <a:pPr lvl="2"/>
            <a:r>
              <a:rPr lang="en-US" altLang="zh-CN" sz="1600" dirty="0">
                <a:latin typeface="+mn-lt"/>
              </a:rPr>
              <a:t>Group agreed to on how to progress solution on one KI related to existing work.</a:t>
            </a:r>
          </a:p>
          <a:p>
            <a:pPr lvl="2"/>
            <a:r>
              <a:rPr lang="en-US" altLang="zh-CN" sz="1600" dirty="0">
                <a:latin typeface="+mn-lt"/>
              </a:rPr>
              <a:t>One pCR on satellite impacts was also agreed.</a:t>
            </a:r>
          </a:p>
          <a:p>
            <a:pPr lvl="2"/>
            <a:r>
              <a:rPr lang="en-US" altLang="zh-CN" sz="1600" dirty="0">
                <a:latin typeface="+mn-lt"/>
              </a:rPr>
              <a:t>7 </a:t>
            </a:r>
            <a:r>
              <a:rPr lang="en-US" altLang="zh-CN" sz="1600" dirty="0" err="1">
                <a:latin typeface="+mn-lt"/>
              </a:rPr>
              <a:t>pCRs</a:t>
            </a:r>
            <a:r>
              <a:rPr lang="en-US" altLang="zh-CN" sz="1600" dirty="0">
                <a:latin typeface="+mn-lt"/>
              </a:rPr>
              <a:t> were related to Solution for KI#1</a:t>
            </a:r>
          </a:p>
          <a:p>
            <a:pPr lvl="2"/>
            <a:r>
              <a:rPr lang="en-US" altLang="zh-CN" sz="1600" dirty="0">
                <a:latin typeface="+mn-lt"/>
              </a:rPr>
              <a:t>4 </a:t>
            </a:r>
            <a:r>
              <a:rPr lang="en-US" altLang="zh-CN" sz="1600" dirty="0" err="1">
                <a:latin typeface="+mn-lt"/>
              </a:rPr>
              <a:t>pCRs</a:t>
            </a:r>
            <a:r>
              <a:rPr lang="en-US" altLang="zh-CN" sz="1600" dirty="0">
                <a:latin typeface="+mn-lt"/>
              </a:rPr>
              <a:t> were for evaluation and conclusions and architectural input.</a:t>
            </a:r>
          </a:p>
          <a:p>
            <a:pPr lvl="2"/>
            <a:r>
              <a:rPr lang="en-US" altLang="zh-CN" sz="1600" dirty="0">
                <a:latin typeface="+mn-lt"/>
              </a:rPr>
              <a:t>No solutions were discussed for KI#2 </a:t>
            </a:r>
          </a:p>
          <a:p>
            <a:pPr>
              <a:spcBef>
                <a:spcPct val="0"/>
              </a:spcBef>
            </a:pPr>
            <a:r>
              <a:rPr lang="en-US" altLang="zh-CN" sz="2000" dirty="0">
                <a:latin typeface="+mn-lt"/>
                <a:ea typeface="Malgun Gothic" panose="020B0503020000020004" pitchFamily="34" charset="-127"/>
              </a:rPr>
              <a:t>RAN and other impacts and dependencies: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a:t>
            </a:r>
          </a:p>
        </p:txBody>
      </p:sp>
      <p:graphicFrame>
        <p:nvGraphicFramePr>
          <p:cNvPr id="4" name="Table 3">
            <a:extLst>
              <a:ext uri="{FF2B5EF4-FFF2-40B4-BE49-F238E27FC236}">
                <a16:creationId xmlns:a16="http://schemas.microsoft.com/office/drawing/2014/main" id="{3E0DA24D-815F-5581-69C7-6DED3CE9142D}"/>
              </a:ext>
            </a:extLst>
          </p:cNvPr>
          <p:cNvGraphicFramePr>
            <a:graphicFrameLocks noGrp="1"/>
          </p:cNvGraphicFramePr>
          <p:nvPr>
            <p:extLst>
              <p:ext uri="{D42A27DB-BD31-4B8C-83A1-F6EECF244321}">
                <p14:modId xmlns:p14="http://schemas.microsoft.com/office/powerpoint/2010/main" val="2225130964"/>
              </p:ext>
            </p:extLst>
          </p:nvPr>
        </p:nvGraphicFramePr>
        <p:xfrm>
          <a:off x="364067" y="1450570"/>
          <a:ext cx="11463867" cy="1015504"/>
        </p:xfrm>
        <a:graphic>
          <a:graphicData uri="http://schemas.openxmlformats.org/drawingml/2006/table">
            <a:tbl>
              <a:tblPr firstRow="1" firstCol="1" bandRow="1">
                <a:tableStyleId>{F5AB1C69-6EDB-4FF4-983F-18BD219EF322}</a:tableStyleId>
              </a:tblPr>
              <a:tblGrid>
                <a:gridCol w="806443">
                  <a:extLst>
                    <a:ext uri="{9D8B030D-6E8A-4147-A177-3AD203B41FA5}">
                      <a16:colId xmlns:a16="http://schemas.microsoft.com/office/drawing/2014/main" val="20000"/>
                    </a:ext>
                  </a:extLst>
                </a:gridCol>
                <a:gridCol w="5839890">
                  <a:extLst>
                    <a:ext uri="{9D8B030D-6E8A-4147-A177-3AD203B41FA5}">
                      <a16:colId xmlns:a16="http://schemas.microsoft.com/office/drawing/2014/main" val="20001"/>
                    </a:ext>
                  </a:extLst>
                </a:gridCol>
                <a:gridCol w="1434860">
                  <a:extLst>
                    <a:ext uri="{9D8B030D-6E8A-4147-A177-3AD203B41FA5}">
                      <a16:colId xmlns:a16="http://schemas.microsoft.com/office/drawing/2014/main" val="20002"/>
                    </a:ext>
                  </a:extLst>
                </a:gridCol>
                <a:gridCol w="116610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950470">
                  <a:extLst>
                    <a:ext uri="{9D8B030D-6E8A-4147-A177-3AD203B41FA5}">
                      <a16:colId xmlns:a16="http://schemas.microsoft.com/office/drawing/2014/main" val="20005"/>
                    </a:ext>
                  </a:extLst>
                </a:gridCol>
                <a:gridCol w="717464">
                  <a:extLst>
                    <a:ext uri="{9D8B030D-6E8A-4147-A177-3AD203B41FA5}">
                      <a16:colId xmlns:a16="http://schemas.microsoft.com/office/drawing/2014/main" val="20006"/>
                    </a:ext>
                  </a:extLst>
                </a:gridCol>
              </a:tblGrid>
              <a:tr h="485866">
                <a:tc>
                  <a:txBody>
                    <a:bodyPr/>
                    <a:lstStyle/>
                    <a:p>
                      <a:pPr algn="ctr">
                        <a:lnSpc>
                          <a:spcPct val="107000"/>
                        </a:lnSpc>
                        <a:spcAft>
                          <a:spcPts val="800"/>
                        </a:spcAft>
                      </a:pPr>
                      <a:r>
                        <a:rPr lang="en-GB" sz="1400" dirty="0"/>
                        <a:t>UID</a:t>
                      </a:r>
                    </a:p>
                  </a:txBody>
                  <a:tcPr marL="36000" marR="36000" marT="0" marB="0" anchor="ctr"/>
                </a:tc>
                <a:tc>
                  <a:txBody>
                    <a:bodyPr/>
                    <a:lstStyle/>
                    <a:p>
                      <a:pPr algn="ctr">
                        <a:lnSpc>
                          <a:spcPct val="107000"/>
                        </a:lnSpc>
                        <a:spcAft>
                          <a:spcPts val="800"/>
                        </a:spcAft>
                      </a:pPr>
                      <a:r>
                        <a:rPr lang="en-GB" sz="1400" dirty="0"/>
                        <a:t>Name</a:t>
                      </a:r>
                    </a:p>
                  </a:txBody>
                  <a:tcPr marL="36000" marR="36000" marT="0" marB="0" anchor="ctr"/>
                </a:tc>
                <a:tc>
                  <a:txBody>
                    <a:bodyPr/>
                    <a:lstStyle/>
                    <a:p>
                      <a:pPr algn="ctr">
                        <a:lnSpc>
                          <a:spcPct val="107000"/>
                        </a:lnSpc>
                        <a:spcAft>
                          <a:spcPts val="800"/>
                        </a:spcAft>
                      </a:pPr>
                      <a:r>
                        <a:rPr lang="en-GB" sz="1400" dirty="0"/>
                        <a:t>Acronym</a:t>
                      </a:r>
                    </a:p>
                  </a:txBody>
                  <a:tcPr marL="36000" marR="36000" marT="0" marB="0" anchor="ctr"/>
                </a:tc>
                <a:tc>
                  <a:txBody>
                    <a:bodyPr/>
                    <a:lstStyle/>
                    <a:p>
                      <a:pPr algn="ctr">
                        <a:lnSpc>
                          <a:spcPct val="107000"/>
                        </a:lnSpc>
                        <a:spcAft>
                          <a:spcPts val="800"/>
                        </a:spcAft>
                      </a:pPr>
                      <a:r>
                        <a:rPr lang="en-GB" sz="1400" dirty="0">
                          <a:latin typeface="+mn-lt"/>
                        </a:rPr>
                        <a:t>Target month/year</a:t>
                      </a:r>
                    </a:p>
                  </a:txBody>
                  <a:tcPr marL="36000" marR="36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0" marR="36000" marT="0" marB="0" anchor="ctr"/>
                </a:tc>
                <a:tc>
                  <a:txBody>
                    <a:bodyPr/>
                    <a:lstStyle/>
                    <a:p>
                      <a:pPr algn="ctr">
                        <a:lnSpc>
                          <a:spcPct val="107000"/>
                        </a:lnSpc>
                        <a:spcAft>
                          <a:spcPts val="800"/>
                        </a:spcAft>
                      </a:pPr>
                      <a:r>
                        <a:rPr lang="en-GB" sz="1400" dirty="0"/>
                        <a:t>WID</a:t>
                      </a:r>
                    </a:p>
                  </a:txBody>
                  <a:tcPr marL="36000" marR="36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0" marR="36000" marT="0" marB="0" anchor="ctr"/>
                </a:tc>
                <a:extLst>
                  <a:ext uri="{0D108BD9-81ED-4DB2-BD59-A6C34878D82A}">
                    <a16:rowId xmlns:a16="http://schemas.microsoft.com/office/drawing/2014/main" val="10000"/>
                  </a:ext>
                </a:extLst>
              </a:tr>
              <a:tr h="529638">
                <a:tc>
                  <a:txBody>
                    <a:bodyPr/>
                    <a:lstStyle/>
                    <a:p>
                      <a:pPr algn="l" fontAlgn="t"/>
                      <a:r>
                        <a:rPr lang="en-GB" sz="1400" b="1" kern="1200" dirty="0">
                          <a:solidFill>
                            <a:schemeClr val="lt1"/>
                          </a:solidFill>
                          <a:latin typeface="+mn-lt"/>
                          <a:ea typeface="+mn-ea"/>
                          <a:cs typeface="+mn-cs"/>
                        </a:rPr>
                        <a:t>1040071</a:t>
                      </a:r>
                    </a:p>
                  </a:txBody>
                  <a:tcPr marL="72000" marR="72000" marT="12708" marB="0" anchor="ctr"/>
                </a:tc>
                <a:tc>
                  <a:txBody>
                    <a:bodyPr/>
                    <a:lstStyle/>
                    <a:p>
                      <a:pPr marL="0" marR="0" algn="l">
                        <a:lnSpc>
                          <a:spcPct val="115000"/>
                        </a:lnSpc>
                        <a:spcBef>
                          <a:spcPts val="100"/>
                        </a:spcBef>
                        <a:spcAft>
                          <a:spcPts val="100"/>
                        </a:spcAft>
                      </a:pPr>
                      <a:r>
                        <a:rPr lang="en-US" sz="1400" b="1" kern="1200" dirty="0">
                          <a:solidFill>
                            <a:schemeClr val="dk1"/>
                          </a:solidFill>
                          <a:latin typeface="+mn-lt"/>
                          <a:ea typeface="+mn-ea"/>
                          <a:cs typeface="+mn-cs"/>
                        </a:rPr>
                        <a:t>Study on MC services for generic support on IOPS mode of operation</a:t>
                      </a:r>
                    </a:p>
                  </a:txBody>
                  <a:tcPr marL="72000" marR="72000" marT="0" marB="0" anchor="ctr"/>
                </a:tc>
                <a:tc>
                  <a:txBody>
                    <a:bodyPr/>
                    <a:lstStyle/>
                    <a:p>
                      <a:pPr algn="l"/>
                      <a:r>
                        <a:rPr lang="en-US" sz="1400" kern="1200" dirty="0" err="1">
                          <a:solidFill>
                            <a:schemeClr val="dk1"/>
                          </a:solidFill>
                          <a:latin typeface="+mn-lt"/>
                          <a:ea typeface="+mn-ea"/>
                          <a:cs typeface="+mn-cs"/>
                        </a:rPr>
                        <a:t>FS_Generic_IOPS</a:t>
                      </a:r>
                      <a:endParaRPr lang="en-US" sz="1400" kern="1200" dirty="0">
                        <a:solidFill>
                          <a:schemeClr val="dk1"/>
                        </a:solidFill>
                        <a:latin typeface="+mn-lt"/>
                        <a:ea typeface="+mn-ea"/>
                        <a:cs typeface="+mn-cs"/>
                      </a:endParaRPr>
                    </a:p>
                  </a:txBody>
                  <a:tcPr marL="72000" marR="72000" marT="45691" marB="45691" anchor="ctr"/>
                </a:tc>
                <a:tc>
                  <a:txBody>
                    <a:bodyPr/>
                    <a:lstStyle/>
                    <a:p>
                      <a:pPr algn="l" fontAlgn="t"/>
                      <a:r>
                        <a:rPr lang="en-GB" sz="1400" kern="1200" dirty="0">
                          <a:solidFill>
                            <a:schemeClr val="dk1"/>
                          </a:solidFill>
                          <a:latin typeface="+mn-lt"/>
                          <a:ea typeface="+mn-ea"/>
                          <a:cs typeface="+mn-cs"/>
                        </a:rPr>
                        <a:t>Dec -2024</a:t>
                      </a:r>
                    </a:p>
                  </a:txBody>
                  <a:tcPr marL="72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40%</a:t>
                      </a:r>
                    </a:p>
                  </a:txBody>
                  <a:tcPr marL="72000" marR="72000" marT="45691" marB="45691" anchor="ctr"/>
                </a:tc>
                <a:tc>
                  <a:txBody>
                    <a:bodyPr/>
                    <a:lstStyle/>
                    <a:p>
                      <a:pPr algn="l" fontAlgn="t"/>
                      <a:r>
                        <a:rPr lang="en-US" sz="1400" kern="1200" dirty="0">
                          <a:solidFill>
                            <a:schemeClr val="dk1"/>
                          </a:solidFill>
                          <a:latin typeface="+mn-lt"/>
                          <a:ea typeface="+mn-ea"/>
                          <a:cs typeface="+mn-cs"/>
                        </a:rPr>
                        <a:t>SP-241017</a:t>
                      </a:r>
                      <a:endParaRPr lang="en-GB" sz="1400" kern="1200" dirty="0">
                        <a:solidFill>
                          <a:schemeClr val="dk1"/>
                        </a:solidFill>
                        <a:latin typeface="+mn-lt"/>
                        <a:ea typeface="+mn-ea"/>
                        <a:cs typeface="+mn-cs"/>
                      </a:endParaRPr>
                    </a:p>
                  </a:txBody>
                  <a:tcPr marL="72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FF0000"/>
                          </a:solidFill>
                          <a:latin typeface="+mn-lt"/>
                          <a:ea typeface="+mn-ea"/>
                          <a:cs typeface="+mn-cs"/>
                        </a:rPr>
                        <a:t>100%</a:t>
                      </a:r>
                    </a:p>
                  </a:txBody>
                  <a:tcPr marL="72000" marR="72000" marT="45691" marB="45691" anchor="ctr"/>
                </a:tc>
                <a:extLst>
                  <a:ext uri="{0D108BD9-81ED-4DB2-BD59-A6C34878D82A}">
                    <a16:rowId xmlns:a16="http://schemas.microsoft.com/office/drawing/2014/main" val="10001"/>
                  </a:ext>
                </a:extLst>
              </a:tr>
            </a:tbl>
          </a:graphicData>
        </a:graphic>
      </p:graphicFrame>
      <p:sp>
        <p:nvSpPr>
          <p:cNvPr id="2" name="Content Placeholder 7">
            <a:extLst>
              <a:ext uri="{FF2B5EF4-FFF2-40B4-BE49-F238E27FC236}">
                <a16:creationId xmlns:a16="http://schemas.microsoft.com/office/drawing/2014/main" id="{2A1EF572-68C5-0460-DDF5-018BDB416026}"/>
              </a:ext>
            </a:extLst>
          </p:cNvPr>
          <p:cNvSpPr txBox="1">
            <a:spLocks/>
          </p:cNvSpPr>
          <p:nvPr/>
        </p:nvSpPr>
        <p:spPr bwMode="auto">
          <a:xfrm>
            <a:off x="6987822" y="2602521"/>
            <a:ext cx="482887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r>
              <a:rPr lang="en-US" altLang="zh-CN" sz="2000" dirty="0">
                <a:latin typeface="+mn-lt"/>
                <a:ea typeface="Malgun Gothic" panose="020B0503020000020004" pitchFamily="34" charset="-127"/>
              </a:rPr>
              <a:t>: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a:t>
            </a:r>
            <a:endParaRPr lang="en-US" altLang="zh-CN" sz="1600" kern="0" dirty="0">
              <a:solidFill>
                <a:prstClr val="black"/>
              </a:solidFill>
              <a:latin typeface="+mn-lt"/>
            </a:endParaRPr>
          </a:p>
          <a:p>
            <a:pPr lvl="1">
              <a:spcBef>
                <a:spcPct val="0"/>
              </a:spcBef>
              <a:spcAft>
                <a:spcPts val="600"/>
              </a:spcAft>
            </a:pPr>
            <a:endParaRPr kumimoji="0" lang="en-US" altLang="zh-CN" sz="1467"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de-DE" altLang="zh-CN" sz="2000" dirty="0" err="1">
                <a:latin typeface="+mn-lt"/>
                <a:ea typeface="Malgun Gothic" panose="020B0503020000020004" pitchFamily="34" charset="-127"/>
              </a:rPr>
              <a:t>steps</a:t>
            </a:r>
            <a:r>
              <a:rPr lang="de-DE" altLang="zh-CN" sz="2000" dirty="0">
                <a:latin typeface="+mn-lt"/>
                <a:ea typeface="Malgun Gothic" panose="020B0503020000020004" pitchFamily="34" charset="-127"/>
              </a:rPr>
              <a:t>:</a:t>
            </a:r>
          </a:p>
          <a:p>
            <a:pPr lvl="1"/>
            <a:r>
              <a:rPr lang="en-US" altLang="zh-CN" sz="1600" dirty="0">
                <a:latin typeface="+mn-lt"/>
                <a:cs typeface="Times New Roman" panose="02020603050405020304" pitchFamily="18" charset="0"/>
              </a:rPr>
              <a:t>None,</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study completed</a:t>
            </a:r>
            <a:endParaRPr lang="en-US" altLang="zh-CN" sz="1600" dirty="0">
              <a:latin typeface="+mn-lt"/>
              <a:cs typeface="Times New Roman" panose="02020603050405020304" pitchFamily="18" charset="0"/>
            </a:endParaRPr>
          </a:p>
        </p:txBody>
      </p:sp>
    </p:spTree>
    <p:extLst>
      <p:ext uri="{BB962C8B-B14F-4D97-AF65-F5344CB8AC3E}">
        <p14:creationId xmlns:p14="http://schemas.microsoft.com/office/powerpoint/2010/main" val="355246071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F3771B1-9378-776C-1442-4CA806911F45}"/>
              </a:ext>
            </a:extLst>
          </p:cNvPr>
          <p:cNvSpPr>
            <a:spLocks noGrp="1"/>
          </p:cNvSpPr>
          <p:nvPr>
            <p:ph type="title"/>
          </p:nvPr>
        </p:nvSpPr>
        <p:spPr>
          <a:xfrm>
            <a:off x="711200" y="276797"/>
            <a:ext cx="9103784" cy="982133"/>
          </a:xfrm>
          <a:solidFill>
            <a:schemeClr val="bg1"/>
          </a:solidFill>
          <a:ln>
            <a:solidFill>
              <a:schemeClr val="bg1"/>
            </a:solidFill>
          </a:ln>
        </p:spPr>
        <p:txBody>
          <a:bodyPr/>
          <a:lstStyle/>
          <a:p>
            <a:r>
              <a:rPr lang="en-GB" altLang="en-US" b="1" dirty="0" err="1"/>
              <a:t>eLSAPP</a:t>
            </a:r>
            <a:endParaRPr lang="en-GB" altLang="en-US" b="1" dirty="0"/>
          </a:p>
        </p:txBody>
      </p:sp>
      <p:sp>
        <p:nvSpPr>
          <p:cNvPr id="5123" name="Content Placeholder 7">
            <a:extLst>
              <a:ext uri="{FF2B5EF4-FFF2-40B4-BE49-F238E27FC236}">
                <a16:creationId xmlns:a16="http://schemas.microsoft.com/office/drawing/2014/main" id="{6F862A9E-74A1-EEBB-8695-407877429CDA}"/>
              </a:ext>
            </a:extLst>
          </p:cNvPr>
          <p:cNvSpPr txBox="1">
            <a:spLocks/>
          </p:cNvSpPr>
          <p:nvPr/>
        </p:nvSpPr>
        <p:spPr bwMode="auto">
          <a:xfrm>
            <a:off x="375304" y="2599916"/>
            <a:ext cx="661251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2000" dirty="0">
                <a:latin typeface="+mn-lt"/>
              </a:rPr>
              <a:t>Progress since SA#105:</a:t>
            </a:r>
          </a:p>
          <a:p>
            <a:pPr lvl="1">
              <a:spcBef>
                <a:spcPct val="0"/>
              </a:spcBef>
            </a:pPr>
            <a:r>
              <a:rPr lang="en-US" altLang="zh-CN" sz="1600" dirty="0">
                <a:latin typeface="+mn-lt"/>
              </a:rPr>
              <a:t>18 CRs agreed,</a:t>
            </a:r>
            <a:r>
              <a:rPr lang="en-IN" altLang="zh-CN" sz="1600" kern="0" dirty="0">
                <a:latin typeface="+mn-lt"/>
              </a:rPr>
              <a:t> Progress made for:</a:t>
            </a:r>
            <a:endParaRPr lang="en-US" altLang="zh-CN" sz="1600" dirty="0">
              <a:latin typeface="+mn-lt"/>
            </a:endParaRPr>
          </a:p>
          <a:p>
            <a:pPr lvl="2"/>
            <a:r>
              <a:rPr lang="en-GB" altLang="zh-CN" sz="1600" dirty="0">
                <a:latin typeface="+mn-lt"/>
              </a:rPr>
              <a:t>Architectural requirements</a:t>
            </a:r>
          </a:p>
          <a:p>
            <a:pPr lvl="2"/>
            <a:r>
              <a:rPr lang="en-US" altLang="zh-CN" sz="1600" dirty="0">
                <a:latin typeface="+mn-lt"/>
                <a:ea typeface="Malgun Gothic" panose="020B0503020000020004" pitchFamily="34" charset="-127"/>
              </a:rPr>
              <a:t>APIs for </a:t>
            </a:r>
            <a:r>
              <a:rPr lang="en-GB" altLang="zh-CN" sz="1600" dirty="0">
                <a:latin typeface="+mn-lt"/>
              </a:rPr>
              <a:t>location history request procedure</a:t>
            </a:r>
          </a:p>
          <a:p>
            <a:pPr lvl="2"/>
            <a:r>
              <a:rPr lang="en-GB" altLang="zh-CN" sz="1600" dirty="0">
                <a:latin typeface="+mn-lt"/>
              </a:rPr>
              <a:t>Support for multiple UEs that sharing the same location</a:t>
            </a:r>
          </a:p>
          <a:p>
            <a:pPr lvl="2"/>
            <a:r>
              <a:rPr lang="en-GB" altLang="zh-CN" sz="1600" dirty="0">
                <a:latin typeface="+mn-lt"/>
              </a:rPr>
              <a:t>Support for </a:t>
            </a:r>
            <a:r>
              <a:rPr lang="en-GB" altLang="zh-CN" sz="1600" dirty="0" err="1">
                <a:latin typeface="+mn-lt"/>
              </a:rPr>
              <a:t>Sidelink</a:t>
            </a:r>
            <a:r>
              <a:rPr lang="en-GB" altLang="zh-CN" sz="1600" dirty="0">
                <a:latin typeface="+mn-lt"/>
              </a:rPr>
              <a:t> positioning management</a:t>
            </a:r>
          </a:p>
          <a:p>
            <a:pPr lvl="2"/>
            <a:r>
              <a:rPr lang="en-GB" altLang="zh-CN" sz="1600" dirty="0">
                <a:latin typeface="+mn-lt"/>
              </a:rPr>
              <a:t>Support for UE location verify</a:t>
            </a:r>
          </a:p>
          <a:p>
            <a:pPr lvl="2"/>
            <a:r>
              <a:rPr lang="en-GB" altLang="zh-CN" sz="1600" dirty="0">
                <a:latin typeface="+mn-lt"/>
              </a:rPr>
              <a:t>Resolving several ENs</a:t>
            </a:r>
          </a:p>
          <a:p>
            <a:pPr marL="914400" lvl="2" indent="0">
              <a:buNone/>
            </a:pPr>
            <a:endParaRPr lang="en-US" altLang="zh-CN" sz="1600" dirty="0">
              <a:latin typeface="+mn-lt"/>
            </a:endParaRPr>
          </a:p>
          <a:p>
            <a:pPr>
              <a:spcBef>
                <a:spcPct val="0"/>
              </a:spcBef>
            </a:pPr>
            <a:r>
              <a:rPr lang="en-US" altLang="zh-CN" sz="2000" dirty="0">
                <a:latin typeface="+mn-lt"/>
                <a:ea typeface="Malgun Gothic" panose="020B0503020000020004" pitchFamily="34" charset="-127"/>
              </a:rPr>
              <a:t>RAN and other impacts and dependencies: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 identified</a:t>
            </a:r>
          </a:p>
        </p:txBody>
      </p:sp>
      <p:graphicFrame>
        <p:nvGraphicFramePr>
          <p:cNvPr id="4" name="Table 3">
            <a:extLst>
              <a:ext uri="{FF2B5EF4-FFF2-40B4-BE49-F238E27FC236}">
                <a16:creationId xmlns:a16="http://schemas.microsoft.com/office/drawing/2014/main" id="{3E0DA24D-815F-5581-69C7-6DED3CE9142D}"/>
              </a:ext>
            </a:extLst>
          </p:cNvPr>
          <p:cNvGraphicFramePr>
            <a:graphicFrameLocks noGrp="1"/>
          </p:cNvGraphicFramePr>
          <p:nvPr/>
        </p:nvGraphicFramePr>
        <p:xfrm>
          <a:off x="364067" y="1450570"/>
          <a:ext cx="11463867" cy="1015504"/>
        </p:xfrm>
        <a:graphic>
          <a:graphicData uri="http://schemas.openxmlformats.org/drawingml/2006/table">
            <a:tbl>
              <a:tblPr firstRow="1" firstCol="1" bandRow="1">
                <a:tableStyleId>{F5AB1C69-6EDB-4FF4-983F-18BD219EF322}</a:tableStyleId>
              </a:tblPr>
              <a:tblGrid>
                <a:gridCol w="806443">
                  <a:extLst>
                    <a:ext uri="{9D8B030D-6E8A-4147-A177-3AD203B41FA5}">
                      <a16:colId xmlns:a16="http://schemas.microsoft.com/office/drawing/2014/main" val="20000"/>
                    </a:ext>
                  </a:extLst>
                </a:gridCol>
                <a:gridCol w="5839890">
                  <a:extLst>
                    <a:ext uri="{9D8B030D-6E8A-4147-A177-3AD203B41FA5}">
                      <a16:colId xmlns:a16="http://schemas.microsoft.com/office/drawing/2014/main" val="20001"/>
                    </a:ext>
                  </a:extLst>
                </a:gridCol>
                <a:gridCol w="1365956">
                  <a:extLst>
                    <a:ext uri="{9D8B030D-6E8A-4147-A177-3AD203B41FA5}">
                      <a16:colId xmlns:a16="http://schemas.microsoft.com/office/drawing/2014/main" val="20002"/>
                    </a:ext>
                  </a:extLst>
                </a:gridCol>
                <a:gridCol w="1235004">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950470">
                  <a:extLst>
                    <a:ext uri="{9D8B030D-6E8A-4147-A177-3AD203B41FA5}">
                      <a16:colId xmlns:a16="http://schemas.microsoft.com/office/drawing/2014/main" val="20005"/>
                    </a:ext>
                  </a:extLst>
                </a:gridCol>
                <a:gridCol w="717464">
                  <a:extLst>
                    <a:ext uri="{9D8B030D-6E8A-4147-A177-3AD203B41FA5}">
                      <a16:colId xmlns:a16="http://schemas.microsoft.com/office/drawing/2014/main" val="20006"/>
                    </a:ext>
                  </a:extLst>
                </a:gridCol>
              </a:tblGrid>
              <a:tr h="485866">
                <a:tc>
                  <a:txBody>
                    <a:bodyPr/>
                    <a:lstStyle/>
                    <a:p>
                      <a:pPr algn="ctr">
                        <a:lnSpc>
                          <a:spcPct val="107000"/>
                        </a:lnSpc>
                        <a:spcAft>
                          <a:spcPts val="800"/>
                        </a:spcAft>
                      </a:pPr>
                      <a:r>
                        <a:rPr lang="en-GB" sz="1400" dirty="0"/>
                        <a:t>UID</a:t>
                      </a:r>
                    </a:p>
                  </a:txBody>
                  <a:tcPr marL="36000" marR="36000" marT="0" marB="0" anchor="ctr"/>
                </a:tc>
                <a:tc>
                  <a:txBody>
                    <a:bodyPr/>
                    <a:lstStyle/>
                    <a:p>
                      <a:pPr algn="ctr">
                        <a:lnSpc>
                          <a:spcPct val="107000"/>
                        </a:lnSpc>
                        <a:spcAft>
                          <a:spcPts val="800"/>
                        </a:spcAft>
                      </a:pPr>
                      <a:r>
                        <a:rPr lang="en-GB" sz="1400" dirty="0"/>
                        <a:t>Name</a:t>
                      </a:r>
                    </a:p>
                  </a:txBody>
                  <a:tcPr marL="36000" marR="36000" marT="0" marB="0" anchor="ctr"/>
                </a:tc>
                <a:tc>
                  <a:txBody>
                    <a:bodyPr/>
                    <a:lstStyle/>
                    <a:p>
                      <a:pPr algn="ctr">
                        <a:lnSpc>
                          <a:spcPct val="107000"/>
                        </a:lnSpc>
                        <a:spcAft>
                          <a:spcPts val="800"/>
                        </a:spcAft>
                      </a:pPr>
                      <a:r>
                        <a:rPr lang="en-GB" sz="1400" dirty="0"/>
                        <a:t>Acronym</a:t>
                      </a:r>
                    </a:p>
                  </a:txBody>
                  <a:tcPr marL="36000" marR="36000" marT="0" marB="0" anchor="ctr"/>
                </a:tc>
                <a:tc>
                  <a:txBody>
                    <a:bodyPr/>
                    <a:lstStyle/>
                    <a:p>
                      <a:pPr algn="ctr">
                        <a:lnSpc>
                          <a:spcPct val="107000"/>
                        </a:lnSpc>
                        <a:spcAft>
                          <a:spcPts val="800"/>
                        </a:spcAft>
                      </a:pPr>
                      <a:r>
                        <a:rPr lang="en-GB" sz="1400" dirty="0">
                          <a:latin typeface="+mn-lt"/>
                        </a:rPr>
                        <a:t>Target month/year</a:t>
                      </a:r>
                    </a:p>
                  </a:txBody>
                  <a:tcPr marL="36000" marR="36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0" marR="36000" marT="0" marB="0" anchor="ctr"/>
                </a:tc>
                <a:tc>
                  <a:txBody>
                    <a:bodyPr/>
                    <a:lstStyle/>
                    <a:p>
                      <a:pPr algn="ctr">
                        <a:lnSpc>
                          <a:spcPct val="107000"/>
                        </a:lnSpc>
                        <a:spcAft>
                          <a:spcPts val="800"/>
                        </a:spcAft>
                      </a:pPr>
                      <a:r>
                        <a:rPr lang="en-GB" sz="1400" dirty="0"/>
                        <a:t>WID</a:t>
                      </a:r>
                    </a:p>
                  </a:txBody>
                  <a:tcPr marL="36000" marR="36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0" marR="36000" marT="0" marB="0" anchor="ctr"/>
                </a:tc>
                <a:extLst>
                  <a:ext uri="{0D108BD9-81ED-4DB2-BD59-A6C34878D82A}">
                    <a16:rowId xmlns:a16="http://schemas.microsoft.com/office/drawing/2014/main" val="10000"/>
                  </a:ext>
                </a:extLst>
              </a:tr>
              <a:tr h="529638">
                <a:tc>
                  <a:txBody>
                    <a:bodyPr/>
                    <a:lstStyle/>
                    <a:p>
                      <a:pPr algn="l" fontAlgn="t"/>
                      <a:r>
                        <a:rPr lang="en-GB" sz="1400" b="1" kern="1200" dirty="0">
                          <a:solidFill>
                            <a:schemeClr val="lt1"/>
                          </a:solidFill>
                          <a:latin typeface="+mn-lt"/>
                          <a:ea typeface="+mn-ea"/>
                          <a:cs typeface="+mn-cs"/>
                        </a:rPr>
                        <a:t>1040072</a:t>
                      </a:r>
                    </a:p>
                  </a:txBody>
                  <a:tcPr marL="72000" marR="72000" marT="12708" marB="0" anchor="ct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Enhanced application layer support for location services</a:t>
                      </a:r>
                      <a:endParaRPr lang="en-US" sz="1400" b="1" kern="1200" dirty="0">
                        <a:solidFill>
                          <a:schemeClr val="dk1"/>
                        </a:solidFill>
                        <a:latin typeface="+mn-lt"/>
                        <a:ea typeface="+mn-ea"/>
                        <a:cs typeface="+mn-cs"/>
                      </a:endParaRPr>
                    </a:p>
                  </a:txBody>
                  <a:tcPr marL="72000" marR="72000" marT="0" marB="0" anchor="ctr"/>
                </a:tc>
                <a:tc>
                  <a:txBody>
                    <a:bodyPr/>
                    <a:lstStyle/>
                    <a:p>
                      <a:pPr algn="ctr"/>
                      <a:r>
                        <a:rPr lang="en-US" sz="1400" kern="1200" dirty="0" err="1">
                          <a:solidFill>
                            <a:schemeClr val="dk1"/>
                          </a:solidFill>
                          <a:latin typeface="+mn-lt"/>
                          <a:ea typeface="+mn-ea"/>
                          <a:cs typeface="+mn-cs"/>
                        </a:rPr>
                        <a:t>eLSAPP</a:t>
                      </a:r>
                      <a:endParaRPr lang="en-US" sz="1400" kern="1200" dirty="0">
                        <a:solidFill>
                          <a:schemeClr val="dk1"/>
                        </a:solidFill>
                        <a:latin typeface="+mn-lt"/>
                        <a:ea typeface="+mn-ea"/>
                        <a:cs typeface="+mn-cs"/>
                      </a:endParaRPr>
                    </a:p>
                  </a:txBody>
                  <a:tcPr marL="72000" marR="72000" marT="45691" marB="45691" anchor="ctr"/>
                </a:tc>
                <a:tc>
                  <a:txBody>
                    <a:bodyPr/>
                    <a:lstStyle/>
                    <a:p>
                      <a:pPr algn="ctr" fontAlgn="t"/>
                      <a:r>
                        <a:rPr lang="en-GB" sz="1400" kern="1200" dirty="0">
                          <a:solidFill>
                            <a:schemeClr val="dk1"/>
                          </a:solidFill>
                          <a:latin typeface="+mn-lt"/>
                          <a:ea typeface="+mn-ea"/>
                          <a:cs typeface="+mn-cs"/>
                        </a:rPr>
                        <a:t>Dec-2024</a:t>
                      </a:r>
                    </a:p>
                  </a:txBody>
                  <a:tcPr marL="72000" marR="720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30%</a:t>
                      </a:r>
                    </a:p>
                  </a:txBody>
                  <a:tcPr marL="72000" marR="72000" marT="45691" marB="45691" anchor="ctr"/>
                </a:tc>
                <a:tc>
                  <a:txBody>
                    <a:bodyPr/>
                    <a:lstStyle/>
                    <a:p>
                      <a:pPr algn="ctr" fontAlgn="t"/>
                      <a:r>
                        <a:rPr lang="en-US" sz="1400" kern="1200" dirty="0">
                          <a:solidFill>
                            <a:schemeClr val="dk1"/>
                          </a:solidFill>
                          <a:latin typeface="+mn-lt"/>
                          <a:ea typeface="+mn-ea"/>
                          <a:cs typeface="+mn-cs"/>
                        </a:rPr>
                        <a:t>SP-241005</a:t>
                      </a:r>
                      <a:endParaRPr lang="en-GB" sz="1400" kern="1200" dirty="0">
                        <a:solidFill>
                          <a:schemeClr val="dk1"/>
                        </a:solidFill>
                        <a:latin typeface="+mn-lt"/>
                        <a:ea typeface="+mn-ea"/>
                        <a:cs typeface="+mn-cs"/>
                      </a:endParaRPr>
                    </a:p>
                  </a:txBody>
                  <a:tcPr marL="72000" marR="720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FF0000"/>
                          </a:solidFill>
                          <a:latin typeface="+mn-lt"/>
                          <a:ea typeface="+mn-ea"/>
                          <a:cs typeface="+mn-cs"/>
                        </a:rPr>
                        <a:t>100%</a:t>
                      </a:r>
                    </a:p>
                  </a:txBody>
                  <a:tcPr marL="72000" marR="72000" marT="45691" marB="45691" anchor="ctr"/>
                </a:tc>
                <a:extLst>
                  <a:ext uri="{0D108BD9-81ED-4DB2-BD59-A6C34878D82A}">
                    <a16:rowId xmlns:a16="http://schemas.microsoft.com/office/drawing/2014/main" val="10001"/>
                  </a:ext>
                </a:extLst>
              </a:tr>
            </a:tbl>
          </a:graphicData>
        </a:graphic>
      </p:graphicFrame>
      <p:sp>
        <p:nvSpPr>
          <p:cNvPr id="2" name="Content Placeholder 7">
            <a:extLst>
              <a:ext uri="{FF2B5EF4-FFF2-40B4-BE49-F238E27FC236}">
                <a16:creationId xmlns:a16="http://schemas.microsoft.com/office/drawing/2014/main" id="{2A1EF572-68C5-0460-DDF5-018BDB416026}"/>
              </a:ext>
            </a:extLst>
          </p:cNvPr>
          <p:cNvSpPr txBox="1">
            <a:spLocks/>
          </p:cNvSpPr>
          <p:nvPr/>
        </p:nvSpPr>
        <p:spPr bwMode="auto">
          <a:xfrm>
            <a:off x="6987822" y="2602521"/>
            <a:ext cx="482887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r>
              <a:rPr lang="en-US" altLang="zh-CN" sz="2000" dirty="0">
                <a:latin typeface="+mn-lt"/>
                <a:ea typeface="Malgun Gothic" panose="020B0503020000020004" pitchFamily="34" charset="-127"/>
              </a:rPr>
              <a:t>: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a:t>
            </a:r>
            <a:endParaRPr lang="en-US" altLang="zh-CN" sz="1600" kern="0" dirty="0">
              <a:solidFill>
                <a:prstClr val="black"/>
              </a:solidFill>
              <a:latin typeface="+mn-lt"/>
            </a:endParaRPr>
          </a:p>
          <a:p>
            <a:pPr lvl="1">
              <a:spcBef>
                <a:spcPct val="0"/>
              </a:spcBef>
              <a:spcAft>
                <a:spcPts val="600"/>
              </a:spcAft>
            </a:pPr>
            <a:endParaRPr kumimoji="0" lang="en-US" altLang="zh-CN" sz="1467"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steps:</a:t>
            </a:r>
          </a:p>
          <a:p>
            <a:pPr lvl="1"/>
            <a:r>
              <a:rPr lang="en-GB" altLang="zh-CN" sz="1600" dirty="0">
                <a:solidFill>
                  <a:prstClr val="black"/>
                </a:solidFill>
                <a:latin typeface="+mn-lt"/>
              </a:rPr>
              <a:t>None, Work Item completed</a:t>
            </a:r>
            <a:endParaRPr lang="en-GB" altLang="zh-CN" sz="1600" dirty="0">
              <a:latin typeface="+mn-lt"/>
              <a:cs typeface="Times New Roman" panose="02020603050405020304" pitchFamily="18"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IN" b="1" dirty="0" err="1">
                <a:sym typeface="+mn-ea"/>
              </a:rPr>
              <a:t>MMTel_APP</a:t>
            </a:r>
            <a:endParaRPr lang="en-IN" b="1" dirty="0"/>
          </a:p>
        </p:txBody>
      </p:sp>
      <p:sp>
        <p:nvSpPr>
          <p:cNvPr id="3" name="Content Placeholder 2"/>
          <p:cNvSpPr>
            <a:spLocks noGrp="1"/>
          </p:cNvSpPr>
          <p:nvPr>
            <p:ph idx="1"/>
          </p:nvPr>
        </p:nvSpPr>
        <p:spPr>
          <a:xfrm>
            <a:off x="288472" y="2046192"/>
            <a:ext cx="6579688" cy="4364768"/>
          </a:xfrm>
        </p:spPr>
        <p:txBody>
          <a:bodyPr/>
          <a:lstStyle/>
          <a:p>
            <a:pPr>
              <a:spcBef>
                <a:spcPts val="0"/>
              </a:spcBef>
              <a:spcAft>
                <a:spcPts val="0"/>
              </a:spcAft>
              <a:defRPr/>
            </a:pPr>
            <a:r>
              <a:rPr lang="de-DE" altLang="de-DE" sz="2000" kern="0" dirty="0"/>
              <a:t>Progress since SA#10</a:t>
            </a:r>
            <a:r>
              <a:rPr lang="en-US" altLang="de-DE" sz="2000" dirty="0"/>
              <a:t>5</a:t>
            </a:r>
            <a:r>
              <a:rPr lang="de-DE" altLang="de-DE" sz="2000" kern="0" dirty="0"/>
              <a:t>:</a:t>
            </a:r>
          </a:p>
          <a:p>
            <a:pPr lvl="1">
              <a:spcBef>
                <a:spcPts val="0"/>
              </a:spcBef>
              <a:spcAft>
                <a:spcPts val="0"/>
              </a:spcAft>
              <a:defRPr/>
            </a:pPr>
            <a:r>
              <a:rPr lang="en-US" altLang="zh-CN" sz="1600" dirty="0">
                <a:sym typeface="+mn-ea"/>
              </a:rPr>
              <a:t>SA6#63: 6 </a:t>
            </a:r>
            <a:r>
              <a:rPr lang="en-US" altLang="zh-CN" sz="1600" dirty="0" err="1">
                <a:sym typeface="+mn-ea"/>
              </a:rPr>
              <a:t>pCRs</a:t>
            </a:r>
            <a:r>
              <a:rPr lang="en-US" altLang="zh-CN" sz="1600" dirty="0">
                <a:sym typeface="+mn-ea"/>
              </a:rPr>
              <a:t> agreed</a:t>
            </a:r>
            <a:endParaRPr lang="en-US" altLang="zh-CN" sz="1600" kern="0" dirty="0"/>
          </a:p>
          <a:p>
            <a:pPr lvl="1">
              <a:spcBef>
                <a:spcPts val="0"/>
              </a:spcBef>
              <a:spcAft>
                <a:spcPts val="0"/>
              </a:spcAft>
              <a:defRPr/>
            </a:pPr>
            <a:r>
              <a:rPr lang="en-US" altLang="zh-CN" sz="1600" dirty="0">
                <a:sym typeface="+mn-ea"/>
              </a:rPr>
              <a:t>SA6#64: 3 pCRs agreed</a:t>
            </a:r>
            <a:endParaRPr lang="en-US" altLang="zh-CN" sz="1600" kern="0" dirty="0"/>
          </a:p>
          <a:p>
            <a:pPr lvl="1">
              <a:spcBef>
                <a:spcPts val="0"/>
              </a:spcBef>
              <a:spcAft>
                <a:spcPts val="0"/>
              </a:spcAft>
              <a:defRPr/>
            </a:pPr>
            <a:r>
              <a:rPr lang="en-IN" altLang="zh-CN" sz="1600" kern="0" dirty="0"/>
              <a:t>Progress made for</a:t>
            </a:r>
            <a:endParaRPr lang="en-US" altLang="en-IN" sz="1600" kern="0" dirty="0"/>
          </a:p>
          <a:p>
            <a:pPr lvl="2">
              <a:spcBef>
                <a:spcPts val="0"/>
              </a:spcBef>
              <a:spcAft>
                <a:spcPts val="0"/>
              </a:spcAft>
              <a:defRPr/>
            </a:pPr>
            <a:r>
              <a:rPr lang="en-US" altLang="en-IN" sz="1600" dirty="0">
                <a:sym typeface="+mn-ea"/>
              </a:rPr>
              <a:t>DC application and profile configuration, update, deletion and retrieval.</a:t>
            </a:r>
          </a:p>
          <a:p>
            <a:pPr lvl="2">
              <a:spcBef>
                <a:spcPts val="0"/>
              </a:spcBef>
              <a:spcAft>
                <a:spcPts val="0"/>
              </a:spcAft>
              <a:defRPr/>
            </a:pPr>
            <a:r>
              <a:rPr lang="en-US" altLang="en-IN" sz="1600" dirty="0">
                <a:sym typeface="+mn-ea"/>
              </a:rPr>
              <a:t>procedures of Third-Party Call service API and pplication calling service API </a:t>
            </a:r>
          </a:p>
          <a:p>
            <a:pPr lvl="2">
              <a:spcBef>
                <a:spcPts val="0"/>
              </a:spcBef>
              <a:spcAft>
                <a:spcPts val="0"/>
              </a:spcAft>
              <a:defRPr/>
            </a:pPr>
            <a:r>
              <a:rPr lang="en-US" altLang="en-IN" sz="1600" dirty="0">
                <a:sym typeface="+mn-ea"/>
              </a:rPr>
              <a:t>application profiles downloading on UE and DC application profiles updating on UE</a:t>
            </a:r>
          </a:p>
          <a:p>
            <a:pPr lvl="2">
              <a:spcBef>
                <a:spcPts val="0"/>
              </a:spcBef>
              <a:spcAft>
                <a:spcPts val="0"/>
              </a:spcAft>
              <a:defRPr/>
            </a:pPr>
            <a:r>
              <a:rPr lang="en-US" altLang="en-IN" sz="1600" dirty="0">
                <a:sym typeface="+mn-ea"/>
              </a:rPr>
              <a:t>TR sent to SA for information in SA6#64</a:t>
            </a:r>
          </a:p>
          <a:p>
            <a:pPr lvl="2">
              <a:spcBef>
                <a:spcPts val="0"/>
              </a:spcBef>
              <a:spcAft>
                <a:spcPts val="0"/>
              </a:spcAft>
              <a:defRPr/>
            </a:pPr>
            <a:r>
              <a:rPr lang="en-US" altLang="en-IN" sz="1600" dirty="0">
                <a:sym typeface="+mn-ea"/>
              </a:rPr>
              <a:t>WI exception sheet senr to SA  in SA6#64</a:t>
            </a:r>
          </a:p>
          <a:p>
            <a:pPr lvl="2">
              <a:spcBef>
                <a:spcPts val="0"/>
              </a:spcBef>
              <a:spcAft>
                <a:spcPts val="0"/>
              </a:spcAft>
              <a:defRPr/>
            </a:pPr>
            <a:endParaRPr lang="en-US" altLang="en-IN" sz="1600" dirty="0">
              <a:sym typeface="+mn-ea"/>
            </a:endParaRPr>
          </a:p>
          <a:p>
            <a:pPr>
              <a:spcBef>
                <a:spcPts val="0"/>
              </a:spcBef>
              <a:spcAft>
                <a:spcPts val="0"/>
              </a:spcAft>
              <a:defRPr/>
            </a:pPr>
            <a:r>
              <a:rPr lang="en-US" sz="2000" kern="0" dirty="0"/>
              <a:t>RAN and other impacts and dependencies:</a:t>
            </a:r>
          </a:p>
          <a:p>
            <a:pPr lvl="1">
              <a:spcBef>
                <a:spcPts val="0"/>
              </a:spcBef>
              <a:spcAft>
                <a:spcPts val="0"/>
              </a:spcAft>
              <a:defRPr/>
            </a:pPr>
            <a:r>
              <a:rPr lang="en-US" sz="1600" kern="0" dirty="0"/>
              <a:t>None</a:t>
            </a:r>
          </a:p>
          <a:p>
            <a:endParaRPr lang="en-IN" dirty="0"/>
          </a:p>
        </p:txBody>
      </p:sp>
      <p:graphicFrame>
        <p:nvGraphicFramePr>
          <p:cNvPr id="4" name="Table 3"/>
          <p:cNvGraphicFramePr>
            <a:graphicFrameLocks noGrp="1"/>
          </p:cNvGraphicFramePr>
          <p:nvPr/>
        </p:nvGraphicFramePr>
        <p:xfrm>
          <a:off x="363724" y="1217930"/>
          <a:ext cx="11464552" cy="751211"/>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677626">
                  <a:extLst>
                    <a:ext uri="{9D8B030D-6E8A-4147-A177-3AD203B41FA5}">
                      <a16:colId xmlns:a16="http://schemas.microsoft.com/office/drawing/2014/main" val="20001"/>
                    </a:ext>
                  </a:extLst>
                </a:gridCol>
                <a:gridCol w="1503680">
                  <a:extLst>
                    <a:ext uri="{9D8B030D-6E8A-4147-A177-3AD203B41FA5}">
                      <a16:colId xmlns:a16="http://schemas.microsoft.com/office/drawing/2014/main" val="20002"/>
                    </a:ext>
                  </a:extLst>
                </a:gridCol>
                <a:gridCol w="1259840">
                  <a:extLst>
                    <a:ext uri="{9D8B030D-6E8A-4147-A177-3AD203B41FA5}">
                      <a16:colId xmlns:a16="http://schemas.microsoft.com/office/drawing/2014/main" val="20003"/>
                    </a:ext>
                  </a:extLst>
                </a:gridCol>
                <a:gridCol w="609600">
                  <a:extLst>
                    <a:ext uri="{9D8B030D-6E8A-4147-A177-3AD203B41FA5}">
                      <a16:colId xmlns:a16="http://schemas.microsoft.com/office/drawing/2014/main" val="20004"/>
                    </a:ext>
                  </a:extLst>
                </a:gridCol>
                <a:gridCol w="889809">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p>
                      <a:pPr algn="ctr" fontAlgn="t"/>
                      <a:r>
                        <a:rPr lang="en-GB" sz="1400" b="1" kern="1200" dirty="0">
                          <a:solidFill>
                            <a:schemeClr val="lt1"/>
                          </a:solidFill>
                          <a:latin typeface="+mn-lt"/>
                          <a:ea typeface="+mn-ea"/>
                          <a:cs typeface="+mn-cs"/>
                        </a:rPr>
                        <a:t>1040073</a:t>
                      </a:r>
                    </a:p>
                  </a:txBody>
                  <a:tcPr marL="12700" marR="12700" marT="12708" marB="0" anchor="ctr"/>
                </a:tc>
                <a:tc>
                  <a:txBody>
                    <a:bodyPr/>
                    <a:lstStyle/>
                    <a:p>
                      <a:pPr marL="0" marR="0">
                        <a:lnSpc>
                          <a:spcPct val="115000"/>
                        </a:lnSpc>
                        <a:spcBef>
                          <a:spcPts val="100"/>
                        </a:spcBef>
                        <a:spcAft>
                          <a:spcPts val="100"/>
                        </a:spcAft>
                      </a:pPr>
                      <a:r>
                        <a:rPr lang="en-GB" sz="1400" b="1" kern="1200">
                          <a:solidFill>
                            <a:schemeClr val="dk1"/>
                          </a:solidFill>
                          <a:latin typeface="+mn-lt"/>
                          <a:ea typeface="+mn-ea"/>
                          <a:cs typeface="+mn-cs"/>
                        </a:rPr>
                        <a:t>Application enablement aspects for MMTel </a:t>
                      </a:r>
                    </a:p>
                  </a:txBody>
                  <a:tcPr marL="68580" marR="68580" marT="0" marB="0"/>
                </a:tc>
                <a:tc>
                  <a:txBody>
                    <a:bodyPr/>
                    <a:lstStyle/>
                    <a:p>
                      <a:pPr algn="ctr"/>
                      <a:r>
                        <a:rPr lang="en-US" sz="1400" kern="1200" dirty="0">
                          <a:solidFill>
                            <a:schemeClr val="dk1"/>
                          </a:solidFill>
                          <a:latin typeface="+mn-lt"/>
                          <a:ea typeface="+mn-ea"/>
                          <a:cs typeface="+mn-cs"/>
                        </a:rPr>
                        <a:t>MMTel_App</a:t>
                      </a:r>
                    </a:p>
                  </a:txBody>
                  <a:tcPr marL="91446" marR="91446" marT="45691" marB="45691"/>
                </a:tc>
                <a:tc>
                  <a:txBody>
                    <a:bodyPr/>
                    <a:lstStyle/>
                    <a:p>
                      <a:pPr algn="ctr" fontAlgn="t"/>
                      <a:r>
                        <a:rPr lang="en-US" altLang="en-GB" sz="1400" kern="1200" dirty="0">
                          <a:solidFill>
                            <a:schemeClr val="dk1"/>
                          </a:solidFill>
                          <a:latin typeface="+mn-lt"/>
                          <a:ea typeface="+mn-ea"/>
                          <a:cs typeface="+mn-cs"/>
                        </a:rPr>
                        <a:t>Dec</a:t>
                      </a:r>
                      <a:r>
                        <a:rPr lang="en-GB" sz="1400" kern="1200" dirty="0">
                          <a:solidFill>
                            <a:schemeClr val="dk1"/>
                          </a:solidFill>
                          <a:latin typeface="+mn-lt"/>
                          <a:ea typeface="+mn-ea"/>
                          <a:cs typeface="+mn-cs"/>
                        </a:rPr>
                        <a:t>-2024</a:t>
                      </a: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400" kern="1200" dirty="0">
                          <a:solidFill>
                            <a:schemeClr val="tx1"/>
                          </a:solidFill>
                          <a:latin typeface="+mn-lt"/>
                          <a:ea typeface="+mn-ea"/>
                          <a:cs typeface="+mn-cs"/>
                        </a:rPr>
                        <a:t>10%</a:t>
                      </a:r>
                    </a:p>
                  </a:txBody>
                  <a:tcPr marL="91446" marR="91446" marT="45691" marB="45691"/>
                </a:tc>
                <a:tc>
                  <a:txBody>
                    <a:bodyPr/>
                    <a:lstStyle/>
                    <a:p>
                      <a:pPr algn="ctr" fontAlgn="t"/>
                      <a:r>
                        <a:rPr lang="en-US" sz="1400" kern="1200" dirty="0">
                          <a:solidFill>
                            <a:schemeClr val="dk1"/>
                          </a:solidFill>
                          <a:latin typeface="+mn-lt"/>
                          <a:ea typeface="+mn-ea"/>
                          <a:cs typeface="+mn-cs"/>
                        </a:rPr>
                        <a:t>SP-241019</a:t>
                      </a: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400" kern="1200" dirty="0">
                          <a:solidFill>
                            <a:srgbClr val="FF0000"/>
                          </a:solidFill>
                          <a:latin typeface="+mn-lt"/>
                          <a:ea typeface="+mn-ea"/>
                          <a:cs typeface="+mn-cs"/>
                        </a:rPr>
                        <a:t>60%</a:t>
                      </a:r>
                    </a:p>
                  </a:txBody>
                  <a:tcPr marL="91446" marR="91446" marT="45691" marB="45691"/>
                </a:tc>
                <a:extLst>
                  <a:ext uri="{0D108BD9-81ED-4DB2-BD59-A6C34878D82A}">
                    <a16:rowId xmlns:a16="http://schemas.microsoft.com/office/drawing/2014/main" val="10001"/>
                  </a:ext>
                </a:extLst>
              </a:tr>
            </a:tbl>
          </a:graphicData>
        </a:graphic>
      </p:graphicFrame>
      <p:sp>
        <p:nvSpPr>
          <p:cNvPr id="5" name="Content Placeholder 2"/>
          <p:cNvSpPr txBox="1"/>
          <p:nvPr/>
        </p:nvSpPr>
        <p:spPr bwMode="auto">
          <a:xfrm>
            <a:off x="6868160" y="2042284"/>
            <a:ext cx="4960116" cy="259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marR="0" lvl="0" indent="-341630" algn="l" defTabSz="914400" rtl="0" eaLnBrk="0" fontAlgn="base" latinLnBrk="0" hangingPunct="0">
              <a:lnSpc>
                <a:spcPct val="100000"/>
              </a:lnSpc>
              <a:spcBef>
                <a:spcPts val="0"/>
              </a:spcBef>
              <a:spcAft>
                <a:spcPts val="0"/>
              </a:spcAft>
              <a:buClrTx/>
              <a:buSzTx/>
              <a:buFontTx/>
              <a:buBlip>
                <a:blip r:embed="rId2"/>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 </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r>
              <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p>
          <a:p>
            <a:pPr lvl="1">
              <a:spcBef>
                <a:spcPts val="0"/>
              </a:spcBef>
              <a:spcAft>
                <a:spcPts val="0"/>
              </a:spcAft>
              <a:defRPr/>
            </a:pPr>
            <a:r>
              <a:rPr lang="en-US" sz="1600" kern="0" dirty="0">
                <a:sym typeface="+mn-ea"/>
              </a:rPr>
              <a:t>Complete normative specification to:</a:t>
            </a:r>
          </a:p>
          <a:p>
            <a:pPr lvl="2">
              <a:spcBef>
                <a:spcPts val="0"/>
              </a:spcBef>
              <a:spcAft>
                <a:spcPts val="0"/>
              </a:spcAft>
              <a:defRPr/>
            </a:pPr>
            <a:r>
              <a:rPr lang="en-US" sz="1400" kern="0" dirty="0">
                <a:sym typeface="+mn-ea"/>
              </a:rPr>
              <a:t>the service enabler layer capability exposure procedures and related APIs of multiparty call with data channel media;</a:t>
            </a:r>
          </a:p>
          <a:p>
            <a:pPr lvl="2">
              <a:spcBef>
                <a:spcPts val="0"/>
              </a:spcBef>
              <a:spcAft>
                <a:spcPts val="0"/>
              </a:spcAft>
              <a:defRPr/>
            </a:pPr>
            <a:r>
              <a:rPr lang="en-US" sz="1400" kern="0" dirty="0">
                <a:sym typeface="+mn-ea"/>
              </a:rPr>
              <a:t>multiple call control handling coordination among different Application Servers etc.;</a:t>
            </a:r>
          </a:p>
          <a:p>
            <a:pPr lvl="2">
              <a:spcBef>
                <a:spcPts val="0"/>
              </a:spcBef>
              <a:spcAft>
                <a:spcPts val="0"/>
              </a:spcAft>
              <a:defRPr/>
            </a:pPr>
            <a:r>
              <a:rPr lang="en-US" sz="1400" kern="0" dirty="0">
                <a:sym typeface="+mn-ea"/>
              </a:rPr>
              <a:t>some value added services provided by MMTel Enabler, e.g. virtual number etc; and</a:t>
            </a:r>
          </a:p>
          <a:p>
            <a:pPr lvl="2">
              <a:spcBef>
                <a:spcPts val="0"/>
              </a:spcBef>
              <a:spcAft>
                <a:spcPts val="0"/>
              </a:spcAft>
              <a:defRPr/>
            </a:pPr>
            <a:r>
              <a:rPr lang="en-US" sz="1400" kern="0" dirty="0">
                <a:sym typeface="+mn-ea"/>
              </a:rPr>
              <a:t>Resolve how to use the OMA OneAPI services for call session management, without impacting SA2, versus leveraging the SA2 NEF Nnef_ImsSessionManagement service</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err="1"/>
              <a:t>AIML_App</a:t>
            </a:r>
            <a:endParaRPr lang="en-IN" b="1" dirty="0"/>
          </a:p>
        </p:txBody>
      </p:sp>
      <p:sp>
        <p:nvSpPr>
          <p:cNvPr id="3" name="Content Placeholder 2"/>
          <p:cNvSpPr>
            <a:spLocks noGrp="1"/>
          </p:cNvSpPr>
          <p:nvPr>
            <p:ph idx="1"/>
          </p:nvPr>
        </p:nvSpPr>
        <p:spPr>
          <a:xfrm>
            <a:off x="288472" y="2350891"/>
            <a:ext cx="6671128" cy="3716342"/>
          </a:xfrm>
        </p:spPr>
        <p:txBody>
          <a:bodyPr/>
          <a:lstStyle/>
          <a:p>
            <a:pPr>
              <a:spcBef>
                <a:spcPts val="0"/>
              </a:spcBef>
              <a:spcAft>
                <a:spcPts val="0"/>
              </a:spcAft>
              <a:defRPr/>
            </a:pPr>
            <a:r>
              <a:rPr lang="de-DE" altLang="de-DE" sz="2000" kern="0" dirty="0"/>
              <a:t>Progress since SA#105:</a:t>
            </a:r>
          </a:p>
          <a:p>
            <a:pPr lvl="1">
              <a:spcBef>
                <a:spcPts val="0"/>
              </a:spcBef>
              <a:spcAft>
                <a:spcPts val="0"/>
              </a:spcAft>
              <a:defRPr/>
            </a:pPr>
            <a:r>
              <a:rPr lang="en-US" altLang="zh-CN" sz="1600" dirty="0">
                <a:sym typeface="+mn-ea"/>
              </a:rPr>
              <a:t>SA6#63: </a:t>
            </a:r>
            <a:r>
              <a:rPr lang="en-US" altLang="zh-CN" sz="1600" kern="0" dirty="0"/>
              <a:t>27 </a:t>
            </a:r>
            <a:r>
              <a:rPr lang="en-US" altLang="zh-CN" sz="1600" kern="0" dirty="0" err="1"/>
              <a:t>pCRs</a:t>
            </a:r>
            <a:r>
              <a:rPr lang="en-US" altLang="zh-CN" sz="1600" kern="0" dirty="0"/>
              <a:t> approved, 1 CR agreed (TS 23.436)</a:t>
            </a:r>
          </a:p>
          <a:p>
            <a:pPr lvl="1">
              <a:spcBef>
                <a:spcPts val="0"/>
              </a:spcBef>
              <a:spcAft>
                <a:spcPts val="0"/>
              </a:spcAft>
              <a:defRPr/>
            </a:pPr>
            <a:r>
              <a:rPr lang="en-US" altLang="zh-CN" sz="1600" dirty="0"/>
              <a:t>SA6#64: 3</a:t>
            </a:r>
            <a:r>
              <a:rPr lang="en-US" altLang="zh-CN" sz="1600" kern="0" dirty="0"/>
              <a:t>8 </a:t>
            </a:r>
            <a:r>
              <a:rPr lang="en-US" altLang="zh-CN" sz="1600" kern="0" dirty="0" err="1"/>
              <a:t>pCRs</a:t>
            </a:r>
            <a:r>
              <a:rPr lang="en-US" altLang="zh-CN" sz="1600" kern="0" dirty="0"/>
              <a:t> approved (TS 23.482), 3 CRs agreed (TS 23.436)</a:t>
            </a:r>
          </a:p>
          <a:p>
            <a:pPr lvl="1">
              <a:spcBef>
                <a:spcPts val="0"/>
              </a:spcBef>
              <a:spcAft>
                <a:spcPts val="0"/>
              </a:spcAft>
              <a:defRPr/>
            </a:pPr>
            <a:r>
              <a:rPr lang="en-IN" altLang="zh-CN" sz="1600" kern="0" dirty="0"/>
              <a:t>Progress made for:</a:t>
            </a:r>
          </a:p>
          <a:p>
            <a:pPr lvl="2">
              <a:spcBef>
                <a:spcPts val="0"/>
              </a:spcBef>
              <a:spcAft>
                <a:spcPts val="0"/>
              </a:spcAft>
              <a:defRPr/>
            </a:pPr>
            <a:r>
              <a:rPr lang="en-US" altLang="zh-CN" sz="1400" dirty="0"/>
              <a:t>New features for ADAES for DN Energy analytics, model performance degradation detection. </a:t>
            </a:r>
          </a:p>
          <a:p>
            <a:pPr lvl="2">
              <a:spcBef>
                <a:spcPts val="0"/>
              </a:spcBef>
              <a:spcAft>
                <a:spcPts val="0"/>
              </a:spcAft>
              <a:defRPr/>
            </a:pPr>
            <a:r>
              <a:rPr lang="en-US" altLang="zh-CN" sz="1400" dirty="0"/>
              <a:t>ADAES architecture for supporting interactions with AIMLE</a:t>
            </a:r>
          </a:p>
          <a:p>
            <a:pPr lvl="2">
              <a:spcBef>
                <a:spcPts val="0"/>
              </a:spcBef>
              <a:spcAft>
                <a:spcPts val="0"/>
              </a:spcAft>
              <a:defRPr/>
            </a:pPr>
            <a:r>
              <a:rPr lang="en-US" altLang="zh-CN" sz="1400" dirty="0"/>
              <a:t>Updates to existing AIMLE procedures and EN resolutions</a:t>
            </a:r>
          </a:p>
          <a:p>
            <a:pPr lvl="2">
              <a:spcBef>
                <a:spcPts val="0"/>
              </a:spcBef>
              <a:spcAft>
                <a:spcPts val="0"/>
              </a:spcAft>
              <a:defRPr/>
            </a:pPr>
            <a:r>
              <a:rPr lang="en-US" altLang="zh-CN" sz="1400" dirty="0"/>
              <a:t>15 new features for AIMLE based on concluded TR 23.700-82 solutions</a:t>
            </a:r>
          </a:p>
          <a:p>
            <a:pPr lvl="2">
              <a:spcBef>
                <a:spcPts val="0"/>
              </a:spcBef>
              <a:spcAft>
                <a:spcPts val="0"/>
              </a:spcAft>
              <a:defRPr/>
            </a:pPr>
            <a:r>
              <a:rPr lang="en-US" altLang="zh-CN" sz="1400" dirty="0"/>
              <a:t>Functional descriptions for the existing and newly proposed features</a:t>
            </a:r>
          </a:p>
          <a:p>
            <a:pPr lvl="2">
              <a:spcBef>
                <a:spcPts val="0"/>
              </a:spcBef>
              <a:spcAft>
                <a:spcPts val="0"/>
              </a:spcAft>
              <a:defRPr/>
            </a:pPr>
            <a:r>
              <a:rPr lang="en-US" altLang="zh-CN" sz="1400" dirty="0"/>
              <a:t>AIMLE and ML repository API definitions</a:t>
            </a:r>
          </a:p>
          <a:p>
            <a:pPr lvl="2">
              <a:spcBef>
                <a:spcPts val="0"/>
              </a:spcBef>
              <a:spcAft>
                <a:spcPts val="0"/>
              </a:spcAft>
              <a:defRPr/>
            </a:pPr>
            <a:r>
              <a:rPr lang="en-US" altLang="zh-CN" sz="1400" dirty="0"/>
              <a:t>Clarifications on AIMLE role in model lifecycle</a:t>
            </a:r>
          </a:p>
          <a:p>
            <a:pPr lvl="2">
              <a:spcBef>
                <a:spcPts val="0"/>
              </a:spcBef>
              <a:spcAft>
                <a:spcPts val="0"/>
              </a:spcAft>
              <a:defRPr/>
            </a:pPr>
            <a:endParaRPr lang="en-US" sz="1600" kern="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2000" kern="0" dirty="0"/>
          </a:p>
        </p:txBody>
      </p:sp>
      <p:graphicFrame>
        <p:nvGraphicFramePr>
          <p:cNvPr id="4" name="Table 3">
            <a:extLst>
              <a:ext uri="{FF2B5EF4-FFF2-40B4-BE49-F238E27FC236}">
                <a16:creationId xmlns:a16="http://schemas.microsoft.com/office/drawing/2014/main" id="{F9A481F9-3FD0-ABB0-41FD-60C92E9E39F0}"/>
              </a:ext>
            </a:extLst>
          </p:cNvPr>
          <p:cNvGraphicFramePr>
            <a:graphicFrameLocks noGrp="1"/>
          </p:cNvGraphicFramePr>
          <p:nvPr/>
        </p:nvGraphicFramePr>
        <p:xfrm>
          <a:off x="363724" y="1470478"/>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356501521"/>
                    </a:ext>
                  </a:extLst>
                </a:gridCol>
                <a:gridCol w="5799546">
                  <a:extLst>
                    <a:ext uri="{9D8B030D-6E8A-4147-A177-3AD203B41FA5}">
                      <a16:colId xmlns:a16="http://schemas.microsoft.com/office/drawing/2014/main" val="599906481"/>
                    </a:ext>
                  </a:extLst>
                </a:gridCol>
                <a:gridCol w="1432560">
                  <a:extLst>
                    <a:ext uri="{9D8B030D-6E8A-4147-A177-3AD203B41FA5}">
                      <a16:colId xmlns:a16="http://schemas.microsoft.com/office/drawing/2014/main" val="3204726817"/>
                    </a:ext>
                  </a:extLst>
                </a:gridCol>
                <a:gridCol w="1117600">
                  <a:extLst>
                    <a:ext uri="{9D8B030D-6E8A-4147-A177-3AD203B41FA5}">
                      <a16:colId xmlns:a16="http://schemas.microsoft.com/office/drawing/2014/main" val="3432796920"/>
                    </a:ext>
                  </a:extLst>
                </a:gridCol>
                <a:gridCol w="609600">
                  <a:extLst>
                    <a:ext uri="{9D8B030D-6E8A-4147-A177-3AD203B41FA5}">
                      <a16:colId xmlns:a16="http://schemas.microsoft.com/office/drawing/2014/main" val="86664485"/>
                    </a:ext>
                  </a:extLst>
                </a:gridCol>
                <a:gridCol w="981249">
                  <a:extLst>
                    <a:ext uri="{9D8B030D-6E8A-4147-A177-3AD203B41FA5}">
                      <a16:colId xmlns:a16="http://schemas.microsoft.com/office/drawing/2014/main" val="2784060373"/>
                    </a:ext>
                  </a:extLst>
                </a:gridCol>
                <a:gridCol w="717507">
                  <a:extLst>
                    <a:ext uri="{9D8B030D-6E8A-4147-A177-3AD203B41FA5}">
                      <a16:colId xmlns:a16="http://schemas.microsoft.com/office/drawing/2014/main" val="1612337542"/>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3488814533"/>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400" b="1" kern="1200" dirty="0">
                          <a:solidFill>
                            <a:schemeClr val="lt1"/>
                          </a:solidFill>
                          <a:latin typeface="+mn-lt"/>
                          <a:ea typeface="+mn-ea"/>
                          <a:cs typeface="+mn-cs"/>
                        </a:rPr>
                        <a:t>1040075 </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latin typeface="+mn-lt"/>
                          <a:ea typeface="+mn-ea"/>
                          <a:cs typeface="+mn-cs"/>
                        </a:rPr>
                        <a:t>Application enablement for AI/ML services</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GB" sz="1400" kern="1200" dirty="0" err="1">
                          <a:solidFill>
                            <a:schemeClr val="dk1"/>
                          </a:solidFill>
                          <a:latin typeface="+mn-lt"/>
                          <a:ea typeface="+mn-ea"/>
                          <a:cs typeface="+mn-cs"/>
                        </a:rPr>
                        <a:t>AIML_App</a:t>
                      </a:r>
                      <a:endParaRPr lang="en-GB" sz="140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400" kern="1200" dirty="0">
                          <a:solidFill>
                            <a:schemeClr val="dk1"/>
                          </a:solidFill>
                          <a:latin typeface="+mn-lt"/>
                          <a:ea typeface="+mn-ea"/>
                          <a:cs typeface="+mn-cs"/>
                        </a:rPr>
                        <a:t>Dec-2024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400" kern="1200" dirty="0">
                          <a:solidFill>
                            <a:schemeClr val="tx1"/>
                          </a:solidFill>
                          <a:latin typeface="+mn-lt"/>
                          <a:ea typeface="+mn-ea"/>
                          <a:cs typeface="+mn-cs"/>
                        </a:rPr>
                        <a:t>40%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400" kern="1200" dirty="0">
                          <a:solidFill>
                            <a:schemeClr val="dk1"/>
                          </a:solidFill>
                          <a:latin typeface="+mn-lt"/>
                          <a:ea typeface="+mn-ea"/>
                          <a:cs typeface="+mn-cs"/>
                        </a:rPr>
                        <a:t>SP-241008</a:t>
                      </a:r>
                      <a:endParaRPr lang="en-GB" sz="1400" kern="1200" dirty="0">
                        <a:solidFill>
                          <a:schemeClr val="dk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40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51700970"/>
                  </a:ext>
                </a:extLst>
              </a:tr>
            </a:tbl>
          </a:graphicData>
        </a:graphic>
      </p:graphicFrame>
      <p:sp>
        <p:nvSpPr>
          <p:cNvPr id="5" name="Content Placeholder 2">
            <a:extLst>
              <a:ext uri="{FF2B5EF4-FFF2-40B4-BE49-F238E27FC236}">
                <a16:creationId xmlns:a16="http://schemas.microsoft.com/office/drawing/2014/main" id="{066111FE-69DB-0538-315B-6118905C503D}"/>
              </a:ext>
            </a:extLst>
          </p:cNvPr>
          <p:cNvSpPr txBox="1">
            <a:spLocks/>
          </p:cNvSpPr>
          <p:nvPr/>
        </p:nvSpPr>
        <p:spPr bwMode="auto">
          <a:xfrm>
            <a:off x="6959600" y="2350891"/>
            <a:ext cx="4868676"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mn-cs"/>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Next steps: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lvl="1" indent="-228600">
              <a:lnSpc>
                <a:spcPct val="90000"/>
              </a:lnSpc>
              <a:spcBef>
                <a:spcPts val="0"/>
              </a:spcBef>
              <a:spcAft>
                <a:spcPts val="0"/>
              </a:spcAft>
              <a:defRPr/>
            </a:pPr>
            <a:r>
              <a:rPr lang="en-GB" altLang="zh-CN" sz="1600" dirty="0">
                <a:solidFill>
                  <a:prstClr val="black"/>
                </a:solidFill>
                <a:latin typeface="+mn-lt"/>
              </a:rPr>
              <a:t>None, Work Item completed</a:t>
            </a:r>
            <a:r>
              <a:rPr lang="en-US" sz="1600" kern="0" dirty="0">
                <a:solidFill>
                  <a:prstClr val="black"/>
                </a:solidFill>
                <a:latin typeface="Calibri"/>
                <a:cs typeface="Arial" panose="020B0604020202020204" pitchFamily="34" charset="0"/>
              </a:rPr>
              <a:t> </a:t>
            </a:r>
            <a:endParaRPr lang="en-US" sz="1600" kern="0" dirty="0">
              <a:solidFill>
                <a:prstClr val="black"/>
              </a:solidFill>
              <a:latin typeface="Calibri"/>
            </a:endParaRPr>
          </a:p>
          <a:p>
            <a:pPr marL="457200" marR="0" lvl="1" indent="0" algn="l" defTabSz="914400" rtl="0" eaLnBrk="0" fontAlgn="base" latinLnBrk="0" hangingPunct="0">
              <a:lnSpc>
                <a:spcPct val="90000"/>
              </a:lnSpc>
              <a:spcBef>
                <a:spcPts val="0"/>
              </a:spcBef>
              <a:spcAft>
                <a:spcPts val="0"/>
              </a:spcAft>
              <a:buClr>
                <a:srgbClr val="C00000"/>
              </a:buClr>
              <a:buSzTx/>
              <a:buNone/>
              <a:tabLst/>
              <a:defRPr/>
            </a:pPr>
            <a:endPar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33509942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F3E2A47-6F13-AF19-51A9-FB20A252BC36}"/>
              </a:ext>
            </a:extLst>
          </p:cNvPr>
          <p:cNvSpPr>
            <a:spLocks noGrp="1"/>
          </p:cNvSpPr>
          <p:nvPr>
            <p:ph type="title"/>
          </p:nvPr>
        </p:nvSpPr>
        <p:spPr>
          <a:xfrm>
            <a:off x="711200" y="288520"/>
            <a:ext cx="9103784" cy="982133"/>
          </a:xfrm>
        </p:spPr>
        <p:txBody>
          <a:bodyPr/>
          <a:lstStyle/>
          <a:p>
            <a:r>
              <a:rPr lang="en-GB" altLang="en-US" b="1" dirty="0" err="1"/>
              <a:t>Metaverse_App</a:t>
            </a:r>
            <a:endParaRPr lang="en-GB" altLang="en-US" b="1" dirty="0"/>
          </a:p>
        </p:txBody>
      </p:sp>
      <p:sp>
        <p:nvSpPr>
          <p:cNvPr id="2" name="Content Placeholder 7">
            <a:extLst>
              <a:ext uri="{FF2B5EF4-FFF2-40B4-BE49-F238E27FC236}">
                <a16:creationId xmlns:a16="http://schemas.microsoft.com/office/drawing/2014/main" id="{524688CC-3559-43FE-AEA9-D5C24DA780F2}"/>
              </a:ext>
            </a:extLst>
          </p:cNvPr>
          <p:cNvSpPr txBox="1">
            <a:spLocks/>
          </p:cNvSpPr>
          <p:nvPr/>
        </p:nvSpPr>
        <p:spPr>
          <a:xfrm>
            <a:off x="363724" y="2404136"/>
            <a:ext cx="6599784" cy="39898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ea typeface="MS PGothic" panose="020B0600070205080204" pitchFamily="34" charset="-128"/>
              </a:rPr>
              <a:t>Progress since SA#105:</a:t>
            </a:r>
          </a:p>
          <a:p>
            <a:pPr lvl="1" latinLnBrk="0">
              <a:spcBef>
                <a:spcPts val="0"/>
              </a:spcBef>
              <a:spcAft>
                <a:spcPts val="0"/>
              </a:spcAft>
              <a:defRPr/>
            </a:pPr>
            <a:r>
              <a:rPr lang="en-US" altLang="zh-CN" sz="1600" kern="0" dirty="0">
                <a:solidFill>
                  <a:prstClr val="black"/>
                </a:solidFill>
              </a:rPr>
              <a:t>TS 23.437 – Spatial anchors and Spatial map</a:t>
            </a:r>
          </a:p>
          <a:p>
            <a:pPr lvl="2">
              <a:spcBef>
                <a:spcPts val="0"/>
              </a:spcBef>
              <a:spcAft>
                <a:spcPts val="0"/>
              </a:spcAft>
              <a:defRPr/>
            </a:pPr>
            <a:r>
              <a:rPr lang="en-US" altLang="zh-CN" sz="1400" kern="0" dirty="0">
                <a:solidFill>
                  <a:prstClr val="black"/>
                </a:solidFill>
                <a:cs typeface="Arial" panose="020B0604020202020204" pitchFamily="34" charset="0"/>
              </a:rPr>
              <a:t>Total 23 </a:t>
            </a:r>
            <a:r>
              <a:rPr lang="en-US" altLang="zh-CN" sz="1400" kern="0" dirty="0" err="1">
                <a:solidFill>
                  <a:prstClr val="black"/>
                </a:solidFill>
                <a:cs typeface="Arial" panose="020B0604020202020204" pitchFamily="34" charset="0"/>
              </a:rPr>
              <a:t>pCRs</a:t>
            </a:r>
            <a:r>
              <a:rPr lang="en-US" altLang="zh-CN" sz="1400" kern="0" dirty="0">
                <a:solidFill>
                  <a:prstClr val="black"/>
                </a:solidFill>
                <a:cs typeface="Arial" panose="020B0604020202020204" pitchFamily="34" charset="0"/>
              </a:rPr>
              <a:t> agreed.</a:t>
            </a:r>
          </a:p>
          <a:p>
            <a:pPr lvl="2">
              <a:spcBef>
                <a:spcPts val="0"/>
              </a:spcBef>
              <a:spcAft>
                <a:spcPts val="0"/>
              </a:spcAft>
              <a:defRPr/>
            </a:pPr>
            <a:r>
              <a:rPr lang="en-US" altLang="zh-CN" sz="1400" kern="0" dirty="0">
                <a:solidFill>
                  <a:prstClr val="black"/>
                </a:solidFill>
              </a:rPr>
              <a:t>TS is sent for approval as most of the objectives are complete.</a:t>
            </a:r>
          </a:p>
          <a:p>
            <a:pPr lvl="2">
              <a:spcBef>
                <a:spcPts val="0"/>
              </a:spcBef>
              <a:spcAft>
                <a:spcPts val="0"/>
              </a:spcAft>
              <a:defRPr/>
            </a:pPr>
            <a:r>
              <a:rPr lang="en-US" altLang="zh-CN" sz="1400" kern="0" dirty="0">
                <a:solidFill>
                  <a:prstClr val="black"/>
                </a:solidFill>
              </a:rPr>
              <a:t>Worked on following features (either newly added or enhanced previously agreed)</a:t>
            </a:r>
          </a:p>
          <a:p>
            <a:pPr lvl="3">
              <a:spcBef>
                <a:spcPts val="0"/>
              </a:spcBef>
              <a:spcAft>
                <a:spcPts val="0"/>
              </a:spcAft>
              <a:defRPr/>
            </a:pPr>
            <a:r>
              <a:rPr lang="en-US" altLang="zh-CN" sz="1200" kern="0" dirty="0">
                <a:solidFill>
                  <a:prstClr val="black"/>
                </a:solidFill>
                <a:cs typeface="Arial" panose="020B0604020202020204" pitchFamily="34" charset="0"/>
              </a:rPr>
              <a:t>Spatial anchors management procedures</a:t>
            </a:r>
          </a:p>
          <a:p>
            <a:pPr lvl="3">
              <a:spcBef>
                <a:spcPts val="0"/>
              </a:spcBef>
              <a:spcAft>
                <a:spcPts val="0"/>
              </a:spcAft>
              <a:defRPr/>
            </a:pPr>
            <a:r>
              <a:rPr lang="en-US" altLang="zh-CN" sz="1200" kern="0" dirty="0">
                <a:solidFill>
                  <a:prstClr val="black"/>
                </a:solidFill>
              </a:rPr>
              <a:t>Spatial anchors usage information procedure</a:t>
            </a:r>
            <a:endParaRPr lang="en-US" altLang="zh-CN" sz="1200" kern="0" dirty="0">
              <a:solidFill>
                <a:prstClr val="black"/>
              </a:solidFill>
              <a:cs typeface="Arial" panose="020B0604020202020204" pitchFamily="34" charset="0"/>
            </a:endParaRPr>
          </a:p>
          <a:p>
            <a:pPr lvl="3">
              <a:spcBef>
                <a:spcPts val="0"/>
              </a:spcBef>
              <a:spcAft>
                <a:spcPts val="0"/>
              </a:spcAft>
              <a:defRPr/>
            </a:pPr>
            <a:r>
              <a:rPr lang="en-US" altLang="zh-CN" sz="1200" kern="0" dirty="0">
                <a:solidFill>
                  <a:prstClr val="black"/>
                </a:solidFill>
                <a:cs typeface="Arial" panose="020B0604020202020204" pitchFamily="34" charset="0"/>
              </a:rPr>
              <a:t>Spatial map management procedures</a:t>
            </a:r>
          </a:p>
          <a:p>
            <a:pPr lvl="3">
              <a:spcBef>
                <a:spcPts val="0"/>
              </a:spcBef>
              <a:spcAft>
                <a:spcPts val="0"/>
              </a:spcAft>
              <a:defRPr/>
            </a:pPr>
            <a:r>
              <a:rPr lang="en-US" altLang="zh-CN" sz="1200" kern="0" dirty="0">
                <a:solidFill>
                  <a:prstClr val="black"/>
                </a:solidFill>
              </a:rPr>
              <a:t>Spatial map subscription procedures</a:t>
            </a:r>
          </a:p>
          <a:p>
            <a:pPr lvl="3">
              <a:spcBef>
                <a:spcPts val="0"/>
              </a:spcBef>
              <a:spcAft>
                <a:spcPts val="0"/>
              </a:spcAft>
              <a:defRPr/>
            </a:pPr>
            <a:r>
              <a:rPr lang="en-US" altLang="zh-CN" sz="1200" kern="0" dirty="0">
                <a:solidFill>
                  <a:prstClr val="black"/>
                </a:solidFill>
                <a:cs typeface="Arial" panose="020B0604020202020204" pitchFamily="34" charset="0"/>
              </a:rPr>
              <a:t>Spatial map data source registration and discovery</a:t>
            </a:r>
          </a:p>
          <a:p>
            <a:pPr lvl="3">
              <a:spcBef>
                <a:spcPts val="0"/>
              </a:spcBef>
              <a:spcAft>
                <a:spcPts val="0"/>
              </a:spcAft>
              <a:defRPr/>
            </a:pPr>
            <a:r>
              <a:rPr lang="en-US" altLang="zh-CN" sz="1200" kern="0" dirty="0">
                <a:solidFill>
                  <a:prstClr val="black"/>
                </a:solidFill>
                <a:cs typeface="Arial" panose="020B0604020202020204" pitchFamily="34" charset="0"/>
              </a:rPr>
              <a:t>Implicit subscription for spatial map</a:t>
            </a:r>
          </a:p>
          <a:p>
            <a:pPr lvl="3">
              <a:spcBef>
                <a:spcPts val="0"/>
              </a:spcBef>
              <a:spcAft>
                <a:spcPts val="0"/>
              </a:spcAft>
              <a:defRPr/>
            </a:pPr>
            <a:r>
              <a:rPr lang="en-US" altLang="zh-CN" sz="1200" kern="0" dirty="0">
                <a:solidFill>
                  <a:prstClr val="black"/>
                </a:solidFill>
              </a:rPr>
              <a:t>SM service capable Application Server (SMAS) – registration procedures</a:t>
            </a:r>
          </a:p>
          <a:p>
            <a:pPr lvl="3">
              <a:spcBef>
                <a:spcPts val="0"/>
              </a:spcBef>
              <a:spcAft>
                <a:spcPts val="0"/>
              </a:spcAft>
              <a:defRPr/>
            </a:pPr>
            <a:r>
              <a:rPr lang="en-US" altLang="zh-CN" sz="1200" kern="0" dirty="0">
                <a:solidFill>
                  <a:prstClr val="black"/>
                </a:solidFill>
                <a:cs typeface="Arial" panose="020B0604020202020204" pitchFamily="34" charset="0"/>
              </a:rPr>
              <a:t>APIs for spatial anchors and spatial map</a:t>
            </a:r>
          </a:p>
          <a:p>
            <a:pPr lvl="3">
              <a:spcBef>
                <a:spcPts val="0"/>
              </a:spcBef>
              <a:spcAft>
                <a:spcPts val="0"/>
              </a:spcAft>
              <a:defRPr/>
            </a:pPr>
            <a:r>
              <a:rPr lang="en-US" altLang="zh-CN" sz="1200" kern="0" dirty="0">
                <a:solidFill>
                  <a:prstClr val="black"/>
                </a:solidFill>
              </a:rPr>
              <a:t>Architectural requirements</a:t>
            </a:r>
          </a:p>
          <a:p>
            <a:pPr lvl="1">
              <a:spcBef>
                <a:spcPts val="0"/>
              </a:spcBef>
              <a:spcAft>
                <a:spcPts val="0"/>
              </a:spcAft>
              <a:defRPr/>
            </a:pPr>
            <a:r>
              <a:rPr lang="en-US" altLang="zh-CN" sz="1600" kern="0" dirty="0">
                <a:solidFill>
                  <a:prstClr val="black"/>
                </a:solidFill>
                <a:cs typeface="Arial" panose="020B0604020202020204" pitchFamily="34" charset="0"/>
              </a:rPr>
              <a:t>TS 23.438 – digital assets</a:t>
            </a:r>
          </a:p>
          <a:p>
            <a:pPr lvl="2">
              <a:spcBef>
                <a:spcPts val="0"/>
              </a:spcBef>
              <a:spcAft>
                <a:spcPts val="0"/>
              </a:spcAft>
              <a:defRPr/>
            </a:pPr>
            <a:r>
              <a:rPr lang="en-US" altLang="zh-CN" sz="1400" kern="0" dirty="0">
                <a:solidFill>
                  <a:prstClr val="black"/>
                </a:solidFill>
                <a:cs typeface="Arial" panose="020B0604020202020204" pitchFamily="34" charset="0"/>
              </a:rPr>
              <a:t>Total 11 </a:t>
            </a:r>
            <a:r>
              <a:rPr lang="en-US" altLang="zh-CN" sz="1400" kern="0" dirty="0" err="1">
                <a:solidFill>
                  <a:prstClr val="black"/>
                </a:solidFill>
                <a:cs typeface="Arial" panose="020B0604020202020204" pitchFamily="34" charset="0"/>
              </a:rPr>
              <a:t>pCRs</a:t>
            </a:r>
            <a:r>
              <a:rPr lang="en-US" altLang="zh-CN" sz="1400" kern="0" dirty="0">
                <a:solidFill>
                  <a:prstClr val="black"/>
                </a:solidFill>
                <a:cs typeface="Arial" panose="020B0604020202020204" pitchFamily="34" charset="0"/>
              </a:rPr>
              <a:t> agreed</a:t>
            </a:r>
          </a:p>
          <a:p>
            <a:pPr lvl="2">
              <a:spcBef>
                <a:spcPts val="0"/>
              </a:spcBef>
              <a:spcAft>
                <a:spcPts val="0"/>
              </a:spcAft>
              <a:defRPr/>
            </a:pPr>
            <a:r>
              <a:rPr lang="en-US" altLang="zh-CN" sz="1400" kern="0" dirty="0">
                <a:solidFill>
                  <a:prstClr val="black"/>
                </a:solidFill>
              </a:rPr>
              <a:t>TS is sent for information</a:t>
            </a:r>
          </a:p>
          <a:p>
            <a:pPr lvl="2">
              <a:spcBef>
                <a:spcPts val="0"/>
              </a:spcBef>
              <a:spcAft>
                <a:spcPts val="0"/>
              </a:spcAft>
              <a:defRPr/>
            </a:pPr>
            <a:r>
              <a:rPr lang="en-US" altLang="zh-CN" sz="1400" kern="0" dirty="0">
                <a:solidFill>
                  <a:prstClr val="black"/>
                </a:solidFill>
                <a:cs typeface="Arial" panose="020B0604020202020204" pitchFamily="34" charset="0"/>
              </a:rPr>
              <a:t>Worked on Digital asset management and discovery procedures</a:t>
            </a:r>
          </a:p>
        </p:txBody>
      </p:sp>
      <p:graphicFrame>
        <p:nvGraphicFramePr>
          <p:cNvPr id="4" name="Table 3">
            <a:extLst>
              <a:ext uri="{FF2B5EF4-FFF2-40B4-BE49-F238E27FC236}">
                <a16:creationId xmlns:a16="http://schemas.microsoft.com/office/drawing/2014/main" id="{6B9A4B2A-E786-CEE4-0250-F1D8370575AF}"/>
              </a:ext>
            </a:extLst>
          </p:cNvPr>
          <p:cNvGraphicFramePr>
            <a:graphicFrameLocks noGrp="1"/>
          </p:cNvGraphicFramePr>
          <p:nvPr/>
        </p:nvGraphicFramePr>
        <p:xfrm>
          <a:off x="363724" y="1481667"/>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1040076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Application enablement for mobile </a:t>
                      </a:r>
                      <a:r>
                        <a:rPr lang="en-US" sz="1400" b="1" kern="1200" dirty="0" err="1">
                          <a:solidFill>
                            <a:schemeClr val="dk1"/>
                          </a:solidFill>
                          <a:latin typeface="+mn-lt"/>
                          <a:ea typeface="+mn-ea"/>
                          <a:cs typeface="+mn-cs"/>
                        </a:rPr>
                        <a:t>metaverse</a:t>
                      </a:r>
                      <a:r>
                        <a:rPr lang="en-US" sz="1400" b="1" kern="1200" dirty="0">
                          <a:solidFill>
                            <a:schemeClr val="dk1"/>
                          </a:solidFill>
                          <a:latin typeface="+mn-lt"/>
                          <a:ea typeface="+mn-ea"/>
                          <a:cs typeface="+mn-cs"/>
                        </a:rPr>
                        <a:t> services</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err="1">
                          <a:solidFill>
                            <a:schemeClr val="dk1"/>
                          </a:solidFill>
                          <a:latin typeface="+mn-lt"/>
                          <a:ea typeface="+mn-ea"/>
                          <a:cs typeface="+mn-cs"/>
                        </a:rPr>
                        <a:t>Metaverse_App</a:t>
                      </a:r>
                      <a:endParaRPr lang="en-GB" sz="140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chemeClr val="tx1"/>
                          </a:solidFill>
                          <a:latin typeface="+mn-lt"/>
                          <a:ea typeface="+mn-ea"/>
                          <a:cs typeface="+mn-cs"/>
                        </a:rPr>
                        <a:t>25%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kern="1200" dirty="0">
                          <a:solidFill>
                            <a:schemeClr val="dk1"/>
                          </a:solidFill>
                          <a:latin typeface="+mn-lt"/>
                          <a:ea typeface="+mn-ea"/>
                          <a:cs typeface="+mn-cs"/>
                        </a:rPr>
                        <a:t>SP-241009</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rgbClr val="FF0000"/>
                          </a:solidFill>
                          <a:latin typeface="+mn-lt"/>
                          <a:ea typeface="+mn-ea"/>
                          <a:cs typeface="+mn-cs"/>
                        </a:rPr>
                        <a:t>80%</a:t>
                      </a:r>
                    </a:p>
                  </a:txBody>
                  <a:tcPr marL="72000" marR="72000" marT="0" marB="0" anchor="ctr"/>
                </a:tc>
                <a:extLst>
                  <a:ext uri="{0D108BD9-81ED-4DB2-BD59-A6C34878D82A}">
                    <a16:rowId xmlns:a16="http://schemas.microsoft.com/office/drawing/2014/main" val="335850112"/>
                  </a:ext>
                </a:extLst>
              </a:tr>
            </a:tbl>
          </a:graphicData>
        </a:graphic>
      </p:graphicFrame>
      <p:sp>
        <p:nvSpPr>
          <p:cNvPr id="3" name="Content Placeholder 2">
            <a:extLst>
              <a:ext uri="{FF2B5EF4-FFF2-40B4-BE49-F238E27FC236}">
                <a16:creationId xmlns:a16="http://schemas.microsoft.com/office/drawing/2014/main" id="{560256DB-7696-64D7-EB9B-385EF166BC9A}"/>
              </a:ext>
            </a:extLst>
          </p:cNvPr>
          <p:cNvSpPr txBox="1">
            <a:spLocks/>
          </p:cNvSpPr>
          <p:nvPr/>
        </p:nvSpPr>
        <p:spPr bwMode="auto">
          <a:xfrm>
            <a:off x="6963508" y="2404136"/>
            <a:ext cx="4864768" cy="375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kumimoji="0" lang="en-US" sz="2000" b="0" i="0" u="none" strike="noStrike" kern="0" cap="none" spc="0" normalizeH="0" baseline="0" noProof="0" dirty="0">
                <a:ln>
                  <a:noFill/>
                </a:ln>
                <a:solidFill>
                  <a:prstClr val="black"/>
                </a:solidFill>
                <a:effectLst/>
                <a:uLnTx/>
                <a:uFillTx/>
                <a:ea typeface="MS PGothic" panose="020B0600070205080204" pitchFamily="34" charset="-128"/>
              </a:rPr>
              <a:t>RAN impacts and dependencies:</a:t>
            </a:r>
          </a:p>
          <a:p>
            <a:pPr lvl="1">
              <a:spcBef>
                <a:spcPts val="0"/>
              </a:spcBef>
              <a:spcAft>
                <a:spcPts val="0"/>
              </a:spcAft>
              <a:defRPr/>
            </a:pPr>
            <a:r>
              <a:rPr kumimoji="0" lang="en-US"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None</a:t>
            </a:r>
          </a:p>
          <a:p>
            <a:pPr marL="0" marR="0" lvl="0" indent="0" algn="l" defTabSz="914400" rtl="0" eaLnBrk="0" fontAlgn="base" latinLnBrk="0" hangingPunct="0">
              <a:lnSpc>
                <a:spcPct val="100000"/>
              </a:lnSpc>
              <a:spcBef>
                <a:spcPts val="0"/>
              </a:spcBef>
              <a:spcAft>
                <a:spcPts val="0"/>
              </a:spcAft>
              <a:buClrTx/>
              <a:buSzTx/>
              <a:buNone/>
              <a:tabLst/>
              <a:defRPr/>
            </a:pPr>
            <a:endPar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kumimoji="0" lang="en-GB" sz="16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Continue the work on following</a:t>
            </a:r>
            <a:r>
              <a:rPr kumimoji="0" lang="en-GB" sz="1600" b="0" i="0" u="none" strike="noStrike" kern="1200" cap="none" spc="0" normalizeH="0" noProof="0" dirty="0">
                <a:ln>
                  <a:noFill/>
                </a:ln>
                <a:solidFill>
                  <a:prstClr val="black"/>
                </a:solidFill>
                <a:effectLst/>
                <a:uLnTx/>
                <a:uFillTx/>
                <a:latin typeface="Calibri"/>
                <a:ea typeface="Times New Roman" panose="02020603050405020304" pitchFamily="18" charset="0"/>
                <a:cs typeface="Arial" panose="020B0604020202020204" pitchFamily="34" charset="0"/>
              </a:rPr>
              <a:t> topics:</a:t>
            </a:r>
          </a:p>
          <a:p>
            <a:pPr lvl="2">
              <a:buFont typeface="+mj-lt"/>
              <a:buAutoNum type="arabicPeriod"/>
            </a:pPr>
            <a:r>
              <a:rPr lang="en-GB" sz="1400" dirty="0">
                <a:solidFill>
                  <a:prstClr val="black"/>
                </a:solidFill>
                <a:latin typeface="Calibri"/>
                <a:ea typeface="Times New Roman" panose="02020603050405020304" pitchFamily="18" charset="0"/>
                <a:cs typeface="Arial" panose="020B0604020202020204" pitchFamily="34" charset="0"/>
              </a:rPr>
              <a:t>Support for permission control of digital assets</a:t>
            </a:r>
            <a:endParaRPr lang="en-IN" sz="1400" dirty="0">
              <a:solidFill>
                <a:prstClr val="black"/>
              </a:solidFill>
              <a:latin typeface="Calibri"/>
              <a:ea typeface="Times New Roman" panose="02020603050405020304" pitchFamily="18" charset="0"/>
              <a:cs typeface="Arial" panose="020B0604020202020204" pitchFamily="34" charset="0"/>
            </a:endParaRPr>
          </a:p>
          <a:p>
            <a:pPr lvl="2">
              <a:buFont typeface="+mj-lt"/>
              <a:buAutoNum type="arabicPeriod"/>
            </a:pPr>
            <a:r>
              <a:rPr lang="en-GB" sz="1400" dirty="0">
                <a:solidFill>
                  <a:prstClr val="black"/>
                </a:solidFill>
                <a:latin typeface="Calibri"/>
                <a:ea typeface="Times New Roman" panose="02020603050405020304" pitchFamily="18" charset="0"/>
                <a:cs typeface="Arial" panose="020B0604020202020204" pitchFamily="34" charset="0"/>
              </a:rPr>
              <a:t>Support for </a:t>
            </a:r>
            <a:r>
              <a:rPr lang="en-GB" sz="1400" dirty="0" err="1">
                <a:solidFill>
                  <a:prstClr val="black"/>
                </a:solidFill>
                <a:latin typeface="Calibri"/>
                <a:ea typeface="Times New Roman" panose="02020603050405020304" pitchFamily="18" charset="0"/>
                <a:cs typeface="Arial" panose="020B0604020202020204" pitchFamily="34" charset="0"/>
              </a:rPr>
              <a:t>metaverse</a:t>
            </a:r>
            <a:r>
              <a:rPr lang="en-GB" sz="1400" dirty="0">
                <a:solidFill>
                  <a:prstClr val="black"/>
                </a:solidFill>
                <a:latin typeface="Calibri"/>
                <a:ea typeface="Times New Roman" panose="02020603050405020304" pitchFamily="18" charset="0"/>
                <a:cs typeface="Arial" panose="020B0604020202020204" pitchFamily="34" charset="0"/>
              </a:rPr>
              <a:t> services requiring multiple devices</a:t>
            </a:r>
            <a:endParaRPr lang="en-IN" sz="1400" dirty="0">
              <a:solidFill>
                <a:prstClr val="black"/>
              </a:solidFill>
              <a:latin typeface="Calibri"/>
              <a:ea typeface="Times New Roman" panose="02020603050405020304" pitchFamily="18" charset="0"/>
              <a:cs typeface="Arial" panose="020B0604020202020204" pitchFamily="34" charset="0"/>
            </a:endParaRPr>
          </a:p>
          <a:p>
            <a:pPr lvl="2">
              <a:buFont typeface="+mj-lt"/>
              <a:buAutoNum type="arabicPeriod"/>
            </a:pPr>
            <a:r>
              <a:rPr lang="en-GB" sz="1400" dirty="0">
                <a:solidFill>
                  <a:prstClr val="black"/>
                </a:solidFill>
                <a:latin typeface="Calibri"/>
                <a:ea typeface="Times New Roman" panose="02020603050405020304" pitchFamily="18" charset="0"/>
                <a:cs typeface="Arial" panose="020B0604020202020204" pitchFamily="34" charset="0"/>
              </a:rPr>
              <a:t>Discovery of VAL server with SM capability</a:t>
            </a:r>
            <a:endParaRPr lang="en-IN" sz="1400" dirty="0">
              <a:solidFill>
                <a:prstClr val="black"/>
              </a:solidFill>
              <a:latin typeface="Calibri"/>
              <a:ea typeface="Times New Roman" panose="02020603050405020304" pitchFamily="18" charset="0"/>
              <a:cs typeface="Arial" panose="020B0604020202020204" pitchFamily="34" charset="0"/>
            </a:endParaRPr>
          </a:p>
          <a:p>
            <a:pPr lvl="2">
              <a:buFont typeface="+mj-lt"/>
              <a:buAutoNum type="arabicPeriod"/>
            </a:pPr>
            <a:r>
              <a:rPr lang="en-GB" sz="1400" dirty="0">
                <a:solidFill>
                  <a:prstClr val="black"/>
                </a:solidFill>
                <a:latin typeface="Calibri"/>
                <a:ea typeface="Times New Roman" panose="02020603050405020304" pitchFamily="18" charset="0"/>
                <a:cs typeface="Arial" panose="020B0604020202020204" pitchFamily="34" charset="0"/>
              </a:rPr>
              <a:t>Media aspects for digital assets and spatial map</a:t>
            </a:r>
            <a:endParaRPr lang="en-IN" altLang="zh-CN" sz="1400" dirty="0">
              <a:solidFill>
                <a:prstClr val="black"/>
              </a:solidFill>
              <a:latin typeface="Calibri"/>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41661265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XRM_Ph2_App</a:t>
            </a:r>
          </a:p>
        </p:txBody>
      </p:sp>
      <p:graphicFrame>
        <p:nvGraphicFramePr>
          <p:cNvPr id="4" name="Table 3"/>
          <p:cNvGraphicFramePr>
            <a:graphicFrameLocks noGrp="1"/>
          </p:cNvGraphicFramePr>
          <p:nvPr/>
        </p:nvGraphicFramePr>
        <p:xfrm>
          <a:off x="363724" y="1470478"/>
          <a:ext cx="11464552" cy="103825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711232">
                  <a:extLst>
                    <a:ext uri="{9D8B030D-6E8A-4147-A177-3AD203B41FA5}">
                      <a16:colId xmlns:a16="http://schemas.microsoft.com/office/drawing/2014/main" val="20001"/>
                    </a:ext>
                  </a:extLst>
                </a:gridCol>
                <a:gridCol w="1348154">
                  <a:extLst>
                    <a:ext uri="{9D8B030D-6E8A-4147-A177-3AD203B41FA5}">
                      <a16:colId xmlns:a16="http://schemas.microsoft.com/office/drawing/2014/main" val="20002"/>
                    </a:ext>
                  </a:extLst>
                </a:gridCol>
                <a:gridCol w="1160585">
                  <a:extLst>
                    <a:ext uri="{9D8B030D-6E8A-4147-A177-3AD203B41FA5}">
                      <a16:colId xmlns:a16="http://schemas.microsoft.com/office/drawing/2014/main" val="20003"/>
                    </a:ext>
                  </a:extLst>
                </a:gridCol>
                <a:gridCol w="609600">
                  <a:extLst>
                    <a:ext uri="{9D8B030D-6E8A-4147-A177-3AD203B41FA5}">
                      <a16:colId xmlns:a16="http://schemas.microsoft.com/office/drawing/2014/main" val="20004"/>
                    </a:ext>
                  </a:extLst>
                </a:gridCol>
                <a:gridCol w="1110984">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593128">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445131">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lt1"/>
                          </a:solidFill>
                          <a:latin typeface="+mn-lt"/>
                          <a:ea typeface="+mn-ea"/>
                          <a:cs typeface="+mn-cs"/>
                        </a:rPr>
                        <a:t>1040074</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400" b="1" kern="1200" dirty="0">
                          <a:solidFill>
                            <a:schemeClr val="dk1"/>
                          </a:solidFill>
                          <a:latin typeface="+mn-lt"/>
                          <a:ea typeface="+mn-ea"/>
                          <a:cs typeface="+mn-cs"/>
                        </a:rPr>
                        <a:t>Application enablement for XRM Services Phase 2</a:t>
                      </a: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IN" sz="1400" b="0" dirty="0">
                          <a:sym typeface="+mn-ea"/>
                        </a:rPr>
                        <a:t>XRM_Ph2_App</a:t>
                      </a:r>
                      <a:endParaRPr lang="en-GB" sz="14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400" kern="1200" dirty="0">
                          <a:solidFill>
                            <a:schemeClr val="tx1"/>
                          </a:solidFill>
                          <a:latin typeface="+mn-lt"/>
                          <a:ea typeface="+mn-ea"/>
                          <a:cs typeface="+mn-cs"/>
                        </a:rPr>
                        <a:t>15</a:t>
                      </a:r>
                      <a:r>
                        <a:rPr lang="en-GB" sz="140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kern="1200" dirty="0">
                          <a:solidFill>
                            <a:schemeClr val="dk1"/>
                          </a:solidFill>
                          <a:latin typeface="+mn-lt"/>
                          <a:ea typeface="+mn-ea"/>
                          <a:cs typeface="+mn-cs"/>
                        </a:rPr>
                        <a:t>SP-241007</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400" kern="1200" dirty="0">
                          <a:solidFill>
                            <a:srgbClr val="FF0000"/>
                          </a:solidFill>
                          <a:latin typeface="+mn-lt"/>
                          <a:ea typeface="+mn-ea"/>
                          <a:cs typeface="+mn-cs"/>
                        </a:rPr>
                        <a:t>90</a:t>
                      </a:r>
                      <a:r>
                        <a:rPr lang="en-GB" sz="140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0001"/>
                  </a:ext>
                </a:extLst>
              </a:tr>
            </a:tbl>
          </a:graphicData>
        </a:graphic>
      </p:graphicFrame>
      <p:sp>
        <p:nvSpPr>
          <p:cNvPr id="5" name="Content Placeholder 2"/>
          <p:cNvSpPr txBox="1"/>
          <p:nvPr/>
        </p:nvSpPr>
        <p:spPr bwMode="auto">
          <a:xfrm>
            <a:off x="7840345" y="2682240"/>
            <a:ext cx="3987800" cy="371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lvl="0" algn="l" defTabSz="914400">
              <a:spcBef>
                <a:spcPts val="0"/>
              </a:spcBef>
              <a:spcAft>
                <a:spcPts val="0"/>
              </a:spcAft>
              <a:buClrTx/>
              <a:buSzTx/>
              <a:buFontTx/>
              <a:buBlip>
                <a:blip r:embed="rId2"/>
              </a:buBlip>
              <a:defRPr/>
            </a:pPr>
            <a:r>
              <a:rPr lang="en-US" altLang="de-DE" sz="2000" kern="0" noProof="0" dirty="0">
                <a:ln>
                  <a:noFill/>
                </a:ln>
                <a:solidFill>
                  <a:prstClr val="black"/>
                </a:solidFill>
                <a:effectLst/>
                <a:uLnTx/>
                <a:uFillTx/>
                <a:latin typeface="Calibri" panose="020F0502020204030204"/>
                <a:ea typeface="MS PGothic" panose="020B0600070205080204" pitchFamily="34" charset="-128"/>
                <a:sym typeface="+mn-ea"/>
              </a:rPr>
              <a:t>RAN and other impacts and dependencies: </a:t>
            </a:r>
            <a:endParaRPr lang="en-US" altLang="de-DE" sz="2000" kern="0" noProof="0" dirty="0">
              <a:ln>
                <a:noFill/>
              </a:ln>
              <a:solidFill>
                <a:prstClr val="black"/>
              </a:solidFill>
              <a:effectLst/>
              <a:uLnTx/>
              <a:uFillTx/>
              <a:latin typeface="Calibri" panose="020F0502020204030204"/>
              <a:ea typeface="MS PGothic" panose="020B0600070205080204" pitchFamily="34" charset="-128"/>
            </a:endParaRPr>
          </a:p>
          <a:p>
            <a:pPr marL="685800" lvl="1" indent="-228600" algn="l" defTabSz="914400">
              <a:lnSpc>
                <a:spcPct val="90000"/>
              </a:lnSpc>
              <a:spcBef>
                <a:spcPts val="0"/>
              </a:spcBef>
              <a:spcAft>
                <a:spcPts val="0"/>
              </a:spcAft>
              <a:buSzTx/>
              <a:defRPr/>
            </a:pPr>
            <a:r>
              <a:rPr lang="en-US" sz="1600" kern="0" noProof="0" dirty="0">
                <a:ln>
                  <a:noFill/>
                </a:ln>
                <a:solidFill>
                  <a:prstClr val="black"/>
                </a:solidFill>
                <a:effectLst/>
                <a:uLnTx/>
                <a:uFillTx/>
                <a:latin typeface="Calibri" panose="020F0502020204030204"/>
                <a:sym typeface="+mn-ea"/>
              </a:rPr>
              <a:t>None</a:t>
            </a:r>
          </a:p>
          <a:p>
            <a:pPr marL="685800" lvl="1" indent="-228600" algn="l" defTabSz="914400">
              <a:lnSpc>
                <a:spcPct val="90000"/>
              </a:lnSpc>
              <a:spcBef>
                <a:spcPts val="0"/>
              </a:spcBef>
              <a:spcAft>
                <a:spcPts val="0"/>
              </a:spcAft>
              <a:buSzTx/>
              <a:defRPr/>
            </a:pPr>
            <a:endParaRPr lang="en-US" sz="1600" kern="0" noProof="0" dirty="0">
              <a:ln>
                <a:noFill/>
              </a:ln>
              <a:solidFill>
                <a:prstClr val="black"/>
              </a:solidFill>
              <a:effectLst/>
              <a:uLnTx/>
              <a:uFillTx/>
              <a:latin typeface="Calibri" panose="020F0502020204030204"/>
            </a:endParaRPr>
          </a:p>
          <a:p>
            <a:pPr marL="342900" marR="0" lvl="0" indent="-342900" algn="l" defTabSz="914400" rtl="0" eaLnBrk="0" fontAlgn="base" latinLnBrk="0" hangingPunct="0">
              <a:lnSpc>
                <a:spcPct val="100000"/>
              </a:lnSpc>
              <a:spcBef>
                <a:spcPts val="0"/>
              </a:spcBef>
              <a:spcAft>
                <a:spcPts val="0"/>
              </a:spcAft>
              <a:buClrTx/>
              <a:buSzTx/>
              <a:buFontTx/>
              <a:buBlip>
                <a:blip r:embed="rId2"/>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rPr>
              <a:t>None</a:t>
            </a:r>
            <a:endParaRPr kumimoji="0" lang="en-US" altLang="zh-CN" sz="175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US" sz="1600" kern="0" dirty="0">
                <a:sym typeface="+mn-ea"/>
              </a:rPr>
              <a:t>Continue the work on remaining objectives </a:t>
            </a:r>
            <a:endParaRPr lang="en-US" sz="1600" kern="0" dirty="0">
              <a:solidFill>
                <a:prstClr val="black"/>
              </a:solidFill>
              <a:ea typeface="+mn-ea"/>
              <a:cs typeface="+mn-cs"/>
            </a:endParaRPr>
          </a:p>
        </p:txBody>
      </p:sp>
      <p:sp>
        <p:nvSpPr>
          <p:cNvPr id="7" name="Content Placeholder 2"/>
          <p:cNvSpPr>
            <a:spLocks noGrp="1"/>
          </p:cNvSpPr>
          <p:nvPr/>
        </p:nvSpPr>
        <p:spPr>
          <a:xfrm>
            <a:off x="335280" y="2509520"/>
            <a:ext cx="7261860" cy="388937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SA#10</a:t>
            </a:r>
            <a:r>
              <a:rPr lang="en-US" altLang="de-DE" sz="2000" kern="0" dirty="0"/>
              <a:t>5</a:t>
            </a:r>
            <a:r>
              <a:rPr lang="de-DE" altLang="de-DE" sz="2000" kern="0" dirty="0"/>
              <a:t>:</a:t>
            </a:r>
          </a:p>
          <a:p>
            <a:pPr lvl="1" algn="l">
              <a:spcBef>
                <a:spcPts val="0"/>
              </a:spcBef>
              <a:spcAft>
                <a:spcPts val="0"/>
              </a:spcAft>
              <a:buSzTx/>
              <a:defRPr/>
            </a:pPr>
            <a:r>
              <a:rPr lang="en-US" altLang="en-IN" sz="1600" kern="0" dirty="0">
                <a:sym typeface="+mn-ea"/>
              </a:rPr>
              <a:t>14</a:t>
            </a:r>
            <a:r>
              <a:rPr lang="en-IN" altLang="zh-CN" sz="1600" kern="0" dirty="0">
                <a:sym typeface="+mn-ea"/>
              </a:rPr>
              <a:t> </a:t>
            </a:r>
            <a:r>
              <a:rPr lang="en-US" altLang="zh-CN" sz="1600" dirty="0">
                <a:sym typeface="+mn-ea"/>
              </a:rPr>
              <a:t>CRs agreed in total</a:t>
            </a:r>
            <a:endParaRPr lang="en-IN" altLang="zh-CN" sz="1600" kern="0" dirty="0"/>
          </a:p>
          <a:p>
            <a:pPr lvl="2">
              <a:spcBef>
                <a:spcPts val="0"/>
              </a:spcBef>
              <a:spcAft>
                <a:spcPts val="0"/>
              </a:spcAft>
              <a:defRPr/>
            </a:pPr>
            <a:r>
              <a:rPr lang="en-US" altLang="zh-CN" sz="1600" dirty="0">
                <a:sym typeface="+mn-ea"/>
              </a:rPr>
              <a:t>SA6#63: 8 CRs agreed</a:t>
            </a:r>
          </a:p>
          <a:p>
            <a:pPr lvl="2">
              <a:spcBef>
                <a:spcPts val="0"/>
              </a:spcBef>
              <a:spcAft>
                <a:spcPts val="0"/>
              </a:spcAft>
              <a:defRPr/>
            </a:pPr>
            <a:r>
              <a:rPr lang="en-US" altLang="zh-CN" sz="1600" dirty="0">
                <a:sym typeface="+mn-ea"/>
              </a:rPr>
              <a:t>SA6#64: 8 CRs agreed (2 CRs are revised after being agreed in SA6#63), Exception for XRM_Ph2_App</a:t>
            </a:r>
          </a:p>
          <a:p>
            <a:pPr lvl="1">
              <a:spcBef>
                <a:spcPts val="0"/>
              </a:spcBef>
              <a:spcAft>
                <a:spcPts val="0"/>
              </a:spcAft>
              <a:defRPr/>
            </a:pPr>
            <a:r>
              <a:rPr lang="en-IN" altLang="zh-CN" sz="1600" kern="0" dirty="0"/>
              <a:t>Progress made for </a:t>
            </a:r>
          </a:p>
          <a:p>
            <a:pPr lvl="2">
              <a:spcBef>
                <a:spcPts val="0"/>
              </a:spcBef>
              <a:spcAft>
                <a:spcPts val="0"/>
              </a:spcAft>
              <a:defRPr/>
            </a:pPr>
            <a:r>
              <a:rPr lang="en-US" altLang="zh-CN" sz="1600" dirty="0">
                <a:sym typeface="+mn-ea"/>
              </a:rPr>
              <a:t>SEALDD </a:t>
            </a:r>
            <a:r>
              <a:rPr lang="en-US" altLang="zh-CN" sz="1600" dirty="0"/>
              <a:t>Architecture update to support the tethered UE based on PINAPP</a:t>
            </a:r>
          </a:p>
          <a:p>
            <a:pPr lvl="2">
              <a:spcBef>
                <a:spcPts val="0"/>
              </a:spcBef>
              <a:spcAft>
                <a:spcPts val="0"/>
              </a:spcAft>
              <a:defRPr/>
            </a:pPr>
            <a:r>
              <a:rPr lang="en-US" altLang="zh-CN" sz="1600" dirty="0"/>
              <a:t>SEALDD enhancement to support the tethered UE,</a:t>
            </a:r>
            <a:r>
              <a:rPr lang="en-US" altLang="zh-CN" sz="1600" dirty="0">
                <a:sym typeface="+mn-ea"/>
              </a:rPr>
              <a:t> support UE-to-UE communication, </a:t>
            </a:r>
            <a:r>
              <a:rPr lang="en-US" altLang="zh-CN" sz="1600" dirty="0"/>
              <a:t>support the Multi-modal flows alignment, support for Multi-modal flows synchronization monitoring, Adaptive XR Data Transmission, XR Application Client Capability Information Request, Support the user group level QoS guarantee</a:t>
            </a:r>
          </a:p>
          <a:p>
            <a:pPr lvl="2" algn="l">
              <a:spcBef>
                <a:spcPts val="0"/>
              </a:spcBef>
              <a:spcAft>
                <a:spcPts val="0"/>
              </a:spcAft>
              <a:buClrTx/>
              <a:buSzTx/>
              <a:defRPr/>
            </a:pPr>
            <a:r>
              <a:rPr lang="en-US" altLang="zh-CN" sz="1600" dirty="0">
                <a:sym typeface="+mn-ea"/>
              </a:rPr>
              <a:t>SEAL enhancement to support Application QoS coordination  </a:t>
            </a:r>
          </a:p>
          <a:p>
            <a:pPr lvl="2" algn="l">
              <a:spcBef>
                <a:spcPts val="0"/>
              </a:spcBef>
              <a:spcAft>
                <a:spcPts val="0"/>
              </a:spcAft>
              <a:buClrTx/>
              <a:buSzTx/>
              <a:defRPr/>
            </a:pPr>
            <a:r>
              <a:rPr lang="en-US" altLang="zh-CN" sz="1600" dirty="0">
                <a:sym typeface="+mn-ea"/>
              </a:rPr>
              <a:t>ADAES enhacement to support analytics for tethered UE</a:t>
            </a:r>
            <a:endParaRPr lang="en-US" altLang="zh-CN" sz="1600" dirty="0"/>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5GSAT_Ph3_App</a:t>
            </a:r>
          </a:p>
        </p:txBody>
      </p:sp>
      <p:sp>
        <p:nvSpPr>
          <p:cNvPr id="3" name="Content Placeholder 2"/>
          <p:cNvSpPr>
            <a:spLocks noGrp="1"/>
          </p:cNvSpPr>
          <p:nvPr>
            <p:ph idx="1"/>
          </p:nvPr>
        </p:nvSpPr>
        <p:spPr>
          <a:xfrm>
            <a:off x="363725" y="2330669"/>
            <a:ext cx="6545076" cy="3716342"/>
          </a:xfrm>
        </p:spPr>
        <p:txBody>
          <a:bodyPr/>
          <a:lstStyle/>
          <a:p>
            <a:pPr>
              <a:spcBef>
                <a:spcPts val="0"/>
              </a:spcBef>
              <a:spcAft>
                <a:spcPts val="0"/>
              </a:spcAft>
              <a:defRPr/>
            </a:pPr>
            <a:r>
              <a:rPr lang="de-DE" altLang="de-DE" sz="2000" kern="0" dirty="0"/>
              <a:t>Progress since SA#105:</a:t>
            </a:r>
          </a:p>
          <a:p>
            <a:pPr lvl="1">
              <a:spcBef>
                <a:spcPts val="0"/>
              </a:spcBef>
              <a:spcAft>
                <a:spcPts val="0"/>
              </a:spcAft>
              <a:defRPr/>
            </a:pPr>
            <a:r>
              <a:rPr lang="en-US" altLang="zh-CN" sz="1600" dirty="0">
                <a:latin typeface="+mn-lt"/>
                <a:sym typeface="+mn-ea"/>
              </a:rPr>
              <a:t>Normative work </a:t>
            </a:r>
            <a:r>
              <a:rPr lang="en-US" altLang="zh-CN" sz="1600" dirty="0">
                <a:sym typeface="+mn-ea"/>
              </a:rPr>
              <a:t>kicked-off</a:t>
            </a:r>
            <a:endParaRPr lang="en-US" altLang="zh-CN" sz="1600" kern="0" dirty="0"/>
          </a:p>
          <a:p>
            <a:pPr lvl="1">
              <a:spcBef>
                <a:spcPts val="0"/>
              </a:spcBef>
              <a:spcAft>
                <a:spcPts val="0"/>
              </a:spcAft>
              <a:defRPr/>
            </a:pPr>
            <a:r>
              <a:rPr lang="en-IN" altLang="zh-CN" sz="1600" kern="0" dirty="0"/>
              <a:t>Progress made for:</a:t>
            </a:r>
          </a:p>
          <a:p>
            <a:pPr lvl="2">
              <a:spcBef>
                <a:spcPts val="0"/>
              </a:spcBef>
              <a:spcAft>
                <a:spcPts val="0"/>
              </a:spcAft>
              <a:defRPr/>
            </a:pPr>
            <a:r>
              <a:rPr lang="en-IN" altLang="zh-CN" sz="1400" dirty="0"/>
              <a:t>Total 8 CRs agreed</a:t>
            </a:r>
          </a:p>
          <a:p>
            <a:pPr lvl="2">
              <a:spcBef>
                <a:spcPts val="0"/>
              </a:spcBef>
              <a:spcAft>
                <a:spcPts val="0"/>
              </a:spcAft>
              <a:defRPr/>
            </a:pPr>
            <a:r>
              <a:rPr lang="en-IN" altLang="zh-CN" sz="1400" dirty="0"/>
              <a:t>2 CRs to Mission Critical TS 23.289 is Agreed</a:t>
            </a:r>
          </a:p>
          <a:p>
            <a:pPr lvl="2">
              <a:spcBef>
                <a:spcPts val="0"/>
              </a:spcBef>
              <a:spcAft>
                <a:spcPts val="0"/>
              </a:spcAft>
              <a:defRPr/>
            </a:pPr>
            <a:r>
              <a:rPr lang="en-IN" altLang="zh-CN" sz="1400" dirty="0"/>
              <a:t>3 CRs to SEAL TS 23.434 is Agreed</a:t>
            </a:r>
          </a:p>
          <a:p>
            <a:pPr lvl="2">
              <a:spcBef>
                <a:spcPts val="0"/>
              </a:spcBef>
              <a:spcAft>
                <a:spcPts val="0"/>
              </a:spcAft>
              <a:defRPr/>
            </a:pPr>
            <a:r>
              <a:rPr lang="en-IN" altLang="zh-CN" sz="1400" dirty="0"/>
              <a:t>1 CR to SEALDD TS 23.433 is Agreed</a:t>
            </a:r>
          </a:p>
          <a:p>
            <a:pPr lvl="2">
              <a:spcBef>
                <a:spcPts val="0"/>
              </a:spcBef>
              <a:spcAft>
                <a:spcPts val="0"/>
              </a:spcAft>
              <a:defRPr/>
            </a:pPr>
            <a:r>
              <a:rPr lang="en-IN" altLang="zh-CN" sz="1400" dirty="0"/>
              <a:t>1 CR to ADAE TS 23.346 is Agreed</a:t>
            </a:r>
          </a:p>
          <a:p>
            <a:pPr lvl="2">
              <a:spcBef>
                <a:spcPts val="0"/>
              </a:spcBef>
              <a:spcAft>
                <a:spcPts val="0"/>
              </a:spcAft>
              <a:defRPr/>
            </a:pPr>
            <a:r>
              <a:rPr lang="en-IN" altLang="zh-CN" sz="1400" dirty="0"/>
              <a:t>1 CR to 3GPP TS 23.558 is Agreed</a:t>
            </a:r>
          </a:p>
          <a:p>
            <a:pPr lvl="2">
              <a:spcBef>
                <a:spcPts val="0"/>
              </a:spcBef>
              <a:spcAft>
                <a:spcPts val="0"/>
              </a:spcAft>
              <a:defRPr/>
            </a:pPr>
            <a:endParaRPr lang="en-IN" altLang="zh-CN" sz="1600" kern="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1600" kern="0" dirty="0"/>
          </a:p>
          <a:p>
            <a:endParaRPr lang="en-IN" dirty="0"/>
          </a:p>
        </p:txBody>
      </p:sp>
      <p:sp>
        <p:nvSpPr>
          <p:cNvPr id="6" name="Content Placeholder 2"/>
          <p:cNvSpPr txBox="1">
            <a:spLocks/>
          </p:cNvSpPr>
          <p:nvPr/>
        </p:nvSpPr>
        <p:spPr bwMode="auto">
          <a:xfrm>
            <a:off x="6942668" y="2330669"/>
            <a:ext cx="4885608" cy="3234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3"/>
              </a:buBlip>
              <a:tabLst/>
              <a:defRPr/>
            </a:pPr>
            <a:r>
              <a:rPr lang="de-DE" sz="2000" kern="0" dirty="0"/>
              <a:t>Next steps: </a:t>
            </a:r>
          </a:p>
          <a:p>
            <a:pPr lvl="1">
              <a:spcBef>
                <a:spcPts val="0"/>
              </a:spcBef>
              <a:spcAft>
                <a:spcPts val="0"/>
              </a:spcAft>
              <a:defRPr/>
            </a:pPr>
            <a:r>
              <a:rPr lang="en-IN" sz="1600" kern="0" dirty="0"/>
              <a:t>Edge computing on-board the satellite, Discontinuous Coverage, S&amp;F and Mission Critical aspects from the TR 23.700-01 solutions AE#2, AE#3, AE#7, AE#8 and MC#1</a:t>
            </a:r>
            <a:endParaRPr lang="de-DE" sz="1600" kern="0" dirty="0"/>
          </a:p>
          <a:p>
            <a:endParaRPr lang="en-IN" dirty="0"/>
          </a:p>
        </p:txBody>
      </p:sp>
      <p:graphicFrame>
        <p:nvGraphicFramePr>
          <p:cNvPr id="4" name="Table 3">
            <a:extLst>
              <a:ext uri="{FF2B5EF4-FFF2-40B4-BE49-F238E27FC236}">
                <a16:creationId xmlns:a16="http://schemas.microsoft.com/office/drawing/2014/main" id="{5F541C4A-0D1D-92FB-8629-782DB0E78F0A}"/>
              </a:ext>
            </a:extLst>
          </p:cNvPr>
          <p:cNvGraphicFramePr>
            <a:graphicFrameLocks noGrp="1"/>
          </p:cNvGraphicFramePr>
          <p:nvPr/>
        </p:nvGraphicFramePr>
        <p:xfrm>
          <a:off x="363724" y="1391859"/>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193975662"/>
                    </a:ext>
                  </a:extLst>
                </a:gridCol>
                <a:gridCol w="5761164">
                  <a:extLst>
                    <a:ext uri="{9D8B030D-6E8A-4147-A177-3AD203B41FA5}">
                      <a16:colId xmlns:a16="http://schemas.microsoft.com/office/drawing/2014/main" val="227265534"/>
                    </a:ext>
                  </a:extLst>
                </a:gridCol>
                <a:gridCol w="1749778">
                  <a:extLst>
                    <a:ext uri="{9D8B030D-6E8A-4147-A177-3AD203B41FA5}">
                      <a16:colId xmlns:a16="http://schemas.microsoft.com/office/drawing/2014/main" val="993128599"/>
                    </a:ext>
                  </a:extLst>
                </a:gridCol>
                <a:gridCol w="1075432">
                  <a:extLst>
                    <a:ext uri="{9D8B030D-6E8A-4147-A177-3AD203B41FA5}">
                      <a16:colId xmlns:a16="http://schemas.microsoft.com/office/drawing/2014/main" val="1377638285"/>
                    </a:ext>
                  </a:extLst>
                </a:gridCol>
                <a:gridCol w="471145">
                  <a:extLst>
                    <a:ext uri="{9D8B030D-6E8A-4147-A177-3AD203B41FA5}">
                      <a16:colId xmlns:a16="http://schemas.microsoft.com/office/drawing/2014/main" val="917035672"/>
                    </a:ext>
                  </a:extLst>
                </a:gridCol>
                <a:gridCol w="925689">
                  <a:extLst>
                    <a:ext uri="{9D8B030D-6E8A-4147-A177-3AD203B41FA5}">
                      <a16:colId xmlns:a16="http://schemas.microsoft.com/office/drawing/2014/main" val="29001831"/>
                    </a:ext>
                  </a:extLst>
                </a:gridCol>
                <a:gridCol w="674854">
                  <a:extLst>
                    <a:ext uri="{9D8B030D-6E8A-4147-A177-3AD203B41FA5}">
                      <a16:colId xmlns:a16="http://schemas.microsoft.com/office/drawing/2014/main" val="3215377740"/>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759592763"/>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1040077</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Application enablement for satellite access Phase 3</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a:solidFill>
                            <a:schemeClr val="dk1"/>
                          </a:solidFill>
                          <a:latin typeface="+mn-lt"/>
                          <a:ea typeface="+mn-ea"/>
                          <a:cs typeface="+mn-cs"/>
                        </a:rPr>
                        <a:t>5GSAT_Ph3_App</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chemeClr val="tx1"/>
                          </a:solidFill>
                          <a:latin typeface="+mn-lt"/>
                          <a:ea typeface="+mn-ea"/>
                          <a:cs typeface="+mn-cs"/>
                        </a:rPr>
                        <a:t>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dirty="0">
                          <a:latin typeface="+mn-lt"/>
                        </a:rPr>
                        <a:t>SP-241010</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rgbClr val="FF0000"/>
                          </a:solidFill>
                          <a:latin typeface="+mn-lt"/>
                          <a:ea typeface="+mn-ea"/>
                          <a:cs typeface="+mn-cs"/>
                        </a:rPr>
                        <a:t>75%</a:t>
                      </a:r>
                    </a:p>
                  </a:txBody>
                  <a:tcPr marL="72000" marR="72000" marT="0" marB="0" anchor="ctr"/>
                </a:tc>
                <a:extLst>
                  <a:ext uri="{0D108BD9-81ED-4DB2-BD59-A6C34878D82A}">
                    <a16:rowId xmlns:a16="http://schemas.microsoft.com/office/drawing/2014/main" val="3317158871"/>
                  </a:ext>
                </a:extLst>
              </a:tr>
            </a:tbl>
          </a:graphicData>
        </a:graphic>
      </p:graphicFrame>
    </p:spTree>
    <p:extLst>
      <p:ext uri="{BB962C8B-B14F-4D97-AF65-F5344CB8AC3E}">
        <p14:creationId xmlns:p14="http://schemas.microsoft.com/office/powerpoint/2010/main" val="44705955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IN" b="1" dirty="0">
                <a:sym typeface="+mn-ea"/>
              </a:rPr>
              <a:t>5GMARCH_Ph3</a:t>
            </a:r>
            <a:endParaRPr lang="en-IN" b="1" dirty="0"/>
          </a:p>
        </p:txBody>
      </p:sp>
      <p:sp>
        <p:nvSpPr>
          <p:cNvPr id="3" name="Content Placeholder 2"/>
          <p:cNvSpPr>
            <a:spLocks noGrp="1"/>
          </p:cNvSpPr>
          <p:nvPr>
            <p:ph idx="1"/>
          </p:nvPr>
        </p:nvSpPr>
        <p:spPr>
          <a:xfrm>
            <a:off x="363724" y="2462752"/>
            <a:ext cx="6331716" cy="3716342"/>
          </a:xfrm>
        </p:spPr>
        <p:txBody>
          <a:bodyPr/>
          <a:lstStyle/>
          <a:p>
            <a:pPr>
              <a:spcBef>
                <a:spcPts val="0"/>
              </a:spcBef>
              <a:spcAft>
                <a:spcPts val="0"/>
              </a:spcAft>
              <a:defRPr/>
            </a:pPr>
            <a:r>
              <a:rPr lang="de-DE" altLang="de-DE" sz="2000" kern="0" dirty="0"/>
              <a:t>Progress since SA#10</a:t>
            </a:r>
            <a:r>
              <a:rPr lang="en-US" altLang="de-DE" sz="2000" dirty="0"/>
              <a:t>5</a:t>
            </a:r>
            <a:r>
              <a:rPr lang="de-DE" altLang="de-DE" sz="2000" kern="0" dirty="0"/>
              <a:t>:</a:t>
            </a:r>
          </a:p>
          <a:p>
            <a:pPr lvl="1">
              <a:spcBef>
                <a:spcPts val="0"/>
              </a:spcBef>
              <a:spcAft>
                <a:spcPts val="0"/>
              </a:spcAft>
              <a:defRPr/>
            </a:pPr>
            <a:r>
              <a:rPr lang="en-US" altLang="zh-CN" sz="1600" dirty="0">
                <a:sym typeface="+mn-ea"/>
              </a:rPr>
              <a:t>SA6#63: 2 CRs agreed</a:t>
            </a:r>
          </a:p>
          <a:p>
            <a:pPr lvl="1">
              <a:spcBef>
                <a:spcPts val="0"/>
              </a:spcBef>
              <a:spcAft>
                <a:spcPts val="0"/>
              </a:spcAft>
              <a:defRPr/>
            </a:pPr>
            <a:r>
              <a:rPr lang="en-US" altLang="zh-CN" sz="1600" dirty="0">
                <a:sym typeface="+mn-ea"/>
              </a:rPr>
              <a:t>SA6#64: no contribution</a:t>
            </a:r>
            <a:endParaRPr lang="en-US" altLang="zh-CN" sz="1600" kern="0" dirty="0"/>
          </a:p>
          <a:p>
            <a:pPr lvl="1">
              <a:spcBef>
                <a:spcPts val="0"/>
              </a:spcBef>
              <a:spcAft>
                <a:spcPts val="0"/>
              </a:spcAft>
              <a:defRPr/>
            </a:pPr>
            <a:r>
              <a:rPr lang="en-IN" altLang="zh-CN" sz="1600" kern="0" dirty="0"/>
              <a:t>Progress made for </a:t>
            </a:r>
          </a:p>
          <a:p>
            <a:pPr lvl="2">
              <a:spcBef>
                <a:spcPts val="0"/>
              </a:spcBef>
              <a:spcAft>
                <a:spcPts val="0"/>
              </a:spcAft>
              <a:defRPr/>
            </a:pPr>
            <a:r>
              <a:rPr lang="en-US" altLang="en-IN" sz="1600" dirty="0" err="1"/>
              <a:t>Using QoS capabilities from 5GC to fulfill the latency requirement</a:t>
            </a:r>
          </a:p>
          <a:p>
            <a:pPr lvl="2">
              <a:spcBef>
                <a:spcPts val="0"/>
              </a:spcBef>
              <a:spcAft>
                <a:spcPts val="0"/>
              </a:spcAft>
              <a:defRPr/>
            </a:pPr>
            <a:r>
              <a:rPr lang="en-US" altLang="en-IN" sz="1600" dirty="0"/>
              <a:t>Device side APIs, i.e. APIs in MSGin5G-5 reference point</a:t>
            </a:r>
          </a:p>
          <a:p>
            <a:pPr lvl="2">
              <a:spcBef>
                <a:spcPts val="0"/>
              </a:spcBef>
              <a:spcAft>
                <a:spcPts val="0"/>
              </a:spcAft>
              <a:defRPr/>
            </a:pPr>
            <a:r>
              <a:rPr lang="en-US" altLang="en-IN" sz="1600" dirty="0"/>
              <a:t>All objectives in the WI have been finished</a:t>
            </a:r>
          </a:p>
          <a:p>
            <a:pPr lvl="2">
              <a:spcBef>
                <a:spcPts val="0"/>
              </a:spcBef>
              <a:spcAft>
                <a:spcPts val="0"/>
              </a:spcAft>
              <a:defRPr/>
            </a:pPr>
            <a:endParaRPr lang="en-IN" sz="1400" dirty="0" err="1"/>
          </a:p>
          <a:p>
            <a:pPr>
              <a:spcBef>
                <a:spcPts val="0"/>
              </a:spcBef>
              <a:spcAft>
                <a:spcPts val="0"/>
              </a:spcAft>
              <a:defRPr/>
            </a:pPr>
            <a:r>
              <a:rPr lang="en-US" sz="2000" kern="0" dirty="0"/>
              <a:t>RAN and other impacts and dependencies:</a:t>
            </a:r>
          </a:p>
          <a:p>
            <a:pPr lvl="1">
              <a:spcBef>
                <a:spcPts val="0"/>
              </a:spcBef>
              <a:spcAft>
                <a:spcPts val="0"/>
              </a:spcAft>
              <a:defRPr/>
            </a:pPr>
            <a:r>
              <a:rPr lang="en-US" sz="1600" kern="0" dirty="0"/>
              <a:t>None</a:t>
            </a:r>
            <a:endParaRPr lang="en-US" sz="1400" kern="0" dirty="0"/>
          </a:p>
          <a:p>
            <a:endParaRPr lang="en-IN" dirty="0"/>
          </a:p>
        </p:txBody>
      </p:sp>
      <p:graphicFrame>
        <p:nvGraphicFramePr>
          <p:cNvPr id="4" name="Table 3"/>
          <p:cNvGraphicFramePr>
            <a:graphicFrameLocks noGrp="1"/>
          </p:cNvGraphicFramePr>
          <p:nvPr/>
        </p:nvGraphicFramePr>
        <p:xfrm>
          <a:off x="363724" y="1475921"/>
          <a:ext cx="11464552" cy="751211"/>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504906">
                  <a:extLst>
                    <a:ext uri="{9D8B030D-6E8A-4147-A177-3AD203B41FA5}">
                      <a16:colId xmlns:a16="http://schemas.microsoft.com/office/drawing/2014/main" val="20001"/>
                    </a:ext>
                  </a:extLst>
                </a:gridCol>
                <a:gridCol w="1622213">
                  <a:extLst>
                    <a:ext uri="{9D8B030D-6E8A-4147-A177-3AD203B41FA5}">
                      <a16:colId xmlns:a16="http://schemas.microsoft.com/office/drawing/2014/main" val="20002"/>
                    </a:ext>
                  </a:extLst>
                </a:gridCol>
                <a:gridCol w="1181947">
                  <a:extLst>
                    <a:ext uri="{9D8B030D-6E8A-4147-A177-3AD203B41FA5}">
                      <a16:colId xmlns:a16="http://schemas.microsoft.com/office/drawing/2014/main" val="20003"/>
                    </a:ext>
                  </a:extLst>
                </a:gridCol>
                <a:gridCol w="558800">
                  <a:extLst>
                    <a:ext uri="{9D8B030D-6E8A-4147-A177-3AD203B41FA5}">
                      <a16:colId xmlns:a16="http://schemas.microsoft.com/office/drawing/2014/main" val="20004"/>
                    </a:ext>
                  </a:extLst>
                </a:gridCol>
                <a:gridCol w="1072689">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defTabSz="913130">
                        <a:spcBef>
                          <a:spcPct val="20000"/>
                        </a:spcBef>
                        <a:defRPr sz="2400">
                          <a:solidFill>
                            <a:schemeClr val="tx1"/>
                          </a:solidFill>
                          <a:latin typeface="Calibri" panose="020F0502020204030204" pitchFamily="34" charset="0"/>
                          <a:ea typeface="MS PGothic" panose="020B0600070205080204" pitchFamily="34" charset="-128"/>
                        </a:defRPr>
                      </a:lvl1pPr>
                      <a:lvl2pPr defTabSz="91313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313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313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313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7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9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91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3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3130" rtl="0" eaLnBrk="1" fontAlgn="t" latinLnBrk="0" hangingPunct="1">
                        <a:lnSpc>
                          <a:spcPct val="100000"/>
                        </a:lnSpc>
                        <a:spcBef>
                          <a:spcPct val="0"/>
                        </a:spcBef>
                        <a:spcAft>
                          <a:spcPct val="0"/>
                        </a:spcAft>
                        <a:buClrTx/>
                        <a:buSzTx/>
                        <a:buFontTx/>
                        <a:buNone/>
                      </a:pPr>
                      <a:r>
                        <a:rPr lang="en-US" altLang="zh-CN" sz="1400" b="1" kern="1200" dirty="0">
                          <a:solidFill>
                            <a:schemeClr val="lt1"/>
                          </a:solidFill>
                          <a:latin typeface="+mn-lt"/>
                          <a:ea typeface="+mn-ea"/>
                          <a:cs typeface="+mn-cs"/>
                        </a:rPr>
                        <a:t>1000037</a:t>
                      </a:r>
                      <a:endParaRPr lang="en-GB" altLang="zh-CN" sz="1400" b="1" kern="1200" dirty="0">
                        <a:solidFill>
                          <a:schemeClr val="lt1"/>
                        </a:solidFill>
                        <a:latin typeface="+mn-lt"/>
                        <a:ea typeface="+mn-ea"/>
                        <a:cs typeface="+mn-cs"/>
                      </a:endParaRPr>
                    </a:p>
                  </a:txBody>
                  <a:tcPr marL="72000" marR="72000" marT="0" marB="0" anchor="ctr" horzOverflow="overflow"/>
                </a:tc>
                <a:tc>
                  <a:txBody>
                    <a:bodyPr/>
                    <a:lstStyle/>
                    <a:p>
                      <a:pPr marL="0" marR="0" algn="l">
                        <a:lnSpc>
                          <a:spcPct val="115000"/>
                        </a:lnSpc>
                        <a:spcBef>
                          <a:spcPts val="100"/>
                        </a:spcBef>
                        <a:spcAft>
                          <a:spcPts val="100"/>
                        </a:spcAft>
                      </a:pPr>
                      <a:r>
                        <a:rPr lang="en-US" sz="1400" b="1" kern="1200" dirty="0">
                          <a:solidFill>
                            <a:schemeClr val="dk1"/>
                          </a:solidFill>
                          <a:latin typeface="+mn-lt"/>
                          <a:ea typeface="+mn-ea"/>
                          <a:cs typeface="+mn-cs"/>
                        </a:rPr>
                        <a:t>Application Architecture for </a:t>
                      </a:r>
                      <a:r>
                        <a:rPr lang="en-GB" sz="1400" b="1" kern="1200" dirty="0">
                          <a:solidFill>
                            <a:schemeClr val="dk1"/>
                          </a:solidFill>
                          <a:latin typeface="+mn-lt"/>
                          <a:ea typeface="+mn-ea"/>
                          <a:cs typeface="+mn-cs"/>
                        </a:rPr>
                        <a:t>MSGin5G Service Phase 3</a:t>
                      </a:r>
                      <a:endParaRPr lang="en-US" sz="1400" b="1" kern="1200" dirty="0">
                        <a:solidFill>
                          <a:schemeClr val="dk1"/>
                        </a:solidFill>
                        <a:latin typeface="+mn-lt"/>
                        <a:ea typeface="+mn-ea"/>
                        <a:cs typeface="+mn-cs"/>
                      </a:endParaRPr>
                    </a:p>
                  </a:txBody>
                  <a:tcPr marL="72000" marR="72000" marT="0" marB="0" anchor="ctr"/>
                </a:tc>
                <a:tc>
                  <a:txBody>
                    <a:bodyPr/>
                    <a:lstStyle/>
                    <a:p>
                      <a:pPr algn="l"/>
                      <a:r>
                        <a:rPr lang="en-US" sz="1400" kern="1200" dirty="0">
                          <a:solidFill>
                            <a:schemeClr val="dk1"/>
                          </a:solidFill>
                          <a:latin typeface="+mn-lt"/>
                          <a:ea typeface="+mn-ea"/>
                          <a:cs typeface="+mn-cs"/>
                        </a:rPr>
                        <a:t>5GMARCH_Ph3</a:t>
                      </a:r>
                    </a:p>
                  </a:txBody>
                  <a:tcPr marL="72000" marR="72000" marT="45691" marB="45691" anchor="ctr"/>
                </a:tc>
                <a:tc>
                  <a:txBody>
                    <a:bodyPr/>
                    <a:lstStyle>
                      <a:lvl1pPr defTabSz="913130">
                        <a:spcBef>
                          <a:spcPct val="20000"/>
                        </a:spcBef>
                        <a:defRPr sz="2400">
                          <a:solidFill>
                            <a:schemeClr val="tx1"/>
                          </a:solidFill>
                          <a:latin typeface="Calibri" panose="020F0502020204030204" pitchFamily="34" charset="0"/>
                          <a:ea typeface="MS PGothic" panose="020B0600070205080204" pitchFamily="34" charset="-128"/>
                        </a:defRPr>
                      </a:lvl1pPr>
                      <a:lvl2pPr defTabSz="91313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313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313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313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7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9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91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330" indent="1905" defTabSz="91313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3130" rtl="0" eaLnBrk="1" fontAlgn="t" latinLnBrk="0" hangingPunct="1">
                        <a:lnSpc>
                          <a:spcPct val="100000"/>
                        </a:lnSpc>
                        <a:spcBef>
                          <a:spcPct val="0"/>
                        </a:spcBef>
                        <a:spcAft>
                          <a:spcPct val="0"/>
                        </a:spcAft>
                        <a:buClrTx/>
                        <a:buSzTx/>
                        <a:buFontTx/>
                        <a:buNone/>
                      </a:pPr>
                      <a:r>
                        <a:rPr lang="en-GB" sz="1400" kern="1200" noProof="0" dirty="0">
                          <a:solidFill>
                            <a:schemeClr val="dk1"/>
                          </a:solidFill>
                          <a:latin typeface="+mn-lt"/>
                          <a:ea typeface="+mn-ea"/>
                          <a:cs typeface="+mn-cs"/>
                        </a:rPr>
                        <a:t>Dec-2024</a:t>
                      </a:r>
                      <a:endParaRPr lang="en-GB" altLang="zh-CN" sz="1400" kern="1200" dirty="0">
                        <a:solidFill>
                          <a:schemeClr val="dk1"/>
                        </a:solidFill>
                        <a:latin typeface="+mn-lt"/>
                        <a:ea typeface="+mn-ea"/>
                        <a:cs typeface="+mn-cs"/>
                      </a:endParaRPr>
                    </a:p>
                  </a:txBody>
                  <a:tcPr marL="72000" marR="72000" marT="0" marB="0"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kern="1200" dirty="0">
                          <a:solidFill>
                            <a:schemeClr val="tx1"/>
                          </a:solidFill>
                          <a:latin typeface="+mn-lt"/>
                          <a:ea typeface="+mn-ea"/>
                          <a:cs typeface="+mn-cs"/>
                        </a:rPr>
                        <a:t>50%</a:t>
                      </a:r>
                    </a:p>
                  </a:txBody>
                  <a:tcPr marL="72000" marR="72000" marT="45691" marB="45691" anchor="ctr"/>
                </a:tc>
                <a:tc>
                  <a:txBody>
                    <a:bodyPr/>
                    <a:lstStyle/>
                    <a:p>
                      <a:pPr marL="0" marR="0" lvl="0" indent="0" algn="l" defTabSz="913130" rtl="0" eaLnBrk="1" fontAlgn="t" latinLnBrk="0" hangingPunct="1">
                        <a:lnSpc>
                          <a:spcPct val="100000"/>
                        </a:lnSpc>
                        <a:spcBef>
                          <a:spcPct val="0"/>
                        </a:spcBef>
                        <a:spcAft>
                          <a:spcPct val="0"/>
                        </a:spcAft>
                        <a:buClrTx/>
                        <a:buSzTx/>
                        <a:buFontTx/>
                        <a:buNone/>
                      </a:pPr>
                      <a:r>
                        <a:rPr lang="en-US" sz="1400" kern="1200" dirty="0">
                          <a:solidFill>
                            <a:schemeClr val="dk1"/>
                          </a:solidFill>
                          <a:latin typeface="+mn-lt"/>
                          <a:ea typeface="+mn-ea"/>
                          <a:cs typeface="+mn-cs"/>
                        </a:rPr>
                        <a:t>SP-230781</a:t>
                      </a:r>
                      <a:endParaRPr lang="en-GB" altLang="zh-CN" sz="1400" kern="1200" dirty="0">
                        <a:solidFill>
                          <a:schemeClr val="dk1"/>
                        </a:solidFill>
                        <a:latin typeface="+mn-lt"/>
                        <a:ea typeface="+mn-ea"/>
                        <a:cs typeface="+mn-cs"/>
                      </a:endParaRPr>
                    </a:p>
                  </a:txBody>
                  <a:tcPr marL="72000" marR="72000" marT="0" marB="0"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kern="1200" dirty="0">
                          <a:solidFill>
                            <a:srgbClr val="FF0000"/>
                          </a:solidFill>
                          <a:latin typeface="+mn-lt"/>
                          <a:ea typeface="+mn-ea"/>
                          <a:cs typeface="+mn-cs"/>
                        </a:rPr>
                        <a:t>100%</a:t>
                      </a:r>
                    </a:p>
                  </a:txBody>
                  <a:tcPr marL="72000" marR="72000" marT="45691" marB="45691" anchor="ctr"/>
                </a:tc>
                <a:extLst>
                  <a:ext uri="{0D108BD9-81ED-4DB2-BD59-A6C34878D82A}">
                    <a16:rowId xmlns:a16="http://schemas.microsoft.com/office/drawing/2014/main" val="10001"/>
                  </a:ext>
                </a:extLst>
              </a:tr>
            </a:tbl>
          </a:graphicData>
        </a:graphic>
      </p:graphicFrame>
      <p:sp>
        <p:nvSpPr>
          <p:cNvPr id="5" name="Content Placeholder 2"/>
          <p:cNvSpPr txBox="1"/>
          <p:nvPr/>
        </p:nvSpPr>
        <p:spPr bwMode="auto">
          <a:xfrm>
            <a:off x="6695440" y="2458843"/>
            <a:ext cx="5132836" cy="292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marR="0" lvl="0" indent="-341630" algn="l" defTabSz="914400" rtl="0" eaLnBrk="0" fontAlgn="base" latinLnBrk="0" hangingPunct="0">
              <a:lnSpc>
                <a:spcPct val="100000"/>
              </a:lnSpc>
              <a:spcBef>
                <a:spcPts val="0"/>
              </a:spcBef>
              <a:spcAft>
                <a:spcPts val="0"/>
              </a:spcAft>
              <a:buClrTx/>
              <a:buSzTx/>
              <a:buFontTx/>
              <a:buBlip>
                <a:blip r:embed="rId2"/>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 </a:t>
            </a:r>
          </a:p>
          <a:p>
            <a:pPr marR="0" lvl="1" algn="l" rtl="0" eaLnBrk="0" fontAlgn="base" latinLnBrk="0" hangingPunct="0">
              <a:lnSpc>
                <a:spcPct val="100000"/>
              </a:lnSpc>
              <a:spcBef>
                <a:spcPts val="0"/>
              </a:spcBef>
              <a:spcAft>
                <a:spcPts val="0"/>
              </a:spcAft>
              <a:buSzTx/>
              <a:buFont typeface="Arial" panose="020B0604020202020204" pitchFamily="34" charset="0"/>
              <a:buChar char="•"/>
              <a:defRPr/>
            </a:pPr>
            <a:r>
              <a:rPr kumimoji="0" lang="en-US" altLang="de-DE" sz="1600" b="0" i="0" u="none" strike="noStrike" kern="0" cap="none" spc="0" normalizeH="0" baseline="0" dirty="0">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lvl="1">
              <a:spcBef>
                <a:spcPts val="0"/>
              </a:spcBef>
              <a:spcAft>
                <a:spcPts val="0"/>
              </a:spcAft>
              <a:defRPr/>
            </a:pPr>
            <a:r>
              <a:rPr lang="en-US" altLang="de-DE" sz="1600" kern="0" dirty="0"/>
              <a:t>None</a:t>
            </a:r>
            <a:r>
              <a:rPr lang="en-GB" altLang="zh-CN" sz="1600" dirty="0">
                <a:solidFill>
                  <a:prstClr val="black"/>
                </a:solidFill>
                <a:latin typeface="+mn-lt"/>
              </a:rPr>
              <a:t>, Work Item completed</a:t>
            </a:r>
            <a:endParaRPr lang="en-US" altLang="en-IN" sz="1600" dirty="0">
              <a:sym typeface="+mn-ea"/>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FRMCS_Ph5</a:t>
            </a:r>
          </a:p>
        </p:txBody>
      </p:sp>
      <p:sp>
        <p:nvSpPr>
          <p:cNvPr id="3" name="Content Placeholder 2"/>
          <p:cNvSpPr>
            <a:spLocks noGrp="1"/>
          </p:cNvSpPr>
          <p:nvPr>
            <p:ph idx="1"/>
          </p:nvPr>
        </p:nvSpPr>
        <p:spPr>
          <a:xfrm>
            <a:off x="349432" y="2340832"/>
            <a:ext cx="6660968" cy="3716342"/>
          </a:xfrm>
        </p:spPr>
        <p:txBody>
          <a:bodyPr/>
          <a:lstStyle/>
          <a:p>
            <a:pPr>
              <a:spcBef>
                <a:spcPts val="0"/>
              </a:spcBef>
              <a:spcAft>
                <a:spcPts val="0"/>
              </a:spcAft>
              <a:defRPr/>
            </a:pPr>
            <a:r>
              <a:rPr lang="de-DE" altLang="de-DE" sz="2000" kern="0" dirty="0"/>
              <a:t>Progress since SA#105:</a:t>
            </a:r>
            <a:endParaRPr lang="en-US" altLang="zh-CN" sz="1600" kern="0" dirty="0"/>
          </a:p>
          <a:p>
            <a:pPr lvl="1">
              <a:spcBef>
                <a:spcPts val="0"/>
              </a:spcBef>
              <a:spcAft>
                <a:spcPts val="0"/>
              </a:spcAft>
              <a:defRPr/>
            </a:pPr>
            <a:r>
              <a:rPr lang="en-US" altLang="zh-CN" sz="1600" kern="0"/>
              <a:t>SA6#63 and SA6#64</a:t>
            </a:r>
            <a:endParaRPr lang="en-US" altLang="zh-CN" sz="1600" kern="0" dirty="0"/>
          </a:p>
          <a:p>
            <a:pPr lvl="2">
              <a:spcBef>
                <a:spcPts val="0"/>
              </a:spcBef>
              <a:spcAft>
                <a:spcPts val="0"/>
              </a:spcAft>
              <a:defRPr/>
            </a:pPr>
            <a:r>
              <a:rPr lang="en-US" altLang="zh-CN" sz="1600" dirty="0"/>
              <a:t>12 CRs were agreed</a:t>
            </a:r>
          </a:p>
          <a:p>
            <a:pPr lvl="1">
              <a:spcBef>
                <a:spcPts val="0"/>
              </a:spcBef>
              <a:spcAft>
                <a:spcPts val="0"/>
              </a:spcAft>
              <a:defRPr/>
            </a:pPr>
            <a:r>
              <a:rPr lang="en-IN" altLang="zh-CN" sz="1600" kern="0" dirty="0"/>
              <a:t>Progress made for </a:t>
            </a:r>
          </a:p>
          <a:p>
            <a:pPr lvl="2">
              <a:spcBef>
                <a:spcPts val="0"/>
              </a:spcBef>
              <a:spcAft>
                <a:spcPts val="0"/>
              </a:spcAft>
              <a:defRPr/>
            </a:pPr>
            <a:r>
              <a:rPr lang="en-US" sz="1600" dirty="0"/>
              <a:t>Adding information elements to various adhoc group call types</a:t>
            </a:r>
          </a:p>
          <a:p>
            <a:pPr lvl="2">
              <a:spcBef>
                <a:spcPts val="0"/>
              </a:spcBef>
              <a:spcAft>
                <a:spcPts val="0"/>
              </a:spcAft>
              <a:defRPr/>
            </a:pPr>
            <a:r>
              <a:rPr lang="en-US" sz="1600" dirty="0"/>
              <a:t>Update ad-hoc group call modify procedures</a:t>
            </a:r>
          </a:p>
          <a:p>
            <a:pPr lvl="2">
              <a:spcBef>
                <a:spcPts val="0"/>
              </a:spcBef>
              <a:spcAft>
                <a:spcPts val="0"/>
              </a:spcAft>
              <a:defRPr/>
            </a:pPr>
            <a:r>
              <a:rPr lang="en-US" sz="1600" dirty="0"/>
              <a:t>Clarification on MC gateway UE routing capabilities</a:t>
            </a:r>
          </a:p>
          <a:p>
            <a:pPr lvl="2">
              <a:spcBef>
                <a:spcPts val="0"/>
              </a:spcBef>
              <a:spcAft>
                <a:spcPts val="0"/>
              </a:spcAft>
              <a:defRPr/>
            </a:pPr>
            <a:r>
              <a:rPr lang="en-US" sz="1600" dirty="0"/>
              <a:t>Support of MCGWUE over 5GS</a:t>
            </a:r>
          </a:p>
          <a:p>
            <a:pPr lvl="2">
              <a:spcBef>
                <a:spcPts val="0"/>
              </a:spcBef>
              <a:spcAft>
                <a:spcPts val="0"/>
              </a:spcAft>
              <a:defRPr/>
            </a:pPr>
            <a:r>
              <a:rPr lang="en-US" sz="1600" dirty="0"/>
              <a:t>Control plane user plane separation for MCPTT and </a:t>
            </a:r>
            <a:r>
              <a:rPr lang="en-US" sz="1600" dirty="0" err="1"/>
              <a:t>MCVideo</a:t>
            </a:r>
            <a:endParaRPr lang="en-US" sz="1600" dirty="0"/>
          </a:p>
          <a:p>
            <a:pPr lvl="2">
              <a:spcBef>
                <a:spcPts val="0"/>
              </a:spcBef>
              <a:spcAft>
                <a:spcPts val="0"/>
              </a:spcAft>
              <a:defRPr/>
            </a:pPr>
            <a:r>
              <a:rPr lang="en-US" sz="1600" dirty="0"/>
              <a:t>Including UE capabilities towards the partner MC system during migration</a:t>
            </a:r>
          </a:p>
          <a:p>
            <a:pPr lvl="2">
              <a:spcBef>
                <a:spcPts val="0"/>
              </a:spcBef>
              <a:spcAft>
                <a:spcPts val="0"/>
              </a:spcAft>
              <a:defRPr/>
            </a:pPr>
            <a:endParaRPr lang="en-US" sz="1600" dirty="0"/>
          </a:p>
          <a:p>
            <a:pPr>
              <a:spcBef>
                <a:spcPts val="0"/>
              </a:spcBef>
              <a:spcAft>
                <a:spcPts val="0"/>
              </a:spcAft>
              <a:defRPr/>
            </a:pPr>
            <a:r>
              <a:rPr lang="en-US" sz="2000" kern="0" dirty="0"/>
              <a:t>RAN and other impacts and dependencies:</a:t>
            </a:r>
          </a:p>
          <a:p>
            <a:pPr lvl="1">
              <a:spcBef>
                <a:spcPts val="0"/>
              </a:spcBef>
              <a:spcAft>
                <a:spcPts val="0"/>
              </a:spcAft>
              <a:defRPr/>
            </a:pPr>
            <a:r>
              <a:rPr lang="en-US" sz="1600" kern="0" dirty="0"/>
              <a:t>None identified</a:t>
            </a:r>
          </a:p>
          <a:p>
            <a:pPr lvl="1">
              <a:spcBef>
                <a:spcPts val="0"/>
              </a:spcBef>
              <a:spcAft>
                <a:spcPts val="0"/>
              </a:spcAft>
              <a:defRPr/>
            </a:pPr>
            <a:endParaRPr lang="en-US" sz="1000" kern="0" dirty="0"/>
          </a:p>
          <a:p>
            <a:endParaRPr lang="en-IN" dirty="0"/>
          </a:p>
        </p:txBody>
      </p:sp>
      <p:graphicFrame>
        <p:nvGraphicFramePr>
          <p:cNvPr id="4" name="Table 3">
            <a:extLst>
              <a:ext uri="{FF2B5EF4-FFF2-40B4-BE49-F238E27FC236}">
                <a16:creationId xmlns:a16="http://schemas.microsoft.com/office/drawing/2014/main" id="{583D7CC1-751C-2FE7-E7FA-4B66D8F5C3AF}"/>
              </a:ext>
            </a:extLst>
          </p:cNvPr>
          <p:cNvGraphicFramePr>
            <a:graphicFrameLocks noGrp="1"/>
          </p:cNvGraphicFramePr>
          <p:nvPr/>
        </p:nvGraphicFramePr>
        <p:xfrm>
          <a:off x="363724" y="1432379"/>
          <a:ext cx="11464552" cy="783283"/>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754838558"/>
                    </a:ext>
                  </a:extLst>
                </a:gridCol>
                <a:gridCol w="5860506">
                  <a:extLst>
                    <a:ext uri="{9D8B030D-6E8A-4147-A177-3AD203B41FA5}">
                      <a16:colId xmlns:a16="http://schemas.microsoft.com/office/drawing/2014/main" val="2108056497"/>
                    </a:ext>
                  </a:extLst>
                </a:gridCol>
                <a:gridCol w="1137920">
                  <a:extLst>
                    <a:ext uri="{9D8B030D-6E8A-4147-A177-3AD203B41FA5}">
                      <a16:colId xmlns:a16="http://schemas.microsoft.com/office/drawing/2014/main" val="2734071492"/>
                    </a:ext>
                  </a:extLst>
                </a:gridCol>
                <a:gridCol w="1341120">
                  <a:extLst>
                    <a:ext uri="{9D8B030D-6E8A-4147-A177-3AD203B41FA5}">
                      <a16:colId xmlns:a16="http://schemas.microsoft.com/office/drawing/2014/main" val="3257781579"/>
                    </a:ext>
                  </a:extLst>
                </a:gridCol>
                <a:gridCol w="589280">
                  <a:extLst>
                    <a:ext uri="{9D8B030D-6E8A-4147-A177-3AD203B41FA5}">
                      <a16:colId xmlns:a16="http://schemas.microsoft.com/office/drawing/2014/main" val="1695795733"/>
                    </a:ext>
                  </a:extLst>
                </a:gridCol>
                <a:gridCol w="1011729">
                  <a:extLst>
                    <a:ext uri="{9D8B030D-6E8A-4147-A177-3AD203B41FA5}">
                      <a16:colId xmlns:a16="http://schemas.microsoft.com/office/drawing/2014/main" val="3059070489"/>
                    </a:ext>
                  </a:extLst>
                </a:gridCol>
                <a:gridCol w="717507">
                  <a:extLst>
                    <a:ext uri="{9D8B030D-6E8A-4147-A177-3AD203B41FA5}">
                      <a16:colId xmlns:a16="http://schemas.microsoft.com/office/drawing/2014/main" val="1597110011"/>
                    </a:ext>
                  </a:extLst>
                </a:gridCol>
              </a:tblGrid>
              <a:tr h="464550">
                <a:tc>
                  <a:txBody>
                    <a:bodyPr/>
                    <a:lstStyle/>
                    <a:p>
                      <a:pPr algn="ctr">
                        <a:lnSpc>
                          <a:spcPct val="107000"/>
                        </a:lnSpc>
                        <a:spcAft>
                          <a:spcPts val="800"/>
                        </a:spcAft>
                      </a:pPr>
                      <a:r>
                        <a:rPr lang="en-GB" sz="1400" dirty="0"/>
                        <a:t>UID</a:t>
                      </a:r>
                    </a:p>
                  </a:txBody>
                  <a:tcPr marL="72000" marR="72000" marT="0" marB="0" anchor="ctr"/>
                </a:tc>
                <a:tc>
                  <a:txBody>
                    <a:bodyPr/>
                    <a:lstStyle/>
                    <a:p>
                      <a:pPr algn="ctr">
                        <a:lnSpc>
                          <a:spcPct val="107000"/>
                        </a:lnSpc>
                        <a:spcAft>
                          <a:spcPts val="800"/>
                        </a:spcAft>
                      </a:pPr>
                      <a:r>
                        <a:rPr lang="en-GB" sz="1400" dirty="0"/>
                        <a:t>Name</a:t>
                      </a:r>
                    </a:p>
                  </a:txBody>
                  <a:tcPr marL="72000" marR="72000" marT="0" marB="0" anchor="ctr"/>
                </a:tc>
                <a:tc>
                  <a:txBody>
                    <a:bodyPr/>
                    <a:lstStyle/>
                    <a:p>
                      <a:pPr algn="ctr">
                        <a:lnSpc>
                          <a:spcPct val="107000"/>
                        </a:lnSpc>
                        <a:spcAft>
                          <a:spcPts val="800"/>
                        </a:spcAft>
                      </a:pPr>
                      <a:r>
                        <a:rPr lang="en-GB" sz="1400" dirty="0"/>
                        <a:t>Acronym</a:t>
                      </a:r>
                    </a:p>
                  </a:txBody>
                  <a:tcPr marL="72000" marR="72000" marT="0" marB="0" anchor="ctr"/>
                </a:tc>
                <a:tc>
                  <a:txBody>
                    <a:bodyPr/>
                    <a:lstStyle/>
                    <a:p>
                      <a:pPr algn="ctr">
                        <a:lnSpc>
                          <a:spcPct val="107000"/>
                        </a:lnSpc>
                        <a:spcAft>
                          <a:spcPts val="800"/>
                        </a:spcAft>
                      </a:pPr>
                      <a:r>
                        <a:rPr lang="en-GB" sz="1400" dirty="0">
                          <a:latin typeface="+mn-lt"/>
                        </a:rPr>
                        <a:t>Target month/year</a:t>
                      </a:r>
                    </a:p>
                  </a:txBody>
                  <a:tcPr marL="72000" marR="72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tc>
                <a:tc>
                  <a:txBody>
                    <a:bodyPr/>
                    <a:lstStyle/>
                    <a:p>
                      <a:pPr algn="ctr">
                        <a:lnSpc>
                          <a:spcPct val="107000"/>
                        </a:lnSpc>
                        <a:spcAft>
                          <a:spcPts val="800"/>
                        </a:spcAft>
                      </a:pPr>
                      <a:r>
                        <a:rPr lang="en-GB" sz="1400" dirty="0"/>
                        <a:t>WID</a:t>
                      </a:r>
                    </a:p>
                  </a:txBody>
                  <a:tcPr marL="72000" marR="72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72000" marR="72000" marT="0" marB="0" anchor="ctr"/>
                </a:tc>
                <a:extLst>
                  <a:ext uri="{0D108BD9-81ED-4DB2-BD59-A6C34878D82A}">
                    <a16:rowId xmlns:a16="http://schemas.microsoft.com/office/drawing/2014/main" val="2586818868"/>
                  </a:ext>
                </a:extLst>
              </a:tr>
              <a:tr h="318733">
                <a:tc>
                  <a:txBody>
                    <a:bodyPr/>
                    <a:lstStyle/>
                    <a:p>
                      <a:pPr algn="l" fontAlgn="t"/>
                      <a:r>
                        <a:rPr lang="en-GB" sz="1400" b="1" kern="1200" dirty="0">
                          <a:solidFill>
                            <a:schemeClr val="lt1"/>
                          </a:solidFill>
                          <a:latin typeface="+mn-lt"/>
                          <a:ea typeface="+mn-ea"/>
                          <a:cs typeface="+mn-cs"/>
                        </a:rPr>
                        <a:t>1000038</a:t>
                      </a:r>
                    </a:p>
                  </a:txBody>
                  <a:tcPr marL="72000" marR="72000" marT="0" marB="0" anchor="ct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Railways specific Enhancements to Mission Critical Services</a:t>
                      </a:r>
                      <a:endParaRPr lang="en-US" sz="1400" b="1" kern="1200" dirty="0">
                        <a:solidFill>
                          <a:schemeClr val="dk1"/>
                        </a:solidFill>
                        <a:latin typeface="+mn-lt"/>
                        <a:ea typeface="+mn-ea"/>
                        <a:cs typeface="+mn-cs"/>
                      </a:endParaRPr>
                    </a:p>
                  </a:txBody>
                  <a:tcPr marL="72000" marR="72000" marT="0" marB="0" anchor="ctr"/>
                </a:tc>
                <a:tc>
                  <a:txBody>
                    <a:bodyPr/>
                    <a:lstStyle/>
                    <a:p>
                      <a:pPr algn="l"/>
                      <a:r>
                        <a:rPr lang="en-US" sz="1400" kern="1200" dirty="0">
                          <a:solidFill>
                            <a:schemeClr val="dk1"/>
                          </a:solidFill>
                          <a:latin typeface="+mn-lt"/>
                          <a:ea typeface="+mn-ea"/>
                          <a:cs typeface="+mn-cs"/>
                        </a:rPr>
                        <a:t>FRMCS_Ph5</a:t>
                      </a:r>
                    </a:p>
                  </a:txBody>
                  <a:tcPr marL="72000" marR="72000" marT="45691" marB="45691" anchor="ctr"/>
                </a:tc>
                <a:tc>
                  <a:txBody>
                    <a:body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70%</a:t>
                      </a:r>
                    </a:p>
                  </a:txBody>
                  <a:tcPr marL="72000" marR="72000" marT="45691" marB="45691" anchor="ctr"/>
                </a:tc>
                <a:tc>
                  <a:txBody>
                    <a:bodyPr/>
                    <a:lstStyle/>
                    <a:p>
                      <a:pPr algn="l" fontAlgn="t"/>
                      <a:r>
                        <a:rPr lang="en-US" sz="1400" kern="1200" dirty="0">
                          <a:solidFill>
                            <a:schemeClr val="dk1"/>
                          </a:solidFill>
                          <a:latin typeface="+mn-lt"/>
                          <a:ea typeface="+mn-ea"/>
                          <a:cs typeface="+mn-cs"/>
                        </a:rPr>
                        <a:t>SP-230780</a:t>
                      </a:r>
                      <a:endParaRPr lang="en-GB" sz="1400" kern="1200" dirty="0">
                        <a:solidFill>
                          <a:schemeClr val="dk1"/>
                        </a:solidFill>
                        <a:latin typeface="+mn-lt"/>
                        <a:ea typeface="+mn-ea"/>
                        <a:cs typeface="+mn-cs"/>
                      </a:endParaRPr>
                    </a:p>
                  </a:txBody>
                  <a:tcPr marL="72000" marR="7200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FF0000"/>
                          </a:solidFill>
                          <a:latin typeface="+mn-lt"/>
                          <a:ea typeface="+mn-ea"/>
                          <a:cs typeface="+mn-cs"/>
                        </a:rPr>
                        <a:t>100%</a:t>
                      </a:r>
                    </a:p>
                  </a:txBody>
                  <a:tcPr marL="72000" marR="72000" marT="45691" marB="45691" anchor="ctr"/>
                </a:tc>
                <a:extLst>
                  <a:ext uri="{0D108BD9-81ED-4DB2-BD59-A6C34878D82A}">
                    <a16:rowId xmlns:a16="http://schemas.microsoft.com/office/drawing/2014/main" val="1102824655"/>
                  </a:ext>
                </a:extLst>
              </a:tr>
            </a:tbl>
          </a:graphicData>
        </a:graphic>
      </p:graphicFrame>
      <p:sp>
        <p:nvSpPr>
          <p:cNvPr id="5" name="Content Placeholder 2">
            <a:extLst>
              <a:ext uri="{FF2B5EF4-FFF2-40B4-BE49-F238E27FC236}">
                <a16:creationId xmlns:a16="http://schemas.microsoft.com/office/drawing/2014/main" id="{FA4616CF-3D56-D29B-2CB5-B50E21F9B585}"/>
              </a:ext>
            </a:extLst>
          </p:cNvPr>
          <p:cNvSpPr txBox="1">
            <a:spLocks/>
          </p:cNvSpPr>
          <p:nvPr/>
        </p:nvSpPr>
        <p:spPr bwMode="auto">
          <a:xfrm>
            <a:off x="7010400" y="2357244"/>
            <a:ext cx="4817876" cy="236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lang="en-US" sz="1600" kern="0" dirty="0"/>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US" altLang="zh-CN" sz="1600" kern="0" dirty="0"/>
              <a:t>Work is complete as the scope is downsized</a:t>
            </a:r>
          </a:p>
        </p:txBody>
      </p:sp>
    </p:spTree>
    <p:extLst>
      <p:ext uri="{BB962C8B-B14F-4D97-AF65-F5344CB8AC3E}">
        <p14:creationId xmlns:p14="http://schemas.microsoft.com/office/powerpoint/2010/main" val="196898979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Executive Summary</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104426"/>
            <a:ext cx="11544300" cy="5053163"/>
          </a:xfrm>
        </p:spPr>
        <p:txBody>
          <a:bodyPr/>
          <a:lstStyle/>
          <a:p>
            <a:r>
              <a:rPr lang="en-US" altLang="en-US" sz="2000" dirty="0"/>
              <a:t>Two meetings held in Q4 2024</a:t>
            </a:r>
          </a:p>
          <a:p>
            <a:pPr lvl="1"/>
            <a:r>
              <a:rPr lang="en-US" altLang="en-US" sz="1800" dirty="0"/>
              <a:t>SA6#63, 14 – 18 October  2024</a:t>
            </a:r>
          </a:p>
          <a:p>
            <a:pPr lvl="1"/>
            <a:r>
              <a:rPr lang="en-US" altLang="en-US" sz="1800" dirty="0"/>
              <a:t>SA6#64, 18 –  22 November 2024</a:t>
            </a:r>
          </a:p>
          <a:p>
            <a:pPr lvl="1"/>
            <a:endParaRPr lang="en-US" altLang="en-US" sz="1800" dirty="0"/>
          </a:p>
          <a:p>
            <a:r>
              <a:rPr lang="en-US" altLang="en-US" sz="2000" dirty="0"/>
              <a:t>Rel-15/Rel-16/Rel-17/Rel-18 activities</a:t>
            </a:r>
          </a:p>
          <a:p>
            <a:pPr lvl="1"/>
            <a:r>
              <a:rPr lang="en-GB" sz="1800" dirty="0"/>
              <a:t>85 CRs Agreed</a:t>
            </a:r>
          </a:p>
          <a:p>
            <a:pPr lvl="1"/>
            <a:endParaRPr lang="en-US" altLang="en-US" sz="1800" dirty="0">
              <a:highlight>
                <a:srgbClr val="FFFF00"/>
              </a:highlight>
            </a:endParaRPr>
          </a:p>
          <a:p>
            <a:r>
              <a:rPr lang="en-US" altLang="en-US" sz="2000" dirty="0"/>
              <a:t>Rel-19 activities</a:t>
            </a:r>
            <a:endParaRPr lang="en-GB" sz="2000" dirty="0"/>
          </a:p>
          <a:p>
            <a:pPr lvl="1"/>
            <a:r>
              <a:rPr lang="en-GB" sz="1800" dirty="0"/>
              <a:t>5 revised WIDs and one new mini-WID Agreed</a:t>
            </a:r>
          </a:p>
          <a:p>
            <a:pPr lvl="1"/>
            <a:r>
              <a:rPr lang="en-GB" sz="1800" dirty="0"/>
              <a:t>All studies completed</a:t>
            </a:r>
          </a:p>
          <a:p>
            <a:pPr lvl="1"/>
            <a:r>
              <a:rPr lang="en-GB" sz="1800" dirty="0"/>
              <a:t>Normative work has progressed very well according to the conclusions of  the corresponding studies</a:t>
            </a:r>
          </a:p>
          <a:p>
            <a:pPr lvl="1"/>
            <a:r>
              <a:rPr lang="en-GB" sz="1800" dirty="0"/>
              <a:t>11 out of 16 Work Items completed</a:t>
            </a:r>
          </a:p>
          <a:p>
            <a:pPr lvl="1"/>
            <a:r>
              <a:rPr lang="en-GB" sz="1800" dirty="0"/>
              <a:t>Exception Sheets provided for the 5 WIDs with outstanding Rel-19 functionality</a:t>
            </a:r>
          </a:p>
          <a:p>
            <a:pPr lvl="1"/>
            <a:r>
              <a:rPr lang="en-GB" sz="1800" dirty="0"/>
              <a:t>209 CRs Agreed and 198 </a:t>
            </a:r>
            <a:r>
              <a:rPr lang="en-GB" sz="1800" dirty="0" err="1"/>
              <a:t>pCRs</a:t>
            </a:r>
            <a:r>
              <a:rPr lang="en-GB" sz="1800" dirty="0"/>
              <a:t> Approved</a:t>
            </a:r>
          </a:p>
          <a:p>
            <a:pPr marL="457200" lvl="1" indent="0">
              <a:buNone/>
            </a:pPr>
            <a:endParaRPr lang="en-GB" sz="1800" dirty="0"/>
          </a:p>
        </p:txBody>
      </p:sp>
    </p:spTree>
    <p:extLst>
      <p:ext uri="{BB962C8B-B14F-4D97-AF65-F5344CB8AC3E}">
        <p14:creationId xmlns:p14="http://schemas.microsoft.com/office/powerpoint/2010/main" val="30832499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err="1"/>
              <a:t>MCShAC</a:t>
            </a:r>
            <a:endParaRPr lang="en-IN" dirty="0"/>
          </a:p>
        </p:txBody>
      </p:sp>
      <p:sp>
        <p:nvSpPr>
          <p:cNvPr id="3" name="Content Placeholder 2"/>
          <p:cNvSpPr>
            <a:spLocks noGrp="1"/>
          </p:cNvSpPr>
          <p:nvPr>
            <p:ph idx="1"/>
          </p:nvPr>
        </p:nvSpPr>
        <p:spPr>
          <a:xfrm>
            <a:off x="363725" y="2737073"/>
            <a:ext cx="6522498" cy="3076705"/>
          </a:xfrm>
        </p:spPr>
        <p:txBody>
          <a:bodyPr/>
          <a:lstStyle/>
          <a:p>
            <a:pPr>
              <a:spcBef>
                <a:spcPts val="0"/>
              </a:spcBef>
              <a:spcAft>
                <a:spcPts val="0"/>
              </a:spcAft>
              <a:defRPr/>
            </a:pPr>
            <a:r>
              <a:rPr lang="de-DE" altLang="de-DE" sz="2000" kern="0" dirty="0"/>
              <a:t>Progress since SA#105:</a:t>
            </a:r>
          </a:p>
          <a:p>
            <a:pPr lvl="1">
              <a:spcBef>
                <a:spcPts val="0"/>
              </a:spcBef>
              <a:spcAft>
                <a:spcPts val="0"/>
              </a:spcAft>
              <a:defRPr/>
            </a:pPr>
            <a:r>
              <a:rPr lang="nb-NO" altLang="zh-CN" sz="1600" dirty="0">
                <a:latin typeface="+mn-lt"/>
              </a:rPr>
              <a:t>None</a:t>
            </a:r>
            <a:endParaRPr lang="en-US" altLang="zh-CN" sz="1600" dirty="0">
              <a:latin typeface="+mn-lt"/>
              <a:ea typeface="Malgun Gothic" panose="020B0503020000020004" pitchFamily="34" charset="-127"/>
            </a:endParaRPr>
          </a:p>
          <a:p>
            <a:pPr lvl="1">
              <a:spcBef>
                <a:spcPts val="0"/>
              </a:spcBef>
              <a:spcAft>
                <a:spcPts val="0"/>
              </a:spcAft>
              <a:defRPr/>
            </a:pPr>
            <a:endParaRPr lang="en-IN" altLang="zh-CN" sz="1600" kern="0" dirty="0"/>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lang="en-US" sz="2000" kern="0" dirty="0"/>
              <a:t>RAN and other impacts and dependencies</a:t>
            </a:r>
            <a:r>
              <a:rPr kumimoji="0" lang="en-US" sz="2000" b="0" i="0" u="none" strike="noStrike" kern="0" cap="none" spc="0" normalizeH="0" baseline="0" noProof="0" dirty="0">
                <a:ln>
                  <a:noFill/>
                </a:ln>
                <a:solidFill>
                  <a:prstClr val="black"/>
                </a:solidFill>
                <a:effectLst/>
                <a:uLnTx/>
                <a:uFillTx/>
                <a:ea typeface="MS PGothic" panose="020B0600070205080204" pitchFamily="34" charset="-128"/>
              </a:rPr>
              <a:t>:</a:t>
            </a:r>
            <a:endParaRPr kumimoji="0" lang="de-DE" sz="2000" b="0" i="0" u="none" strike="noStrike" kern="0" cap="none" spc="0" normalizeH="0" baseline="0" noProof="0" dirty="0">
              <a:ln>
                <a:noFill/>
              </a:ln>
              <a:solidFill>
                <a:prstClr val="black"/>
              </a:solidFill>
              <a:effectLst/>
              <a:uLnTx/>
              <a:uFillTx/>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None</a:t>
            </a:r>
            <a:endParaRPr lang="en-US" sz="1600" kern="0" dirty="0"/>
          </a:p>
          <a:p>
            <a:pPr marL="0" indent="0">
              <a:buNone/>
            </a:pPr>
            <a:endParaRPr lang="en-IN" dirty="0"/>
          </a:p>
        </p:txBody>
      </p:sp>
      <p:graphicFrame>
        <p:nvGraphicFramePr>
          <p:cNvPr id="4" name="Table 3">
            <a:extLst>
              <a:ext uri="{FF2B5EF4-FFF2-40B4-BE49-F238E27FC236}">
                <a16:creationId xmlns:a16="http://schemas.microsoft.com/office/drawing/2014/main" id="{42E4C596-E629-7FE1-140F-8B4B6B9E8D6A}"/>
              </a:ext>
            </a:extLst>
          </p:cNvPr>
          <p:cNvGraphicFramePr>
            <a:graphicFrameLocks noGrp="1"/>
          </p:cNvGraphicFramePr>
          <p:nvPr>
            <p:extLst>
              <p:ext uri="{D42A27DB-BD31-4B8C-83A1-F6EECF244321}">
                <p14:modId xmlns:p14="http://schemas.microsoft.com/office/powerpoint/2010/main" val="3758008961"/>
              </p:ext>
            </p:extLst>
          </p:nvPr>
        </p:nvGraphicFramePr>
        <p:xfrm>
          <a:off x="363724" y="1471034"/>
          <a:ext cx="11464552" cy="1111153"/>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6049293">
                  <a:extLst>
                    <a:ext uri="{9D8B030D-6E8A-4147-A177-3AD203B41FA5}">
                      <a16:colId xmlns:a16="http://schemas.microsoft.com/office/drawing/2014/main" val="676005560"/>
                    </a:ext>
                  </a:extLst>
                </a:gridCol>
                <a:gridCol w="1111693">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610729">
                  <a:extLst>
                    <a:ext uri="{9D8B030D-6E8A-4147-A177-3AD203B41FA5}">
                      <a16:colId xmlns:a16="http://schemas.microsoft.com/office/drawing/2014/main" val="2640818252"/>
                    </a:ext>
                  </a:extLst>
                </a:gridCol>
                <a:gridCol w="970844">
                  <a:extLst>
                    <a:ext uri="{9D8B030D-6E8A-4147-A177-3AD203B41FA5}">
                      <a16:colId xmlns:a16="http://schemas.microsoft.com/office/drawing/2014/main" val="587741203"/>
                    </a:ext>
                  </a:extLst>
                </a:gridCol>
                <a:gridCol w="686143">
                  <a:extLst>
                    <a:ext uri="{9D8B030D-6E8A-4147-A177-3AD203B41FA5}">
                      <a16:colId xmlns:a16="http://schemas.microsoft.com/office/drawing/2014/main" val="3383013376"/>
                    </a:ext>
                  </a:extLst>
                </a:gridCol>
              </a:tblGrid>
              <a:tr h="562727">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326273">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1000036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Sharing administrative configuration between interconnected MC service systems</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err="1">
                          <a:solidFill>
                            <a:schemeClr val="dk1"/>
                          </a:solidFill>
                          <a:latin typeface="+mn-lt"/>
                          <a:ea typeface="+mn-ea"/>
                          <a:cs typeface="+mn-cs"/>
                        </a:rPr>
                        <a:t>MCShAC</a:t>
                      </a:r>
                      <a:endParaRPr lang="en-GB" sz="140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100%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S6-232194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endParaRPr lang="en-GB" sz="1400" kern="1200" dirty="0">
                        <a:solidFill>
                          <a:srgbClr val="FF0000"/>
                        </a:solidFill>
                        <a:latin typeface="+mn-lt"/>
                        <a:ea typeface="+mn-ea"/>
                        <a:cs typeface="+mn-cs"/>
                      </a:endParaRPr>
                    </a:p>
                  </a:txBody>
                  <a:tcPr marL="72000" marR="72000" marT="0" marB="0" anchor="ctr"/>
                </a:tc>
                <a:extLst>
                  <a:ext uri="{0D108BD9-81ED-4DB2-BD59-A6C34878D82A}">
                    <a16:rowId xmlns:a16="http://schemas.microsoft.com/office/drawing/2014/main" val="335850112"/>
                  </a:ext>
                </a:extLst>
              </a:tr>
            </a:tbl>
          </a:graphicData>
        </a:graphic>
      </p:graphicFrame>
      <p:sp>
        <p:nvSpPr>
          <p:cNvPr id="5" name="Content Placeholder 2">
            <a:extLst>
              <a:ext uri="{FF2B5EF4-FFF2-40B4-BE49-F238E27FC236}">
                <a16:creationId xmlns:a16="http://schemas.microsoft.com/office/drawing/2014/main" id="{55F63506-A6AF-CB6D-92B7-8DA9AB3841F3}"/>
              </a:ext>
            </a:extLst>
          </p:cNvPr>
          <p:cNvSpPr txBox="1">
            <a:spLocks/>
          </p:cNvSpPr>
          <p:nvPr/>
        </p:nvSpPr>
        <p:spPr bwMode="auto">
          <a:xfrm>
            <a:off x="7218748" y="2785508"/>
            <a:ext cx="4817876" cy="236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lang="en-US" sz="1600" kern="0" dirty="0"/>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IN" altLang="zh-CN" sz="1600" kern="0" dirty="0"/>
              <a:t>None</a:t>
            </a:r>
            <a:r>
              <a:rPr lang="en-GB" altLang="zh-CN" sz="1600" dirty="0">
                <a:solidFill>
                  <a:prstClr val="black"/>
                </a:solidFill>
                <a:latin typeface="+mn-lt"/>
              </a:rPr>
              <a:t>, Work Item completed</a:t>
            </a:r>
            <a:endParaRPr lang="en-IN" altLang="zh-CN" sz="1600" kern="0" dirty="0"/>
          </a:p>
        </p:txBody>
      </p:sp>
    </p:spTree>
    <p:extLst>
      <p:ext uri="{BB962C8B-B14F-4D97-AF65-F5344CB8AC3E}">
        <p14:creationId xmlns:p14="http://schemas.microsoft.com/office/powerpoint/2010/main" val="15132928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g2725ca186df_0_28"/>
          <p:cNvSpPr txBox="1">
            <a:spLocks noGrp="1"/>
          </p:cNvSpPr>
          <p:nvPr>
            <p:ph type="title"/>
          </p:nvPr>
        </p:nvSpPr>
        <p:spPr>
          <a:xfrm>
            <a:off x="651933" y="228600"/>
            <a:ext cx="91038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FF0000"/>
              </a:buClr>
              <a:buSzPts val="3200"/>
              <a:buFont typeface="Calibri"/>
              <a:buNone/>
            </a:pPr>
            <a:r>
              <a:rPr lang="en-US" b="1" dirty="0" err="1"/>
              <a:t>enhMC</a:t>
            </a:r>
            <a:endParaRPr b="1" dirty="0"/>
          </a:p>
        </p:txBody>
      </p:sp>
      <p:graphicFrame>
        <p:nvGraphicFramePr>
          <p:cNvPr id="2" name="Table 1">
            <a:extLst>
              <a:ext uri="{FF2B5EF4-FFF2-40B4-BE49-F238E27FC236}">
                <a16:creationId xmlns:a16="http://schemas.microsoft.com/office/drawing/2014/main" id="{A5A67F70-D18A-9BC7-AC29-C76C79C8BA57}"/>
              </a:ext>
            </a:extLst>
          </p:cNvPr>
          <p:cNvGraphicFramePr>
            <a:graphicFrameLocks noGrp="1"/>
          </p:cNvGraphicFramePr>
          <p:nvPr/>
        </p:nvGraphicFramePr>
        <p:xfrm>
          <a:off x="363724" y="1388417"/>
          <a:ext cx="11464552" cy="103825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200511348"/>
                    </a:ext>
                  </a:extLst>
                </a:gridCol>
                <a:gridCol w="5711232">
                  <a:extLst>
                    <a:ext uri="{9D8B030D-6E8A-4147-A177-3AD203B41FA5}">
                      <a16:colId xmlns:a16="http://schemas.microsoft.com/office/drawing/2014/main" val="1360218017"/>
                    </a:ext>
                  </a:extLst>
                </a:gridCol>
                <a:gridCol w="1348154">
                  <a:extLst>
                    <a:ext uri="{9D8B030D-6E8A-4147-A177-3AD203B41FA5}">
                      <a16:colId xmlns:a16="http://schemas.microsoft.com/office/drawing/2014/main" val="425297253"/>
                    </a:ext>
                  </a:extLst>
                </a:gridCol>
                <a:gridCol w="1160585">
                  <a:extLst>
                    <a:ext uri="{9D8B030D-6E8A-4147-A177-3AD203B41FA5}">
                      <a16:colId xmlns:a16="http://schemas.microsoft.com/office/drawing/2014/main" val="261413632"/>
                    </a:ext>
                  </a:extLst>
                </a:gridCol>
                <a:gridCol w="609600">
                  <a:extLst>
                    <a:ext uri="{9D8B030D-6E8A-4147-A177-3AD203B41FA5}">
                      <a16:colId xmlns:a16="http://schemas.microsoft.com/office/drawing/2014/main" val="3693608661"/>
                    </a:ext>
                  </a:extLst>
                </a:gridCol>
                <a:gridCol w="1110984">
                  <a:extLst>
                    <a:ext uri="{9D8B030D-6E8A-4147-A177-3AD203B41FA5}">
                      <a16:colId xmlns:a16="http://schemas.microsoft.com/office/drawing/2014/main" val="2637273722"/>
                    </a:ext>
                  </a:extLst>
                </a:gridCol>
                <a:gridCol w="717507">
                  <a:extLst>
                    <a:ext uri="{9D8B030D-6E8A-4147-A177-3AD203B41FA5}">
                      <a16:colId xmlns:a16="http://schemas.microsoft.com/office/drawing/2014/main" val="4198644576"/>
                    </a:ext>
                  </a:extLst>
                </a:gridCol>
              </a:tblGrid>
              <a:tr h="593128">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4246824102"/>
                  </a:ext>
                </a:extLst>
              </a:tr>
              <a:tr h="445131">
                <a:tc>
                  <a:txBody>
                    <a:bodyPr/>
                    <a:lstStyle/>
                    <a:p>
                      <a:pPr algn="l" fontAlgn="t"/>
                      <a:r>
                        <a:rPr lang="en-GB" sz="1400" b="1" kern="1200" dirty="0">
                          <a:solidFill>
                            <a:schemeClr val="lt1"/>
                          </a:solidFill>
                          <a:latin typeface="+mn-lt"/>
                          <a:ea typeface="+mn-ea"/>
                          <a:cs typeface="+mn-cs"/>
                        </a:rPr>
                        <a:t>1000039</a:t>
                      </a:r>
                    </a:p>
                  </a:txBody>
                  <a:tcPr marL="72000" marR="72000" marT="12708" marB="0" anchor="ctr"/>
                </a:tc>
                <a:tc>
                  <a:txBody>
                    <a:bodyPr/>
                    <a:lstStyle/>
                    <a:p>
                      <a:pPr marL="0" marR="0" algn="l">
                        <a:lnSpc>
                          <a:spcPct val="115000"/>
                        </a:lnSpc>
                        <a:spcBef>
                          <a:spcPts val="100"/>
                        </a:spcBef>
                        <a:spcAft>
                          <a:spcPts val="100"/>
                        </a:spcAft>
                      </a:pPr>
                      <a:r>
                        <a:rPr lang="en-GB" sz="1400" b="1" kern="1200" dirty="0">
                          <a:solidFill>
                            <a:schemeClr val="dk1"/>
                          </a:solidFill>
                          <a:latin typeface="+mn-lt"/>
                          <a:ea typeface="+mn-ea"/>
                          <a:cs typeface="+mn-cs"/>
                        </a:rPr>
                        <a:t>Enhanced Mission Critical Architecture</a:t>
                      </a:r>
                      <a:endParaRPr lang="en-US" sz="1400" b="1" kern="1200" dirty="0">
                        <a:solidFill>
                          <a:schemeClr val="dk1"/>
                        </a:solidFill>
                        <a:latin typeface="+mn-lt"/>
                        <a:ea typeface="+mn-ea"/>
                        <a:cs typeface="+mn-cs"/>
                      </a:endParaRPr>
                    </a:p>
                  </a:txBody>
                  <a:tcPr marL="72000" marR="72000" marT="0" marB="0" anchor="ctr"/>
                </a:tc>
                <a:tc>
                  <a:txBody>
                    <a:bodyPr/>
                    <a:lstStyle/>
                    <a:p>
                      <a:pPr algn="l"/>
                      <a:r>
                        <a:rPr lang="en-US" sz="1400" kern="1200" dirty="0" err="1">
                          <a:solidFill>
                            <a:schemeClr val="dk1"/>
                          </a:solidFill>
                          <a:latin typeface="+mn-lt"/>
                          <a:ea typeface="+mn-ea"/>
                          <a:cs typeface="+mn-cs"/>
                        </a:rPr>
                        <a:t>enhMC</a:t>
                      </a:r>
                      <a:endParaRPr lang="en-US" sz="1400" kern="1200" dirty="0">
                        <a:solidFill>
                          <a:schemeClr val="dk1"/>
                        </a:solidFill>
                        <a:latin typeface="+mn-lt"/>
                        <a:ea typeface="+mn-ea"/>
                        <a:cs typeface="+mn-cs"/>
                      </a:endParaRPr>
                    </a:p>
                  </a:txBody>
                  <a:tcPr marL="72000" marR="72000" marT="45691" marB="45691" anchor="ctr"/>
                </a:tc>
                <a:tc>
                  <a:txBody>
                    <a:bodyPr/>
                    <a:lstStyle/>
                    <a:p>
                      <a:pPr algn="l" fontAlgn="t"/>
                      <a:r>
                        <a:rPr lang="en-GB" sz="1400" kern="1200" dirty="0">
                          <a:solidFill>
                            <a:schemeClr val="dk1"/>
                          </a:solidFill>
                          <a:latin typeface="+mn-lt"/>
                          <a:ea typeface="+mn-ea"/>
                          <a:cs typeface="+mn-cs"/>
                        </a:rPr>
                        <a:t>Dec-2024</a:t>
                      </a:r>
                    </a:p>
                  </a:txBody>
                  <a:tcPr marL="72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75%</a:t>
                      </a:r>
                    </a:p>
                  </a:txBody>
                  <a:tcPr marL="72000" marR="72000" marT="45691" marB="45691" anchor="ctr"/>
                </a:tc>
                <a:tc>
                  <a:txBody>
                    <a:bodyPr/>
                    <a:lstStyle/>
                    <a:p>
                      <a:pPr algn="l" fontAlgn="t"/>
                      <a:r>
                        <a:rPr lang="en-US" sz="1400" kern="1200" dirty="0">
                          <a:solidFill>
                            <a:schemeClr val="dk1"/>
                          </a:solidFill>
                          <a:latin typeface="+mn-lt"/>
                          <a:ea typeface="+mn-ea"/>
                          <a:cs typeface="+mn-cs"/>
                        </a:rPr>
                        <a:t>SP-230695</a:t>
                      </a:r>
                      <a:endParaRPr lang="en-GB" sz="1400" kern="1200" dirty="0">
                        <a:solidFill>
                          <a:schemeClr val="dk1"/>
                        </a:solidFill>
                        <a:latin typeface="+mn-lt"/>
                        <a:ea typeface="+mn-ea"/>
                        <a:cs typeface="+mn-cs"/>
                      </a:endParaRPr>
                    </a:p>
                  </a:txBody>
                  <a:tcPr marL="72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FF0000"/>
                          </a:solidFill>
                          <a:latin typeface="+mn-lt"/>
                          <a:ea typeface="+mn-ea"/>
                          <a:cs typeface="+mn-cs"/>
                        </a:rPr>
                        <a:t>100%</a:t>
                      </a:r>
                    </a:p>
                  </a:txBody>
                  <a:tcPr marL="72000" marR="72000" marT="45691" marB="45691" anchor="ctr"/>
                </a:tc>
                <a:extLst>
                  <a:ext uri="{0D108BD9-81ED-4DB2-BD59-A6C34878D82A}">
                    <a16:rowId xmlns:a16="http://schemas.microsoft.com/office/drawing/2014/main" val="3652190034"/>
                  </a:ext>
                </a:extLst>
              </a:tr>
            </a:tbl>
          </a:graphicData>
        </a:graphic>
      </p:graphicFrame>
      <p:sp>
        <p:nvSpPr>
          <p:cNvPr id="3" name="Content Placeholder 2">
            <a:extLst>
              <a:ext uri="{FF2B5EF4-FFF2-40B4-BE49-F238E27FC236}">
                <a16:creationId xmlns:a16="http://schemas.microsoft.com/office/drawing/2014/main" id="{6DF3B621-7F4C-2E98-1D18-F5625DE598FB}"/>
              </a:ext>
            </a:extLst>
          </p:cNvPr>
          <p:cNvSpPr txBox="1">
            <a:spLocks/>
          </p:cNvSpPr>
          <p:nvPr/>
        </p:nvSpPr>
        <p:spPr bwMode="auto">
          <a:xfrm>
            <a:off x="335364" y="2546896"/>
            <a:ext cx="6287857"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en-US" sz="2000" dirty="0"/>
              <a:t>Progress since SA#105:</a:t>
            </a:r>
          </a:p>
          <a:p>
            <a:pPr lvl="1">
              <a:spcBef>
                <a:spcPts val="0"/>
              </a:spcBef>
              <a:spcAft>
                <a:spcPts val="0"/>
              </a:spcAft>
              <a:buSzPts val="1800"/>
            </a:pPr>
            <a:r>
              <a:rPr lang="en-US" sz="1400" dirty="0"/>
              <a:t>Progress made for</a:t>
            </a:r>
          </a:p>
          <a:p>
            <a:pPr lvl="2" indent="-203200">
              <a:spcBef>
                <a:spcPts val="0"/>
              </a:spcBef>
              <a:spcAft>
                <a:spcPts val="0"/>
              </a:spcAft>
              <a:buSzPts val="1400"/>
            </a:pPr>
            <a:r>
              <a:rPr lang="en-US" sz="1200" dirty="0"/>
              <a:t>Total 54 CRs agreed</a:t>
            </a:r>
          </a:p>
          <a:p>
            <a:pPr lvl="2" indent="-203200">
              <a:spcBef>
                <a:spcPts val="0"/>
              </a:spcBef>
              <a:spcAft>
                <a:spcPts val="0"/>
              </a:spcAft>
              <a:buSzPts val="1400"/>
            </a:pPr>
            <a:r>
              <a:rPr lang="en-US" sz="1200" dirty="0"/>
              <a:t>Architecture and information flows for Recording/Replay of MCPTT/</a:t>
            </a:r>
            <a:r>
              <a:rPr lang="en-US" sz="1200" dirty="0" err="1"/>
              <a:t>MCVideo</a:t>
            </a:r>
            <a:r>
              <a:rPr lang="en-US" sz="1200" dirty="0"/>
              <a:t> group and private calls. </a:t>
            </a:r>
          </a:p>
          <a:p>
            <a:pPr lvl="2" indent="-203200">
              <a:spcBef>
                <a:spcPts val="0"/>
              </a:spcBef>
              <a:spcAft>
                <a:spcPts val="0"/>
              </a:spcAft>
              <a:buSzPts val="1400"/>
            </a:pPr>
            <a:r>
              <a:rPr lang="en-US" sz="1200" dirty="0"/>
              <a:t>Enhancements related to MCPTT, </a:t>
            </a:r>
            <a:r>
              <a:rPr lang="en-US" sz="1200" dirty="0" err="1"/>
              <a:t>MCVideo</a:t>
            </a:r>
            <a:r>
              <a:rPr lang="en-US" sz="1200" dirty="0"/>
              <a:t> and </a:t>
            </a:r>
            <a:r>
              <a:rPr lang="en-US" sz="1200" dirty="0" err="1"/>
              <a:t>MCData</a:t>
            </a:r>
            <a:endParaRPr lang="en-US" sz="1200" dirty="0"/>
          </a:p>
          <a:p>
            <a:pPr lvl="2" indent="-203200">
              <a:spcBef>
                <a:spcPts val="0"/>
              </a:spcBef>
              <a:spcAft>
                <a:spcPts val="0"/>
              </a:spcAft>
              <a:buSzPts val="1400"/>
            </a:pPr>
            <a:r>
              <a:rPr lang="en-US" sz="1200" dirty="0"/>
              <a:t>Enhancements related to Location reporting, triggering &amp; aggregation.</a:t>
            </a:r>
          </a:p>
          <a:p>
            <a:pPr lvl="1">
              <a:spcBef>
                <a:spcPts val="0"/>
              </a:spcBef>
              <a:spcAft>
                <a:spcPts val="0"/>
              </a:spcAft>
              <a:buSzPts val="1800"/>
            </a:pPr>
            <a:r>
              <a:rPr lang="en-US" sz="1400" dirty="0" err="1"/>
              <a:t>enhMC</a:t>
            </a:r>
            <a:r>
              <a:rPr lang="en-US" sz="1400" dirty="0"/>
              <a:t> WID is updated to match completed functionality </a:t>
            </a:r>
          </a:p>
          <a:p>
            <a:pPr lvl="2">
              <a:spcBef>
                <a:spcPts val="0"/>
              </a:spcBef>
              <a:spcAft>
                <a:spcPts val="0"/>
              </a:spcAft>
              <a:buSzPts val="1800"/>
            </a:pPr>
            <a:r>
              <a:rPr lang="en-US" sz="1100" dirty="0">
                <a:effectLst/>
                <a:ea typeface="Aptos" panose="020B0004020202020204" pitchFamily="34" charset="0"/>
                <a:cs typeface="Aptos" panose="020B0004020202020204" pitchFamily="34" charset="0"/>
              </a:rPr>
              <a:t>Features &amp; functionalities postponed to Rel-20: Discreet Listening. Recording and replay of </a:t>
            </a:r>
            <a:r>
              <a:rPr lang="en-US" sz="1100" dirty="0" err="1">
                <a:effectLst/>
                <a:ea typeface="Aptos" panose="020B0004020202020204" pitchFamily="34" charset="0"/>
                <a:cs typeface="Aptos" panose="020B0004020202020204" pitchFamily="34" charset="0"/>
              </a:rPr>
              <a:t>MCData</a:t>
            </a:r>
            <a:r>
              <a:rPr lang="en-US" sz="1100" dirty="0">
                <a:effectLst/>
                <a:ea typeface="Aptos" panose="020B0004020202020204" pitchFamily="34" charset="0"/>
                <a:cs typeface="Aptos" panose="020B0004020202020204" pitchFamily="34" charset="0"/>
              </a:rPr>
              <a:t> services, off-network communication and non-communication </a:t>
            </a:r>
            <a:r>
              <a:rPr lang="en-US" sz="1100" b="1" dirty="0">
                <a:effectLst/>
                <a:ea typeface="Aptos" panose="020B0004020202020204" pitchFamily="34" charset="0"/>
                <a:cs typeface="Aptos" panose="020B0004020202020204" pitchFamily="34" charset="0"/>
              </a:rPr>
              <a:t>activities</a:t>
            </a:r>
            <a:r>
              <a:rPr lang="en-US" sz="1100" dirty="0">
                <a:effectLst/>
                <a:ea typeface="Aptos" panose="020B0004020202020204" pitchFamily="34" charset="0"/>
                <a:cs typeface="Aptos" panose="020B0004020202020204" pitchFamily="34" charset="0"/>
              </a:rPr>
              <a:t> (e.g. emergency alert). Aspects related to migration/interconnection vs recording and replay</a:t>
            </a:r>
            <a:endParaRPr lang="en-US" sz="1100" dirty="0"/>
          </a:p>
          <a:p>
            <a:pPr lvl="2">
              <a:spcBef>
                <a:spcPts val="0"/>
              </a:spcBef>
              <a:spcAft>
                <a:spcPts val="0"/>
              </a:spcAft>
              <a:buSzPts val="1800"/>
            </a:pPr>
            <a:r>
              <a:rPr lang="en-US" sz="1100" dirty="0"/>
              <a:t>Refer S6-245382 from SA6#64 for details.</a:t>
            </a:r>
          </a:p>
          <a:p>
            <a:pPr lvl="2">
              <a:spcBef>
                <a:spcPts val="0"/>
              </a:spcBef>
              <a:spcAft>
                <a:spcPts val="0"/>
              </a:spcAft>
              <a:buSzPts val="1800"/>
            </a:pPr>
            <a:endParaRPr lang="en-US" sz="1100" dirty="0"/>
          </a:p>
          <a:p>
            <a:pPr>
              <a:spcBef>
                <a:spcPct val="0"/>
              </a:spcBef>
            </a:pPr>
            <a:r>
              <a:rPr lang="en-US" sz="2000" kern="0" dirty="0"/>
              <a:t>RAN and other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altLang="zh-CN" sz="1600" kern="0" dirty="0"/>
              <a:t>None</a:t>
            </a:r>
            <a:endParaRPr lang="en-US" sz="2000" kern="0" dirty="0"/>
          </a:p>
        </p:txBody>
      </p:sp>
      <p:sp>
        <p:nvSpPr>
          <p:cNvPr id="5" name="Content Placeholder 2">
            <a:extLst>
              <a:ext uri="{FF2B5EF4-FFF2-40B4-BE49-F238E27FC236}">
                <a16:creationId xmlns:a16="http://schemas.microsoft.com/office/drawing/2014/main" id="{695B83E5-8BFE-CC54-F2BC-39603744AFE6}"/>
              </a:ext>
            </a:extLst>
          </p:cNvPr>
          <p:cNvSpPr txBox="1">
            <a:spLocks/>
          </p:cNvSpPr>
          <p:nvPr/>
        </p:nvSpPr>
        <p:spPr bwMode="auto">
          <a:xfrm>
            <a:off x="6858000" y="2546896"/>
            <a:ext cx="4970276"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 Identified from reduced Rel-19 scope</a:t>
            </a:r>
          </a:p>
          <a:p>
            <a:pPr marL="685800" lvl="1">
              <a:lnSpc>
                <a:spcPct val="90000"/>
              </a:lnSpc>
              <a:spcBef>
                <a:spcPts val="0"/>
              </a:spcBef>
              <a:spcAft>
                <a:spcPts val="0"/>
              </a:spcAft>
              <a:defRPr/>
            </a:pPr>
            <a:r>
              <a:rPr lang="en-US" altLang="zh-CN" sz="1400" kern="0" dirty="0">
                <a:solidFill>
                  <a:prstClr val="black"/>
                </a:solidFill>
                <a:latin typeface="Calibri"/>
                <a:ea typeface="MS PGothic" panose="020B0600070205080204" pitchFamily="34" charset="-128"/>
              </a:rPr>
              <a:t>Discreet listening and remaining aspects of Recording-Replay will be</a:t>
            </a:r>
            <a:r>
              <a:rPr kumimoji="0" lang="en-US"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targeted for a new WID in Rel-20</a:t>
            </a:r>
          </a:p>
          <a:p>
            <a:pPr marL="457200" lvl="1" indent="0">
              <a:lnSpc>
                <a:spcPct val="90000"/>
              </a:lnSpc>
              <a:spcBef>
                <a:spcPts val="0"/>
              </a:spcBef>
              <a:spcAft>
                <a:spcPts val="0"/>
              </a:spcAft>
              <a:buNone/>
              <a:defRPr/>
            </a:pPr>
            <a:endParaRPr lang="en-US" sz="1600" kern="0" dirty="0">
              <a:solidFill>
                <a:prstClr val="black"/>
              </a:solidFill>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F3E2A47-6F13-AF19-51A9-FB20A252BC36}"/>
              </a:ext>
            </a:extLst>
          </p:cNvPr>
          <p:cNvSpPr>
            <a:spLocks noGrp="1"/>
          </p:cNvSpPr>
          <p:nvPr>
            <p:ph type="title"/>
          </p:nvPr>
        </p:nvSpPr>
        <p:spPr>
          <a:xfrm>
            <a:off x="711200" y="288520"/>
            <a:ext cx="9103784" cy="982133"/>
          </a:xfrm>
        </p:spPr>
        <p:txBody>
          <a:bodyPr/>
          <a:lstStyle/>
          <a:p>
            <a:r>
              <a:rPr lang="en-GB" altLang="en-US" b="1" dirty="0"/>
              <a:t>EDGEAPP_Ph3</a:t>
            </a:r>
          </a:p>
        </p:txBody>
      </p:sp>
      <p:sp>
        <p:nvSpPr>
          <p:cNvPr id="2" name="Content Placeholder 7">
            <a:extLst>
              <a:ext uri="{FF2B5EF4-FFF2-40B4-BE49-F238E27FC236}">
                <a16:creationId xmlns:a16="http://schemas.microsoft.com/office/drawing/2014/main" id="{524688CC-3559-43FE-AEA9-D5C24DA780F2}"/>
              </a:ext>
            </a:extLst>
          </p:cNvPr>
          <p:cNvSpPr txBox="1">
            <a:spLocks/>
          </p:cNvSpPr>
          <p:nvPr/>
        </p:nvSpPr>
        <p:spPr>
          <a:xfrm>
            <a:off x="363724" y="2404136"/>
            <a:ext cx="6599784" cy="40670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ea typeface="MS PGothic" panose="020B0600070205080204" pitchFamily="34" charset="-128"/>
              </a:rPr>
              <a:t>Progress since SA#105:</a:t>
            </a:r>
          </a:p>
          <a:p>
            <a:pPr lvl="1" latinLnBrk="0">
              <a:spcBef>
                <a:spcPts val="0"/>
              </a:spcBef>
              <a:spcAft>
                <a:spcPts val="0"/>
              </a:spcAft>
              <a:defRPr/>
            </a:pPr>
            <a:r>
              <a:rPr lang="en-US" altLang="ko-KR" sz="1600" kern="0" dirty="0">
                <a:solidFill>
                  <a:prstClr val="black"/>
                </a:solidFill>
                <a:cs typeface="Arial" panose="020B0604020202020204" pitchFamily="34" charset="0"/>
              </a:rPr>
              <a:t>SA6#63: </a:t>
            </a:r>
            <a:r>
              <a:rPr lang="en-US" altLang="zh-CN" sz="1600" kern="0" dirty="0">
                <a:solidFill>
                  <a:prstClr val="black"/>
                </a:solidFill>
                <a:cs typeface="Arial" panose="020B0604020202020204" pitchFamily="34" charset="0"/>
              </a:rPr>
              <a:t>3 CRs agreed</a:t>
            </a:r>
          </a:p>
          <a:p>
            <a:pPr lvl="1">
              <a:spcBef>
                <a:spcPts val="0"/>
              </a:spcBef>
              <a:spcAft>
                <a:spcPts val="0"/>
              </a:spcAft>
              <a:defRPr/>
            </a:pPr>
            <a:r>
              <a:rPr lang="en-US" altLang="ko-KR" sz="1600" kern="0" dirty="0">
                <a:solidFill>
                  <a:prstClr val="black"/>
                </a:solidFill>
                <a:cs typeface="Arial" panose="020B0604020202020204" pitchFamily="34" charset="0"/>
              </a:rPr>
              <a:t>SA6#64: </a:t>
            </a:r>
            <a:r>
              <a:rPr lang="en-US" altLang="zh-CN" sz="1600" kern="0" dirty="0">
                <a:solidFill>
                  <a:prstClr val="black"/>
                </a:solidFill>
                <a:cs typeface="Arial" panose="020B0604020202020204" pitchFamily="34" charset="0"/>
              </a:rPr>
              <a:t>5 CRs agreed</a:t>
            </a:r>
          </a:p>
          <a:p>
            <a:pPr lvl="1">
              <a:spcBef>
                <a:spcPts val="0"/>
              </a:spcBef>
              <a:spcAft>
                <a:spcPts val="0"/>
              </a:spcAft>
              <a:defRPr/>
            </a:pPr>
            <a:r>
              <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Progress made for</a:t>
            </a:r>
          </a:p>
          <a:p>
            <a:pPr lvl="2">
              <a:spcBef>
                <a:spcPts val="0"/>
              </a:spcBef>
              <a:spcAft>
                <a:spcPts val="0"/>
              </a:spcAft>
              <a:defRPr/>
            </a:pPr>
            <a:r>
              <a:rPr lang="en-US" altLang="zh-CN" sz="1400" kern="0" dirty="0">
                <a:solidFill>
                  <a:prstClr val="black"/>
                </a:solidFill>
              </a:rPr>
              <a:t>Common EAS/EES selection</a:t>
            </a:r>
          </a:p>
          <a:p>
            <a:pPr lvl="2">
              <a:spcBef>
                <a:spcPts val="0"/>
              </a:spcBef>
              <a:spcAft>
                <a:spcPts val="0"/>
              </a:spcAft>
              <a:defRPr/>
            </a:pPr>
            <a:r>
              <a:rPr lang="en-US" altLang="zh-CN" sz="1400" kern="0" dirty="0">
                <a:solidFill>
                  <a:prstClr val="black"/>
                </a:solidFill>
              </a:rPr>
              <a:t>Interaction with partner ECSP’s entities</a:t>
            </a:r>
            <a:endParaRPr kumimoji="0" lang="en-US" altLang="zh-CN" sz="14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ea typeface="MS PGothic" panose="020B0600070205080204" pitchFamily="34" charset="-128"/>
              </a:rPr>
              <a:t>RAN impacts and dependencies:</a:t>
            </a:r>
            <a:endParaRPr kumimoji="0" lang="de-DE" sz="2000" b="0" i="0" u="none" strike="noStrike" kern="0" cap="none" spc="0" normalizeH="0" baseline="0" noProof="0" dirty="0">
              <a:ln>
                <a:noFill/>
              </a:ln>
              <a:solidFill>
                <a:prstClr val="black"/>
              </a:solidFill>
              <a:effectLst/>
              <a:uLnTx/>
              <a:uFillTx/>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None</a:t>
            </a:r>
          </a:p>
        </p:txBody>
      </p:sp>
      <p:graphicFrame>
        <p:nvGraphicFramePr>
          <p:cNvPr id="4" name="Table 3">
            <a:extLst>
              <a:ext uri="{FF2B5EF4-FFF2-40B4-BE49-F238E27FC236}">
                <a16:creationId xmlns:a16="http://schemas.microsoft.com/office/drawing/2014/main" id="{6B9A4B2A-E786-CEE4-0250-F1D8370575AF}"/>
              </a:ext>
            </a:extLst>
          </p:cNvPr>
          <p:cNvGraphicFramePr>
            <a:graphicFrameLocks noGrp="1"/>
          </p:cNvGraphicFramePr>
          <p:nvPr/>
        </p:nvGraphicFramePr>
        <p:xfrm>
          <a:off x="363724" y="1430660"/>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1010007</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Architecture for enabling Edge Applications Phase 3</a:t>
                      </a:r>
                      <a:endParaRPr lang="en-IN" sz="1400" b="1"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a:solidFill>
                            <a:schemeClr val="dk1"/>
                          </a:solidFill>
                          <a:latin typeface="+mn-lt"/>
                          <a:ea typeface="+mn-ea"/>
                          <a:cs typeface="+mn-cs"/>
                        </a:rPr>
                        <a:t>EDGEAPP_Ph3</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chemeClr val="tx1"/>
                          </a:solidFill>
                          <a:latin typeface="+mn-lt"/>
                          <a:ea typeface="+mn-ea"/>
                          <a:cs typeface="+mn-cs"/>
                        </a:rPr>
                        <a:t>85%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kern="1200" dirty="0">
                          <a:solidFill>
                            <a:schemeClr val="dk1"/>
                          </a:solidFill>
                          <a:latin typeface="+mn-lt"/>
                          <a:ea typeface="+mn-ea"/>
                          <a:cs typeface="+mn-cs"/>
                        </a:rPr>
                        <a:t>SP-231160</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rgbClr val="FF0000"/>
                          </a:solidFill>
                          <a:latin typeface="+mn-lt"/>
                          <a:ea typeface="+mn-ea"/>
                          <a:cs typeface="+mn-cs"/>
                        </a:rPr>
                        <a:t>100%</a:t>
                      </a:r>
                    </a:p>
                  </a:txBody>
                  <a:tcPr marL="72000" marR="72000" marT="0" marB="0" anchor="ctr"/>
                </a:tc>
                <a:extLst>
                  <a:ext uri="{0D108BD9-81ED-4DB2-BD59-A6C34878D82A}">
                    <a16:rowId xmlns:a16="http://schemas.microsoft.com/office/drawing/2014/main" val="335850112"/>
                  </a:ext>
                </a:extLst>
              </a:tr>
            </a:tbl>
          </a:graphicData>
        </a:graphic>
      </p:graphicFrame>
      <p:sp>
        <p:nvSpPr>
          <p:cNvPr id="3" name="Content Placeholder 2">
            <a:extLst>
              <a:ext uri="{FF2B5EF4-FFF2-40B4-BE49-F238E27FC236}">
                <a16:creationId xmlns:a16="http://schemas.microsoft.com/office/drawing/2014/main" id="{560256DB-7696-64D7-EB9B-385EF166BC9A}"/>
              </a:ext>
            </a:extLst>
          </p:cNvPr>
          <p:cNvSpPr txBox="1">
            <a:spLocks/>
          </p:cNvSpPr>
          <p:nvPr/>
        </p:nvSpPr>
        <p:spPr bwMode="auto">
          <a:xfrm>
            <a:off x="6963508" y="2404136"/>
            <a:ext cx="4864768" cy="236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US" sz="1600" kern="0" dirty="0"/>
              <a:t>None</a:t>
            </a:r>
            <a:r>
              <a:rPr lang="en-GB" altLang="zh-CN" sz="1600" dirty="0">
                <a:solidFill>
                  <a:prstClr val="black"/>
                </a:solidFill>
                <a:latin typeface="+mn-lt"/>
              </a:rPr>
              <a:t>, Work Item completed</a:t>
            </a:r>
            <a:endParaRPr lang="en-US" sz="1600" dirty="0">
              <a:ea typeface="Times New Roman" panose="02020603050405020304" pitchFamily="18" charset="0"/>
            </a:endParaRPr>
          </a:p>
        </p:txBody>
      </p:sp>
    </p:spTree>
    <p:extLst>
      <p:ext uri="{BB962C8B-B14F-4D97-AF65-F5344CB8AC3E}">
        <p14:creationId xmlns:p14="http://schemas.microsoft.com/office/powerpoint/2010/main" val="176513144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E6AA995-44C0-F249-4EDC-CE93C85EE718}"/>
              </a:ext>
            </a:extLst>
          </p:cNvPr>
          <p:cNvSpPr>
            <a:spLocks noGrp="1"/>
          </p:cNvSpPr>
          <p:nvPr>
            <p:ph type="title"/>
          </p:nvPr>
        </p:nvSpPr>
        <p:spPr>
          <a:xfrm>
            <a:off x="711200" y="499534"/>
            <a:ext cx="9103784" cy="982133"/>
          </a:xfrm>
        </p:spPr>
        <p:txBody>
          <a:bodyPr/>
          <a:lstStyle/>
          <a:p>
            <a:r>
              <a:rPr lang="en-GB" altLang="en-US" b="1" dirty="0"/>
              <a:t>UASAPP_Ph3</a:t>
            </a:r>
          </a:p>
        </p:txBody>
      </p:sp>
      <p:sp>
        <p:nvSpPr>
          <p:cNvPr id="2" name="Content Placeholder 7">
            <a:extLst>
              <a:ext uri="{FF2B5EF4-FFF2-40B4-BE49-F238E27FC236}">
                <a16:creationId xmlns:a16="http://schemas.microsoft.com/office/drawing/2014/main" id="{2014EAAA-39E1-D8F3-37A3-DF7B865E7EF4}"/>
              </a:ext>
            </a:extLst>
          </p:cNvPr>
          <p:cNvSpPr txBox="1">
            <a:spLocks/>
          </p:cNvSpPr>
          <p:nvPr/>
        </p:nvSpPr>
        <p:spPr>
          <a:xfrm>
            <a:off x="371133" y="2505075"/>
            <a:ext cx="6753567" cy="38533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SA#105:</a:t>
            </a:r>
          </a:p>
          <a:p>
            <a:pPr lvl="1">
              <a:spcBef>
                <a:spcPts val="0"/>
              </a:spcBef>
              <a:spcAft>
                <a:spcPts val="0"/>
              </a:spcAft>
              <a:defRPr/>
            </a:pPr>
            <a:r>
              <a:rPr lang="en-US" altLang="zh-CN" sz="1600" kern="0" dirty="0"/>
              <a:t>SA6#63 – 1 CR agreed</a:t>
            </a:r>
          </a:p>
          <a:p>
            <a:pPr lvl="1">
              <a:spcBef>
                <a:spcPts val="0"/>
              </a:spcBef>
              <a:spcAft>
                <a:spcPts val="0"/>
              </a:spcAft>
              <a:defRPr/>
            </a:pPr>
            <a:r>
              <a:rPr lang="en-US" altLang="zh-CN" sz="1600" kern="0" dirty="0"/>
              <a:t>SA6#64 – 1 CR agreed</a:t>
            </a:r>
          </a:p>
          <a:p>
            <a:pPr lvl="1">
              <a:spcBef>
                <a:spcPts val="0"/>
              </a:spcBef>
              <a:spcAft>
                <a:spcPts val="0"/>
              </a:spcAft>
              <a:defRPr/>
            </a:pPr>
            <a:r>
              <a:rPr lang="en-US" altLang="zh-CN" sz="1600" kern="0" dirty="0"/>
              <a:t>Progress made for:</a:t>
            </a:r>
          </a:p>
          <a:p>
            <a:pPr lvl="2">
              <a:spcBef>
                <a:spcPts val="0"/>
              </a:spcBef>
              <a:spcAft>
                <a:spcPts val="0"/>
              </a:spcAft>
              <a:defRPr/>
            </a:pPr>
            <a:r>
              <a:rPr lang="en-US" altLang="zh-CN" sz="1600" kern="0" dirty="0"/>
              <a:t>Support for NTZ within UASAPP</a:t>
            </a:r>
            <a:endParaRPr lang="en-US" sz="1600" dirty="0">
              <a:ea typeface="Malgun Gothic" panose="020B0503020000020004" pitchFamily="34" charset="-127"/>
            </a:endParaRPr>
          </a:p>
          <a:p>
            <a:pPr lvl="2">
              <a:spcBef>
                <a:spcPts val="0"/>
              </a:spcBef>
              <a:spcAft>
                <a:spcPts val="0"/>
              </a:spcAft>
              <a:defRPr/>
            </a:pPr>
            <a:r>
              <a:rPr lang="en-US" altLang="zh-CN" sz="1600" kern="0" dirty="0"/>
              <a:t>Alignment CR for work completion</a:t>
            </a:r>
          </a:p>
          <a:p>
            <a:pPr>
              <a:spcBef>
                <a:spcPts val="0"/>
              </a:spcBef>
              <a:spcAft>
                <a:spcPts val="0"/>
              </a:spcAft>
              <a:defRPr/>
            </a:pPr>
            <a:endParaRPr lang="en-US" sz="20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600" kern="0" dirty="0"/>
              <a:t>None</a:t>
            </a:r>
          </a:p>
        </p:txBody>
      </p:sp>
      <p:graphicFrame>
        <p:nvGraphicFramePr>
          <p:cNvPr id="4" name="Table 3">
            <a:extLst>
              <a:ext uri="{FF2B5EF4-FFF2-40B4-BE49-F238E27FC236}">
                <a16:creationId xmlns:a16="http://schemas.microsoft.com/office/drawing/2014/main" id="{7D2D289B-8910-BCF1-9324-DD1EF1D61DCE}"/>
              </a:ext>
            </a:extLst>
          </p:cNvPr>
          <p:cNvGraphicFramePr>
            <a:graphicFrameLocks noGrp="1"/>
          </p:cNvGraphicFramePr>
          <p:nvPr/>
        </p:nvGraphicFramePr>
        <p:xfrm>
          <a:off x="371133" y="1541235"/>
          <a:ext cx="11464552" cy="67399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778441531"/>
                    </a:ext>
                  </a:extLst>
                </a:gridCol>
                <a:gridCol w="6074229">
                  <a:extLst>
                    <a:ext uri="{9D8B030D-6E8A-4147-A177-3AD203B41FA5}">
                      <a16:colId xmlns:a16="http://schemas.microsoft.com/office/drawing/2014/main" val="1258487541"/>
                    </a:ext>
                  </a:extLst>
                </a:gridCol>
                <a:gridCol w="1576313">
                  <a:extLst>
                    <a:ext uri="{9D8B030D-6E8A-4147-A177-3AD203B41FA5}">
                      <a16:colId xmlns:a16="http://schemas.microsoft.com/office/drawing/2014/main" val="3648323286"/>
                    </a:ext>
                  </a:extLst>
                </a:gridCol>
                <a:gridCol w="935832">
                  <a:extLst>
                    <a:ext uri="{9D8B030D-6E8A-4147-A177-3AD203B41FA5}">
                      <a16:colId xmlns:a16="http://schemas.microsoft.com/office/drawing/2014/main" val="1191871270"/>
                    </a:ext>
                  </a:extLst>
                </a:gridCol>
                <a:gridCol w="557212">
                  <a:extLst>
                    <a:ext uri="{9D8B030D-6E8A-4147-A177-3AD203B41FA5}">
                      <a16:colId xmlns:a16="http://schemas.microsoft.com/office/drawing/2014/main" val="4103705319"/>
                    </a:ext>
                  </a:extLst>
                </a:gridCol>
                <a:gridCol w="796969">
                  <a:extLst>
                    <a:ext uri="{9D8B030D-6E8A-4147-A177-3AD203B41FA5}">
                      <a16:colId xmlns:a16="http://schemas.microsoft.com/office/drawing/2014/main" val="3100143651"/>
                    </a:ext>
                  </a:extLst>
                </a:gridCol>
                <a:gridCol w="717507">
                  <a:extLst>
                    <a:ext uri="{9D8B030D-6E8A-4147-A177-3AD203B41FA5}">
                      <a16:colId xmlns:a16="http://schemas.microsoft.com/office/drawing/2014/main" val="3018595803"/>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t>Target   </a:t>
                      </a:r>
                      <a:r>
                        <a:rPr lang="en-GB" sz="1100" dirty="0"/>
                        <a:t>(mm-</a:t>
                      </a:r>
                      <a:r>
                        <a:rPr lang="en-GB" sz="1100" dirty="0" err="1"/>
                        <a:t>yyyy</a:t>
                      </a:r>
                      <a:r>
                        <a:rPr lang="en-GB" sz="1100" dirty="0"/>
                        <a:t>)</a:t>
                      </a:r>
                      <a:endParaRPr lang="en-GB" sz="1400" dirty="0"/>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397810093"/>
                  </a:ext>
                </a:extLst>
              </a:tr>
              <a:tr h="0">
                <a:tc>
                  <a:txBody>
                    <a:bodyPr/>
                    <a:lstStyle/>
                    <a:p>
                      <a:pPr algn="ctr" fontAlgn="t"/>
                      <a:r>
                        <a:rPr lang="en-GB" sz="1200" b="1" kern="1200" dirty="0">
                          <a:solidFill>
                            <a:schemeClr val="lt1"/>
                          </a:solidFill>
                          <a:latin typeface="+mn-lt"/>
                          <a:ea typeface="+mn-ea"/>
                          <a:cs typeface="+mn-cs"/>
                        </a:rPr>
                        <a:t>1010008</a:t>
                      </a:r>
                    </a:p>
                  </a:txBody>
                  <a:tcPr marL="12700" marR="12700" marT="12708" marB="0" anchor="ctr"/>
                </a:tc>
                <a:tc>
                  <a:txBody>
                    <a:bodyPr/>
                    <a:lstStyle/>
                    <a:p>
                      <a:pPr marL="0" indent="0" algn="l" fontAlgn="t"/>
                      <a:r>
                        <a:rPr lang="en-US" sz="1400" b="1" kern="1200" dirty="0">
                          <a:solidFill>
                            <a:schemeClr val="dk1"/>
                          </a:solidFill>
                          <a:latin typeface="+mn-lt"/>
                          <a:ea typeface="+mn-ea"/>
                          <a:cs typeface="+mn-cs"/>
                        </a:rPr>
                        <a:t>Application Architecture for UAS applications Phase 3 </a:t>
                      </a:r>
                      <a:endParaRPr lang="en-GB" sz="1400" b="1" kern="1200" dirty="0">
                        <a:solidFill>
                          <a:schemeClr val="dk1"/>
                        </a:solidFill>
                        <a:latin typeface="+mn-lt"/>
                        <a:ea typeface="+mn-ea"/>
                        <a:cs typeface="+mn-cs"/>
                      </a:endParaRPr>
                    </a:p>
                  </a:txBody>
                  <a:tcPr marL="48003" marR="48003" marT="0" marB="0" anchor="ctr"/>
                </a:tc>
                <a:tc>
                  <a:txBody>
                    <a:bodyPr/>
                    <a:lstStyle/>
                    <a:p>
                      <a:pPr marL="0" indent="0" algn="ctr" fontAlgn="t"/>
                      <a:r>
                        <a:rPr lang="en-GB" sz="1200" kern="1200" dirty="0">
                          <a:solidFill>
                            <a:schemeClr val="dk1"/>
                          </a:solidFill>
                          <a:latin typeface="+mn-lt"/>
                          <a:ea typeface="+mn-ea"/>
                          <a:cs typeface="+mn-cs"/>
                        </a:rPr>
                        <a:t>UASAPP_Ph3</a:t>
                      </a:r>
                    </a:p>
                  </a:txBody>
                  <a:tcPr marL="48003" marR="48003" marT="0" marB="0" anchor="ctr"/>
                </a:tc>
                <a:tc>
                  <a:txBody>
                    <a:bodyPr/>
                    <a:lstStyle/>
                    <a:p>
                      <a:pPr algn="ctr" fontAlgn="t"/>
                      <a:r>
                        <a:rPr lang="en-GB" sz="1200" kern="1200" dirty="0">
                          <a:solidFill>
                            <a:schemeClr val="dk1"/>
                          </a:solidFill>
                          <a:latin typeface="+mn-lt"/>
                          <a:ea typeface="+mn-ea"/>
                          <a:cs typeface="+mn-cs"/>
                        </a:rPr>
                        <a:t>Dec-2024</a:t>
                      </a: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90%</a:t>
                      </a:r>
                    </a:p>
                  </a:txBody>
                  <a:tcPr marL="91446" marR="91446" marT="45691" marB="45691"/>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1200" kern="1200" dirty="0">
                          <a:solidFill>
                            <a:schemeClr val="dk1"/>
                          </a:solidFill>
                          <a:latin typeface="+mn-lt"/>
                          <a:ea typeface="+mn-ea"/>
                          <a:cs typeface="+mn-cs"/>
                          <a:hlinkClick r:id="rId3">
                            <a:extLst>
                              <a:ext uri="{A12FA001-AC4F-418D-AE19-62706E023703}">
                                <ahyp:hlinkClr xmlns:ahyp="http://schemas.microsoft.com/office/drawing/2018/hyperlinkcolor" val="tx"/>
                              </a:ext>
                            </a:extLst>
                          </a:hlinkClick>
                        </a:rPr>
                        <a:t>SP-240741</a:t>
                      </a:r>
                      <a:endParaRPr lang="en-GB" altLang="zh-CN" sz="12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100%</a:t>
                      </a:r>
                    </a:p>
                  </a:txBody>
                  <a:tcPr marL="91446" marR="91446" marT="45691" marB="45691"/>
                </a:tc>
                <a:extLst>
                  <a:ext uri="{0D108BD9-81ED-4DB2-BD59-A6C34878D82A}">
                    <a16:rowId xmlns:a16="http://schemas.microsoft.com/office/drawing/2014/main" val="3963143857"/>
                  </a:ext>
                </a:extLst>
              </a:tr>
            </a:tbl>
          </a:graphicData>
        </a:graphic>
      </p:graphicFrame>
      <p:sp>
        <p:nvSpPr>
          <p:cNvPr id="5" name="Content Placeholder 7">
            <a:extLst>
              <a:ext uri="{FF2B5EF4-FFF2-40B4-BE49-F238E27FC236}">
                <a16:creationId xmlns:a16="http://schemas.microsoft.com/office/drawing/2014/main" id="{2162188F-FA2D-DC64-C912-4D138DD33DE7}"/>
              </a:ext>
            </a:extLst>
          </p:cNvPr>
          <p:cNvSpPr txBox="1">
            <a:spLocks/>
          </p:cNvSpPr>
          <p:nvPr/>
        </p:nvSpPr>
        <p:spPr>
          <a:xfrm>
            <a:off x="7197010" y="2505075"/>
            <a:ext cx="4638675" cy="36231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 </a:t>
            </a:r>
          </a:p>
          <a:p>
            <a:pPr lvl="1" indent="-227013">
              <a:spcBef>
                <a:spcPts val="0"/>
              </a:spcBef>
              <a:spcAft>
                <a:spcPts val="400"/>
              </a:spcAft>
              <a:buClrTx/>
              <a:defRPr/>
            </a:pPr>
            <a:r>
              <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a:t>
            </a:r>
            <a:endParaRPr kumimoji="0" lang="en-US" altLang="zh-CN"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0" indent="0">
              <a:spcBef>
                <a:spcPts val="0"/>
              </a:spcBef>
              <a:spcAft>
                <a:spcPts val="0"/>
              </a:spcAft>
              <a:buNone/>
              <a:defRPr/>
            </a:pPr>
            <a:endParaRPr lang="de-DE" sz="2000" kern="0" dirty="0"/>
          </a:p>
          <a:p>
            <a:pPr>
              <a:spcBef>
                <a:spcPts val="0"/>
              </a:spcBef>
              <a:spcAft>
                <a:spcPts val="0"/>
              </a:spcAft>
              <a:defRPr/>
            </a:pPr>
            <a:r>
              <a:rPr lang="de-DE" sz="2000" kern="0" dirty="0"/>
              <a:t>Next steps:</a:t>
            </a:r>
          </a:p>
          <a:p>
            <a:pPr lvl="1">
              <a:buClrTx/>
              <a:defRPr/>
            </a:pPr>
            <a:r>
              <a:rPr lang="en-US" sz="1600" kern="0" dirty="0"/>
              <a:t>None</a:t>
            </a:r>
            <a:r>
              <a:rPr lang="en-GB" altLang="zh-CN" sz="1600" dirty="0">
                <a:solidFill>
                  <a:prstClr val="black"/>
                </a:solidFill>
                <a:latin typeface="+mn-lt"/>
              </a:rPr>
              <a:t>, Work Item completed</a:t>
            </a:r>
            <a:endParaRPr lang="en-US" sz="1600" dirty="0">
              <a:ea typeface="Times New Roman" panose="02020603050405020304" pitchFamily="18" charset="0"/>
            </a:endParaRPr>
          </a:p>
          <a:p>
            <a:pPr lvl="2">
              <a:spcBef>
                <a:spcPts val="0"/>
              </a:spcBef>
              <a:spcAft>
                <a:spcPts val="400"/>
              </a:spcAft>
              <a:defRPr/>
            </a:pPr>
            <a:endParaRPr lang="en-US" altLang="zh-CN" sz="1467" kern="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SEALDD_PH2</a:t>
            </a:r>
          </a:p>
        </p:txBody>
      </p:sp>
      <p:sp>
        <p:nvSpPr>
          <p:cNvPr id="3" name="Content Placeholder 2"/>
          <p:cNvSpPr>
            <a:spLocks noGrp="1"/>
          </p:cNvSpPr>
          <p:nvPr>
            <p:ph idx="1"/>
          </p:nvPr>
        </p:nvSpPr>
        <p:spPr>
          <a:xfrm>
            <a:off x="335364" y="2682364"/>
            <a:ext cx="6522636" cy="3716342"/>
          </a:xfrm>
        </p:spPr>
        <p:txBody>
          <a:bodyPr/>
          <a:lstStyle/>
          <a:p>
            <a:pPr>
              <a:spcBef>
                <a:spcPts val="0"/>
              </a:spcBef>
              <a:spcAft>
                <a:spcPts val="0"/>
              </a:spcAft>
              <a:defRPr/>
            </a:pPr>
            <a:r>
              <a:rPr lang="de-DE" altLang="de-DE" sz="2000" kern="0" dirty="0"/>
              <a:t>Progress since SA#105:</a:t>
            </a:r>
          </a:p>
          <a:p>
            <a:pPr lvl="1">
              <a:spcBef>
                <a:spcPts val="0"/>
              </a:spcBef>
              <a:spcAft>
                <a:spcPts val="0"/>
              </a:spcAft>
              <a:defRPr/>
            </a:pPr>
            <a:r>
              <a:rPr lang="en-US" altLang="zh-CN" sz="1600" dirty="0"/>
              <a:t>SA6#63,</a:t>
            </a:r>
            <a:r>
              <a:rPr lang="zh-CN" altLang="en-US" sz="1600" dirty="0"/>
              <a:t> </a:t>
            </a:r>
            <a:r>
              <a:rPr lang="en-US" altLang="zh-CN" sz="1600" dirty="0"/>
              <a:t>SA6#64: 11+5 CRs were agreed</a:t>
            </a:r>
          </a:p>
          <a:p>
            <a:pPr lvl="1">
              <a:spcBef>
                <a:spcPts val="0"/>
              </a:spcBef>
              <a:spcAft>
                <a:spcPts val="0"/>
              </a:spcAft>
              <a:defRPr/>
            </a:pPr>
            <a:r>
              <a:rPr lang="en-IN" altLang="zh-CN" sz="1600" kern="0" dirty="0"/>
              <a:t>Progress made for </a:t>
            </a:r>
          </a:p>
          <a:p>
            <a:pPr lvl="2">
              <a:spcBef>
                <a:spcPts val="0"/>
              </a:spcBef>
              <a:spcAft>
                <a:spcPts val="0"/>
              </a:spcAft>
              <a:defRPr/>
            </a:pPr>
            <a:r>
              <a:rPr lang="en-US" altLang="zh-CN" sz="1400" dirty="0"/>
              <a:t>C</a:t>
            </a:r>
            <a:r>
              <a:rPr lang="en-US" altLang="zh-CN" sz="1400" kern="0" dirty="0"/>
              <a:t>orrections</a:t>
            </a:r>
            <a:r>
              <a:rPr lang="en-US" altLang="zh-CN" sz="1400" dirty="0"/>
              <a:t>, alignments to information flow and service APIs</a:t>
            </a:r>
            <a:endParaRPr lang="en-US" altLang="zh-CN" sz="1600" kern="0" dirty="0"/>
          </a:p>
          <a:p>
            <a:pPr lvl="2">
              <a:spcBef>
                <a:spcPts val="0"/>
              </a:spcBef>
              <a:spcAft>
                <a:spcPts val="0"/>
              </a:spcAft>
              <a:defRPr/>
            </a:pPr>
            <a:endParaRPr lang="en-US" altLang="zh-CN" sz="1600" kern="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2000" kern="0" dirty="0"/>
          </a:p>
        </p:txBody>
      </p:sp>
      <p:graphicFrame>
        <p:nvGraphicFramePr>
          <p:cNvPr id="4" name="Table 3">
            <a:extLst>
              <a:ext uri="{FF2B5EF4-FFF2-40B4-BE49-F238E27FC236}">
                <a16:creationId xmlns:a16="http://schemas.microsoft.com/office/drawing/2014/main" id="{D1030ABD-5E9F-AA4B-331A-320BB343F9AF}"/>
              </a:ext>
            </a:extLst>
          </p:cNvPr>
          <p:cNvGraphicFramePr>
            <a:graphicFrameLocks noGrp="1"/>
          </p:cNvGraphicFramePr>
          <p:nvPr/>
        </p:nvGraphicFramePr>
        <p:xfrm>
          <a:off x="363724" y="1470478"/>
          <a:ext cx="11464552" cy="103825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200511348"/>
                    </a:ext>
                  </a:extLst>
                </a:gridCol>
                <a:gridCol w="5711232">
                  <a:extLst>
                    <a:ext uri="{9D8B030D-6E8A-4147-A177-3AD203B41FA5}">
                      <a16:colId xmlns:a16="http://schemas.microsoft.com/office/drawing/2014/main" val="1360218017"/>
                    </a:ext>
                  </a:extLst>
                </a:gridCol>
                <a:gridCol w="1348154">
                  <a:extLst>
                    <a:ext uri="{9D8B030D-6E8A-4147-A177-3AD203B41FA5}">
                      <a16:colId xmlns:a16="http://schemas.microsoft.com/office/drawing/2014/main" val="425297253"/>
                    </a:ext>
                  </a:extLst>
                </a:gridCol>
                <a:gridCol w="1160585">
                  <a:extLst>
                    <a:ext uri="{9D8B030D-6E8A-4147-A177-3AD203B41FA5}">
                      <a16:colId xmlns:a16="http://schemas.microsoft.com/office/drawing/2014/main" val="261413632"/>
                    </a:ext>
                  </a:extLst>
                </a:gridCol>
                <a:gridCol w="609600">
                  <a:extLst>
                    <a:ext uri="{9D8B030D-6E8A-4147-A177-3AD203B41FA5}">
                      <a16:colId xmlns:a16="http://schemas.microsoft.com/office/drawing/2014/main" val="3693608661"/>
                    </a:ext>
                  </a:extLst>
                </a:gridCol>
                <a:gridCol w="1110984">
                  <a:extLst>
                    <a:ext uri="{9D8B030D-6E8A-4147-A177-3AD203B41FA5}">
                      <a16:colId xmlns:a16="http://schemas.microsoft.com/office/drawing/2014/main" val="2637273722"/>
                    </a:ext>
                  </a:extLst>
                </a:gridCol>
                <a:gridCol w="717507">
                  <a:extLst>
                    <a:ext uri="{9D8B030D-6E8A-4147-A177-3AD203B41FA5}">
                      <a16:colId xmlns:a16="http://schemas.microsoft.com/office/drawing/2014/main" val="4198644576"/>
                    </a:ext>
                  </a:extLst>
                </a:gridCol>
              </a:tblGrid>
              <a:tr h="593128">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4246824102"/>
                  </a:ext>
                </a:extLst>
              </a:tr>
              <a:tr h="44513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SEAL DD (Data Delivery) Phase 2</a:t>
                      </a:r>
                      <a:endParaRPr lang="en-IN" sz="1400" b="1"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a:solidFill>
                            <a:schemeClr val="dk1"/>
                          </a:solidFill>
                          <a:latin typeface="+mn-lt"/>
                          <a:ea typeface="+mn-ea"/>
                          <a:cs typeface="+mn-cs"/>
                        </a:rPr>
                        <a:t>SEALDD_Ph2</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chemeClr val="tx1"/>
                          </a:solidFill>
                          <a:latin typeface="+mn-lt"/>
                          <a:ea typeface="+mn-ea"/>
                          <a:cs typeface="+mn-cs"/>
                        </a:rPr>
                        <a:t>80%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dk1"/>
                          </a:solidFill>
                          <a:latin typeface="+mn-lt"/>
                          <a:ea typeface="+mn-ea"/>
                          <a:cs typeface="+mn-cs"/>
                        </a:rPr>
                        <a:t>SP-230989</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rgbClr val="FF0000"/>
                          </a:solidFill>
                          <a:latin typeface="+mn-lt"/>
                          <a:ea typeface="+mn-ea"/>
                          <a:cs typeface="+mn-cs"/>
                        </a:rPr>
                        <a:t>100%</a:t>
                      </a:r>
                    </a:p>
                  </a:txBody>
                  <a:tcPr marL="72000" marR="72000" marT="0" marB="0" anchor="ctr"/>
                </a:tc>
                <a:extLst>
                  <a:ext uri="{0D108BD9-81ED-4DB2-BD59-A6C34878D82A}">
                    <a16:rowId xmlns:a16="http://schemas.microsoft.com/office/drawing/2014/main" val="3652190034"/>
                  </a:ext>
                </a:extLst>
              </a:tr>
            </a:tbl>
          </a:graphicData>
        </a:graphic>
      </p:graphicFrame>
      <p:sp>
        <p:nvSpPr>
          <p:cNvPr id="5" name="Content Placeholder 2">
            <a:extLst>
              <a:ext uri="{FF2B5EF4-FFF2-40B4-BE49-F238E27FC236}">
                <a16:creationId xmlns:a16="http://schemas.microsoft.com/office/drawing/2014/main" id="{7C1361EF-1E5E-E5D7-6BDA-4684B8CDC2AB}"/>
              </a:ext>
            </a:extLst>
          </p:cNvPr>
          <p:cNvSpPr txBox="1">
            <a:spLocks/>
          </p:cNvSpPr>
          <p:nvPr/>
        </p:nvSpPr>
        <p:spPr bwMode="auto">
          <a:xfrm>
            <a:off x="6858000" y="2682364"/>
            <a:ext cx="4970276"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lang="en-US" sz="1600" kern="0" dirty="0">
              <a:solidFill>
                <a:prstClr val="black"/>
              </a:solidFill>
              <a:latin typeface="Calibri"/>
              <a:ea typeface="MS PGothic" panose="020B0600070205080204" pitchFamily="34" charset="-128"/>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US" altLang="zh-CN" sz="1600" kern="0" dirty="0"/>
              <a:t>None</a:t>
            </a:r>
            <a:r>
              <a:rPr lang="en-GB" altLang="zh-CN" sz="1600" dirty="0">
                <a:solidFill>
                  <a:prstClr val="black"/>
                </a:solidFill>
                <a:latin typeface="+mn-lt"/>
              </a:rPr>
              <a:t>, Work Item completed</a:t>
            </a:r>
            <a:endParaRPr lang="en-US" altLang="ja-JP" sz="1600" kern="0" dirty="0"/>
          </a:p>
        </p:txBody>
      </p:sp>
    </p:spTree>
    <p:extLst>
      <p:ext uri="{BB962C8B-B14F-4D97-AF65-F5344CB8AC3E}">
        <p14:creationId xmlns:p14="http://schemas.microsoft.com/office/powerpoint/2010/main" val="265390527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b="1" dirty="0"/>
              <a:t>CAPIF_EXT</a:t>
            </a:r>
            <a:endParaRPr lang="en-IN" b="1" dirty="0"/>
          </a:p>
        </p:txBody>
      </p:sp>
      <p:graphicFrame>
        <p:nvGraphicFramePr>
          <p:cNvPr id="4" name="Table 3">
            <a:extLst>
              <a:ext uri="{FF2B5EF4-FFF2-40B4-BE49-F238E27FC236}">
                <a16:creationId xmlns:a16="http://schemas.microsoft.com/office/drawing/2014/main" id="{50DAB67A-232E-33FD-E413-927468884D46}"/>
              </a:ext>
            </a:extLst>
          </p:cNvPr>
          <p:cNvGraphicFramePr>
            <a:graphicFrameLocks noGrp="1"/>
          </p:cNvGraphicFramePr>
          <p:nvPr/>
        </p:nvGraphicFramePr>
        <p:xfrm>
          <a:off x="363724" y="1492250"/>
          <a:ext cx="11464552" cy="98131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886216792"/>
                    </a:ext>
                  </a:extLst>
                </a:gridCol>
                <a:gridCol w="5711232">
                  <a:extLst>
                    <a:ext uri="{9D8B030D-6E8A-4147-A177-3AD203B41FA5}">
                      <a16:colId xmlns:a16="http://schemas.microsoft.com/office/drawing/2014/main" val="189266843"/>
                    </a:ext>
                  </a:extLst>
                </a:gridCol>
                <a:gridCol w="1406769">
                  <a:extLst>
                    <a:ext uri="{9D8B030D-6E8A-4147-A177-3AD203B41FA5}">
                      <a16:colId xmlns:a16="http://schemas.microsoft.com/office/drawing/2014/main" val="1602329734"/>
                    </a:ext>
                  </a:extLst>
                </a:gridCol>
                <a:gridCol w="1230923">
                  <a:extLst>
                    <a:ext uri="{9D8B030D-6E8A-4147-A177-3AD203B41FA5}">
                      <a16:colId xmlns:a16="http://schemas.microsoft.com/office/drawing/2014/main" val="4149885734"/>
                    </a:ext>
                  </a:extLst>
                </a:gridCol>
                <a:gridCol w="527539">
                  <a:extLst>
                    <a:ext uri="{9D8B030D-6E8A-4147-A177-3AD203B41FA5}">
                      <a16:colId xmlns:a16="http://schemas.microsoft.com/office/drawing/2014/main" val="2302966536"/>
                    </a:ext>
                  </a:extLst>
                </a:gridCol>
                <a:gridCol w="1064092">
                  <a:extLst>
                    <a:ext uri="{9D8B030D-6E8A-4147-A177-3AD203B41FA5}">
                      <a16:colId xmlns:a16="http://schemas.microsoft.com/office/drawing/2014/main" val="3252167199"/>
                    </a:ext>
                  </a:extLst>
                </a:gridCol>
                <a:gridCol w="717507">
                  <a:extLst>
                    <a:ext uri="{9D8B030D-6E8A-4147-A177-3AD203B41FA5}">
                      <a16:colId xmlns:a16="http://schemas.microsoft.com/office/drawing/2014/main" val="1965626603"/>
                    </a:ext>
                  </a:extLst>
                </a:gridCol>
              </a:tblGrid>
              <a:tr h="56060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70504935"/>
                  </a:ext>
                </a:extLst>
              </a:tr>
              <a:tr h="42071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1010009</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400" b="1" kern="1200" dirty="0">
                          <a:solidFill>
                            <a:schemeClr val="dk1"/>
                          </a:solidFill>
                          <a:latin typeface="+mn-lt"/>
                          <a:ea typeface="+mn-ea"/>
                          <a:cs typeface="+mn-cs"/>
                        </a:rPr>
                        <a:t>Guidelines for CAPIF Usage</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400" kern="1200" dirty="0">
                          <a:solidFill>
                            <a:schemeClr val="dk1"/>
                          </a:solidFill>
                          <a:latin typeface="+mn-lt"/>
                          <a:ea typeface="+mn-ea"/>
                          <a:cs typeface="+mn-cs"/>
                        </a:rPr>
                        <a:t>CAPIF_EXT</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kern="1200" dirty="0">
                          <a:solidFill>
                            <a:schemeClr val="tx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chemeClr val="tx1"/>
                          </a:solidFill>
                          <a:latin typeface="+mn-lt"/>
                          <a:ea typeface="+mn-ea"/>
                          <a:cs typeface="+mn-cs"/>
                        </a:rPr>
                        <a:t>90%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kern="1200" dirty="0">
                          <a:solidFill>
                            <a:schemeClr val="dk1"/>
                          </a:solidFill>
                          <a:latin typeface="+mn-lt"/>
                          <a:ea typeface="+mn-ea"/>
                          <a:cs typeface="+mn-cs"/>
                        </a:rPr>
                        <a:t>SP-231161</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kern="1200" dirty="0">
                          <a:solidFill>
                            <a:srgbClr val="FF0000"/>
                          </a:solidFill>
                          <a:latin typeface="+mn-lt"/>
                          <a:ea typeface="+mn-ea"/>
                          <a:cs typeface="+mn-cs"/>
                        </a:rPr>
                        <a:t>100%</a:t>
                      </a:r>
                    </a:p>
                  </a:txBody>
                  <a:tcPr marL="72000" marR="72000" marT="0" marB="0" anchor="ctr"/>
                </a:tc>
                <a:extLst>
                  <a:ext uri="{0D108BD9-81ED-4DB2-BD59-A6C34878D82A}">
                    <a16:rowId xmlns:a16="http://schemas.microsoft.com/office/drawing/2014/main" val="2656397707"/>
                  </a:ext>
                </a:extLst>
              </a:tr>
            </a:tbl>
          </a:graphicData>
        </a:graphic>
      </p:graphicFrame>
      <p:sp>
        <p:nvSpPr>
          <p:cNvPr id="5" name="Content Placeholder 2">
            <a:extLst>
              <a:ext uri="{FF2B5EF4-FFF2-40B4-BE49-F238E27FC236}">
                <a16:creationId xmlns:a16="http://schemas.microsoft.com/office/drawing/2014/main" id="{5EFAEE7F-7A00-D47D-F5F6-A07FFC670352}"/>
              </a:ext>
            </a:extLst>
          </p:cNvPr>
          <p:cNvSpPr txBox="1">
            <a:spLocks/>
          </p:cNvSpPr>
          <p:nvPr/>
        </p:nvSpPr>
        <p:spPr bwMode="auto">
          <a:xfrm>
            <a:off x="359892" y="2614186"/>
            <a:ext cx="6498108" cy="371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en-US" sz="2000" dirty="0"/>
              <a:t>Progress since SA#105:</a:t>
            </a:r>
          </a:p>
          <a:p>
            <a:pPr marL="742950" lvl="1" indent="-285750" algn="l" rtl="0">
              <a:spcBef>
                <a:spcPts val="0"/>
              </a:spcBef>
              <a:spcAft>
                <a:spcPts val="0"/>
              </a:spcAft>
              <a:buSzPts val="1800"/>
              <a:buChar char="•"/>
            </a:pPr>
            <a:r>
              <a:rPr lang="en-US" sz="1600" dirty="0"/>
              <a:t>SA6#63: 7</a:t>
            </a:r>
            <a:r>
              <a:rPr lang="ja-JP" altLang="en-US" sz="1600" kern="0" dirty="0"/>
              <a:t> </a:t>
            </a:r>
            <a:r>
              <a:rPr lang="en-US" altLang="ja-JP" sz="1600" kern="0" dirty="0" err="1"/>
              <a:t>p</a:t>
            </a:r>
            <a:r>
              <a:rPr lang="en-US" altLang="zh-CN" sz="1600" kern="0" dirty="0" err="1"/>
              <a:t>CRs</a:t>
            </a:r>
            <a:r>
              <a:rPr lang="en-US" altLang="zh-CN" sz="1600" kern="0" dirty="0"/>
              <a:t> agreed</a:t>
            </a:r>
          </a:p>
          <a:p>
            <a:pPr lvl="1">
              <a:spcBef>
                <a:spcPts val="0"/>
              </a:spcBef>
              <a:spcAft>
                <a:spcPts val="0"/>
              </a:spcAft>
              <a:buSzPts val="1800"/>
            </a:pPr>
            <a:r>
              <a:rPr lang="en-US" altLang="ja-JP" sz="1600" dirty="0"/>
              <a:t>SA6#64: 4</a:t>
            </a:r>
            <a:r>
              <a:rPr lang="ja-JP" altLang="en-US" sz="1600" kern="0" dirty="0"/>
              <a:t> </a:t>
            </a:r>
            <a:r>
              <a:rPr lang="en-US" altLang="ja-JP" sz="1600" kern="0" dirty="0" err="1"/>
              <a:t>p</a:t>
            </a:r>
            <a:r>
              <a:rPr lang="en-US" altLang="zh-CN" sz="1600" kern="0" dirty="0" err="1"/>
              <a:t>CRs</a:t>
            </a:r>
            <a:r>
              <a:rPr lang="en-US" altLang="zh-CN" sz="1600" kern="0" dirty="0"/>
              <a:t> agreed</a:t>
            </a:r>
          </a:p>
          <a:p>
            <a:pPr lvl="1">
              <a:spcBef>
                <a:spcPts val="0"/>
              </a:spcBef>
              <a:spcAft>
                <a:spcPts val="0"/>
              </a:spcAft>
              <a:defRPr/>
            </a:pPr>
            <a:r>
              <a:rPr lang="en-IN" altLang="zh-CN" sz="1600" kern="0" dirty="0"/>
              <a:t>Progress made for </a:t>
            </a:r>
          </a:p>
          <a:p>
            <a:pPr lvl="2">
              <a:spcBef>
                <a:spcPts val="0"/>
              </a:spcBef>
              <a:spcAft>
                <a:spcPts val="0"/>
              </a:spcAft>
              <a:defRPr/>
            </a:pPr>
            <a:r>
              <a:rPr lang="en-US" altLang="ja-JP" sz="1400" dirty="0"/>
              <a:t>Role of Stakeholders for API Exposure</a:t>
            </a:r>
          </a:p>
          <a:p>
            <a:pPr lvl="2">
              <a:spcBef>
                <a:spcPts val="0"/>
              </a:spcBef>
              <a:spcAft>
                <a:spcPts val="0"/>
              </a:spcAft>
              <a:defRPr/>
            </a:pPr>
            <a:r>
              <a:rPr lang="en-US" altLang="ja-JP" sz="1400" dirty="0"/>
              <a:t>Exemplary Use Cases and Adoption</a:t>
            </a:r>
          </a:p>
          <a:p>
            <a:pPr lvl="2">
              <a:spcBef>
                <a:spcPts val="0"/>
              </a:spcBef>
              <a:spcAft>
                <a:spcPts val="0"/>
              </a:spcAft>
              <a:defRPr/>
            </a:pPr>
            <a:r>
              <a:rPr lang="en-US" altLang="ja-JP" sz="1400" dirty="0"/>
              <a:t>Annex B: CAPIF Test cases </a:t>
            </a:r>
          </a:p>
          <a:p>
            <a:pPr lvl="2">
              <a:spcBef>
                <a:spcPts val="0"/>
              </a:spcBef>
              <a:spcAft>
                <a:spcPts val="0"/>
              </a:spcAft>
              <a:defRPr/>
            </a:pPr>
            <a:endParaRPr lang="en-US" altLang="ja-JP" sz="1600" dirty="0"/>
          </a:p>
          <a:p>
            <a:pPr>
              <a:spcBef>
                <a:spcPct val="0"/>
              </a:spcBef>
            </a:pPr>
            <a:r>
              <a:rPr lang="en-US" sz="2000" kern="0" dirty="0"/>
              <a:t>RAN and other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altLang="zh-CN" sz="1600" kern="0" dirty="0"/>
              <a:t>None</a:t>
            </a:r>
            <a:endParaRPr lang="en-US" sz="2000" kern="0" dirty="0"/>
          </a:p>
        </p:txBody>
      </p:sp>
      <p:sp>
        <p:nvSpPr>
          <p:cNvPr id="8" name="Content Placeholder 2">
            <a:extLst>
              <a:ext uri="{FF2B5EF4-FFF2-40B4-BE49-F238E27FC236}">
                <a16:creationId xmlns:a16="http://schemas.microsoft.com/office/drawing/2014/main" id="{02944599-3C85-2035-3B35-A7211897C2D2}"/>
              </a:ext>
            </a:extLst>
          </p:cNvPr>
          <p:cNvSpPr txBox="1">
            <a:spLocks/>
          </p:cNvSpPr>
          <p:nvPr/>
        </p:nvSpPr>
        <p:spPr bwMode="auto">
          <a:xfrm>
            <a:off x="6858000" y="2682364"/>
            <a:ext cx="4970276" cy="236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effectLst/>
                <a:uLnTx/>
                <a:uFillTx/>
                <a:ea typeface="MS PGothic" panose="020B0600070205080204" pitchFamily="34" charset="-128"/>
              </a:rPr>
              <a:t>Contentious Issues:</a:t>
            </a:r>
            <a:endParaRPr kumimoji="0" lang="de-DE" sz="2000" b="0" i="0" u="none" strike="noStrike" kern="0" cap="none" spc="0" normalizeH="0" baseline="0" noProof="0" dirty="0">
              <a:ln>
                <a:noFill/>
              </a:ln>
              <a:effectLst/>
              <a:uLnTx/>
              <a:uFillTx/>
              <a:ea typeface="+mn-ea"/>
              <a:cs typeface="+mn-cs"/>
            </a:endParaRPr>
          </a:p>
          <a:p>
            <a:pPr marL="685800" lvl="1" indent="-228600">
              <a:lnSpc>
                <a:spcPct val="90000"/>
              </a:lnSpc>
              <a:spcBef>
                <a:spcPts val="0"/>
              </a:spcBef>
              <a:spcAft>
                <a:spcPts val="0"/>
              </a:spcAft>
              <a:defRPr/>
            </a:pPr>
            <a:r>
              <a:rPr lang="en-US" altLang="zh-CN" sz="1600" kern="0" dirty="0"/>
              <a:t>None</a:t>
            </a:r>
            <a:endParaRPr kumimoji="0" lang="en-US" altLang="zh-CN" sz="1600" b="0" i="0" u="none" strike="noStrike" kern="0" cap="none" spc="0" normalizeH="0" baseline="0" noProof="0" dirty="0">
              <a:ln>
                <a:noFill/>
              </a:ln>
              <a:effectLst/>
              <a:uLnTx/>
              <a:uFillTx/>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US" altLang="zh-CN" sz="1600" kern="0" dirty="0"/>
              <a:t>None</a:t>
            </a:r>
            <a:r>
              <a:rPr lang="en-GB" altLang="zh-CN" sz="1600" dirty="0">
                <a:solidFill>
                  <a:prstClr val="black"/>
                </a:solidFill>
              </a:rPr>
              <a:t>, Work Item completed</a:t>
            </a:r>
            <a:endParaRPr lang="en-US" altLang="ja-JP" sz="1600" kern="0" dirty="0"/>
          </a:p>
        </p:txBody>
      </p:sp>
    </p:spTree>
    <p:extLst>
      <p:ext uri="{BB962C8B-B14F-4D97-AF65-F5344CB8AC3E}">
        <p14:creationId xmlns:p14="http://schemas.microsoft.com/office/powerpoint/2010/main" val="61618505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5AFE8DA-715E-FED8-2551-65F2C71F1A20}"/>
              </a:ext>
            </a:extLst>
          </p:cNvPr>
          <p:cNvSpPr>
            <a:spLocks noGrp="1"/>
          </p:cNvSpPr>
          <p:nvPr>
            <p:ph type="title"/>
          </p:nvPr>
        </p:nvSpPr>
        <p:spPr>
          <a:xfrm>
            <a:off x="711200" y="326814"/>
            <a:ext cx="9103784" cy="982133"/>
          </a:xfrm>
        </p:spPr>
        <p:txBody>
          <a:bodyPr/>
          <a:lstStyle/>
          <a:p>
            <a:r>
              <a:rPr lang="en-GB" altLang="en-US" b="1" dirty="0"/>
              <a:t>CAPIF_Ph3</a:t>
            </a:r>
          </a:p>
        </p:txBody>
      </p:sp>
      <p:sp>
        <p:nvSpPr>
          <p:cNvPr id="2" name="Content Placeholder 7">
            <a:extLst>
              <a:ext uri="{FF2B5EF4-FFF2-40B4-BE49-F238E27FC236}">
                <a16:creationId xmlns:a16="http://schemas.microsoft.com/office/drawing/2014/main" id="{EC15C96C-9911-FE3D-195B-035E077C2A5C}"/>
              </a:ext>
            </a:extLst>
          </p:cNvPr>
          <p:cNvSpPr txBox="1">
            <a:spLocks/>
          </p:cNvSpPr>
          <p:nvPr/>
        </p:nvSpPr>
        <p:spPr>
          <a:xfrm>
            <a:off x="383118" y="2523066"/>
            <a:ext cx="6617122" cy="38089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a:t>
            </a:r>
            <a:r>
              <a:rPr lang="de-DE" altLang="de-DE" sz="2000" kern="0" dirty="0" err="1"/>
              <a:t>since</a:t>
            </a:r>
            <a:r>
              <a:rPr lang="de-DE" altLang="de-DE" sz="2000" kern="0" dirty="0"/>
              <a:t> SA#105:</a:t>
            </a:r>
          </a:p>
          <a:p>
            <a:pPr lvl="1" latinLnBrk="0">
              <a:spcBef>
                <a:spcPts val="0"/>
              </a:spcBef>
              <a:spcAft>
                <a:spcPts val="0"/>
              </a:spcAft>
              <a:defRPr/>
            </a:pPr>
            <a:r>
              <a:rPr lang="en-US" altLang="ko-KR" sz="1600" kern="0" dirty="0">
                <a:solidFill>
                  <a:prstClr val="black"/>
                </a:solidFill>
                <a:cs typeface="Arial" panose="020B0604020202020204" pitchFamily="34" charset="0"/>
              </a:rPr>
              <a:t>SA6#63: </a:t>
            </a:r>
            <a:r>
              <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5 CRs agreed</a:t>
            </a:r>
            <a:endParaRPr kumimoji="0" lang="en-US" altLang="ko-KR"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en-US" altLang="ko-KR"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SA6#64: </a:t>
            </a:r>
            <a:r>
              <a:rPr kumimoji="0" lang="en-US" altLang="zh-CN"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13 CRs agreed</a:t>
            </a:r>
          </a:p>
          <a:p>
            <a:pPr lvl="1">
              <a:spcBef>
                <a:spcPts val="0"/>
              </a:spcBef>
              <a:spcAft>
                <a:spcPts val="0"/>
              </a:spcAft>
              <a:defRPr/>
            </a:pPr>
            <a:r>
              <a:rPr lang="en-US" altLang="zh-CN" sz="1600" kern="0" dirty="0"/>
              <a:t>Normative work progress on the following: </a:t>
            </a:r>
          </a:p>
          <a:p>
            <a:pPr lvl="2">
              <a:defRPr/>
            </a:pPr>
            <a:r>
              <a:rPr lang="en-US" sz="1400" dirty="0">
                <a:ea typeface="Malgun Gothic" panose="020B0503020000020004" pitchFamily="34" charset="-127"/>
              </a:rPr>
              <a:t>Enhancements to CAPIF interconnection</a:t>
            </a:r>
            <a:endParaRPr lang="en-US" altLang="zh-CN" sz="1400" kern="0" dirty="0">
              <a:ea typeface="Malgun Gothic" panose="020B0503020000020004" pitchFamily="34" charset="-127"/>
            </a:endParaRPr>
          </a:p>
          <a:p>
            <a:pPr lvl="2">
              <a:defRPr/>
            </a:pPr>
            <a:r>
              <a:rPr lang="en-US" altLang="zh-CN" sz="1400" kern="0" dirty="0">
                <a:ea typeface="Malgun Gothic" panose="020B0503020000020004" pitchFamily="34" charset="-127"/>
              </a:rPr>
              <a:t>Enhancements related to finer granularity of access control of Service APIs &amp; API invoker Authorization with the Purpose of Data Processing &amp; Bulk authorization</a:t>
            </a:r>
          </a:p>
          <a:p>
            <a:pPr lvl="2">
              <a:defRPr/>
            </a:pPr>
            <a:r>
              <a:rPr lang="en-US" altLang="zh-CN" sz="1400" kern="0" dirty="0">
                <a:ea typeface="Malgun Gothic" panose="020B0503020000020004" pitchFamily="34" charset="-127"/>
              </a:rPr>
              <a:t>Enhancements to API invoker onboarding</a:t>
            </a:r>
          </a:p>
          <a:p>
            <a:pPr lvl="2">
              <a:defRPr/>
            </a:pPr>
            <a:r>
              <a:rPr lang="en-US" altLang="zh-CN" sz="1400" kern="0" dirty="0">
                <a:ea typeface="Malgun Gothic" panose="020B0503020000020004" pitchFamily="34" charset="-127"/>
              </a:rPr>
              <a:t>Support for resource owner auth upon service API invocation</a:t>
            </a:r>
          </a:p>
          <a:p>
            <a:pPr lvl="2">
              <a:defRPr/>
            </a:pPr>
            <a:r>
              <a:rPr lang="en-US" altLang="zh-CN" sz="1400" kern="0" dirty="0">
                <a:ea typeface="Malgun Gothic" panose="020B0503020000020004" pitchFamily="34" charset="-127"/>
              </a:rPr>
              <a:t>Support for API invoker accessing other UEs’ resources of a group</a:t>
            </a:r>
          </a:p>
          <a:p>
            <a:pPr lvl="2">
              <a:defRPr/>
            </a:pPr>
            <a:endParaRPr lang="en-US" altLang="zh-CN" sz="1400" kern="0" dirty="0">
              <a:ea typeface="Malgun Gothic" panose="020B0503020000020004" pitchFamily="34" charset="-127"/>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lang="en-US" altLang="de-DE" kern="0" dirty="0"/>
              <a:t> </a:t>
            </a:r>
            <a:r>
              <a:rPr kumimoji="0" lang="en-US" sz="2000" b="0" i="0" u="none" strike="noStrike" kern="0" cap="none" spc="0" normalizeH="0" baseline="0" noProof="0" dirty="0">
                <a:ln>
                  <a:noFill/>
                </a:ln>
                <a:solidFill>
                  <a:prstClr val="black"/>
                </a:solidFill>
                <a:effectLst/>
                <a:uLnTx/>
                <a:uFillTx/>
                <a:ea typeface="MS PGothic" panose="020B0600070205080204" pitchFamily="34" charset="-128"/>
              </a:rPr>
              <a:t>RAN impacts and dependencies:</a:t>
            </a:r>
            <a:endParaRPr kumimoji="0" lang="de-DE" sz="2000" b="0" i="0" u="none" strike="noStrike" kern="0" cap="none" spc="0" normalizeH="0" baseline="0" noProof="0" dirty="0">
              <a:ln>
                <a:noFill/>
              </a:ln>
              <a:solidFill>
                <a:prstClr val="black"/>
              </a:solidFill>
              <a:effectLst/>
              <a:uLnTx/>
              <a:uFillTx/>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rPr>
              <a:t>None</a:t>
            </a:r>
          </a:p>
        </p:txBody>
      </p:sp>
      <p:graphicFrame>
        <p:nvGraphicFramePr>
          <p:cNvPr id="4" name="Table 3">
            <a:extLst>
              <a:ext uri="{FF2B5EF4-FFF2-40B4-BE49-F238E27FC236}">
                <a16:creationId xmlns:a16="http://schemas.microsoft.com/office/drawing/2014/main" id="{AE6527C7-0B50-07CC-0A1C-960E01B1D721}"/>
              </a:ext>
            </a:extLst>
          </p:cNvPr>
          <p:cNvGraphicFramePr>
            <a:graphicFrameLocks noGrp="1"/>
          </p:cNvGraphicFramePr>
          <p:nvPr/>
        </p:nvGraphicFramePr>
        <p:xfrm>
          <a:off x="363724" y="1488920"/>
          <a:ext cx="11464552" cy="861323"/>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976085575"/>
                    </a:ext>
                  </a:extLst>
                </a:gridCol>
                <a:gridCol w="5828463">
                  <a:extLst>
                    <a:ext uri="{9D8B030D-6E8A-4147-A177-3AD203B41FA5}">
                      <a16:colId xmlns:a16="http://schemas.microsoft.com/office/drawing/2014/main" val="1125199448"/>
                    </a:ext>
                  </a:extLst>
                </a:gridCol>
                <a:gridCol w="1312985">
                  <a:extLst>
                    <a:ext uri="{9D8B030D-6E8A-4147-A177-3AD203B41FA5}">
                      <a16:colId xmlns:a16="http://schemas.microsoft.com/office/drawing/2014/main" val="2992379277"/>
                    </a:ext>
                  </a:extLst>
                </a:gridCol>
                <a:gridCol w="1254369">
                  <a:extLst>
                    <a:ext uri="{9D8B030D-6E8A-4147-A177-3AD203B41FA5}">
                      <a16:colId xmlns:a16="http://schemas.microsoft.com/office/drawing/2014/main" val="2019212596"/>
                    </a:ext>
                  </a:extLst>
                </a:gridCol>
                <a:gridCol w="527538">
                  <a:extLst>
                    <a:ext uri="{9D8B030D-6E8A-4147-A177-3AD203B41FA5}">
                      <a16:colId xmlns:a16="http://schemas.microsoft.com/office/drawing/2014/main" val="2998331131"/>
                    </a:ext>
                  </a:extLst>
                </a:gridCol>
                <a:gridCol w="1017200">
                  <a:extLst>
                    <a:ext uri="{9D8B030D-6E8A-4147-A177-3AD203B41FA5}">
                      <a16:colId xmlns:a16="http://schemas.microsoft.com/office/drawing/2014/main" val="3474281839"/>
                    </a:ext>
                  </a:extLst>
                </a:gridCol>
                <a:gridCol w="717507">
                  <a:extLst>
                    <a:ext uri="{9D8B030D-6E8A-4147-A177-3AD203B41FA5}">
                      <a16:colId xmlns:a16="http://schemas.microsoft.com/office/drawing/2014/main" val="1369548945"/>
                    </a:ext>
                  </a:extLst>
                </a:gridCol>
              </a:tblGrid>
              <a:tr h="586065">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3615322168"/>
                  </a:ext>
                </a:extLst>
              </a:tr>
              <a:tr h="275258">
                <a:tc>
                  <a:txBody>
                    <a:bodyPr/>
                    <a:lstStyle/>
                    <a:p>
                      <a:pPr algn="l" fontAlgn="t"/>
                      <a:r>
                        <a:rPr lang="en-GB" altLang="ko-KR" sz="1400" b="1" kern="1200" dirty="0">
                          <a:solidFill>
                            <a:schemeClr val="lt1"/>
                          </a:solidFill>
                          <a:latin typeface="+mn-lt"/>
                          <a:ea typeface="+mn-ea"/>
                          <a:cs typeface="+mn-cs"/>
                        </a:rPr>
                        <a:t>1050035</a:t>
                      </a:r>
                      <a:endParaRPr lang="en-GB" sz="1400" b="1" kern="1200" dirty="0">
                        <a:solidFill>
                          <a:schemeClr val="lt1"/>
                        </a:solidFill>
                        <a:latin typeface="+mn-lt"/>
                        <a:ea typeface="+mn-ea"/>
                        <a:cs typeface="+mn-cs"/>
                      </a:endParaRPr>
                    </a:p>
                  </a:txBody>
                  <a:tcPr marL="72000" marR="72000" marT="12708" marB="0" anchor="ctr"/>
                </a:tc>
                <a:tc>
                  <a:txBody>
                    <a:bodyPr/>
                    <a:lstStyle/>
                    <a:p>
                      <a:pPr algn="l"/>
                      <a:r>
                        <a:rPr lang="en-US" altLang="ko-KR" sz="1400" b="1" kern="1200" dirty="0">
                          <a:solidFill>
                            <a:schemeClr val="dk1"/>
                          </a:solidFill>
                          <a:latin typeface="+mn-lt"/>
                          <a:ea typeface="+mn-ea"/>
                          <a:cs typeface="+mn-cs"/>
                        </a:rPr>
                        <a:t>CAPIF Phase 3</a:t>
                      </a:r>
                      <a:endParaRPr lang="en-IN" altLang="ko-KR" sz="1400" b="1" kern="1200" dirty="0">
                        <a:solidFill>
                          <a:schemeClr val="dk1"/>
                        </a:solidFill>
                        <a:latin typeface="+mn-lt"/>
                        <a:ea typeface="+mn-ea"/>
                        <a:cs typeface="+mn-cs"/>
                      </a:endParaRPr>
                    </a:p>
                  </a:txBody>
                  <a:tcPr marL="72000" marR="72000" marT="0" marB="0" anchor="ctr"/>
                </a:tc>
                <a:tc>
                  <a:txBody>
                    <a:bodyPr/>
                    <a:lstStyle/>
                    <a:p>
                      <a:pPr marL="0" indent="0" algn="l" fontAlgn="t"/>
                      <a:r>
                        <a:rPr lang="en-GB" altLang="ko-KR" sz="1400" kern="1200" dirty="0">
                          <a:solidFill>
                            <a:schemeClr val="dk1"/>
                          </a:solidFill>
                          <a:latin typeface="+mn-lt"/>
                          <a:ea typeface="+mn-ea"/>
                          <a:cs typeface="+mn-cs"/>
                        </a:rPr>
                        <a:t>CAPIF_Ph3</a:t>
                      </a:r>
                      <a:endParaRPr lang="en-GB" sz="140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kern="1200" dirty="0">
                          <a:solidFill>
                            <a:schemeClr val="dk1"/>
                          </a:solidFill>
                          <a:latin typeface="+mn-lt"/>
                          <a:ea typeface="+mn-ea"/>
                          <a:cs typeface="+mn-cs"/>
                        </a:rPr>
                        <a:t>Dec-2024</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400" kern="1200" dirty="0">
                          <a:solidFill>
                            <a:schemeClr val="tx1"/>
                          </a:solidFill>
                          <a:latin typeface="+mn-lt"/>
                          <a:ea typeface="+mn-ea"/>
                          <a:cs typeface="+mn-cs"/>
                        </a:rPr>
                        <a:t>0%</a:t>
                      </a:r>
                      <a:endParaRPr lang="en-GB" sz="1400" kern="1200" dirty="0">
                        <a:solidFill>
                          <a:schemeClr val="tx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kern="1200" dirty="0">
                          <a:solidFill>
                            <a:schemeClr val="dk1"/>
                          </a:solidFill>
                          <a:latin typeface="+mn-lt"/>
                          <a:ea typeface="+mn-ea"/>
                          <a:cs typeface="+mn-cs"/>
                        </a:rPr>
                        <a:t>SP-231741</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400" kern="1200" dirty="0">
                          <a:solidFill>
                            <a:srgbClr val="FF0000"/>
                          </a:solidFill>
                          <a:latin typeface="+mn-lt"/>
                          <a:ea typeface="+mn-ea"/>
                          <a:cs typeface="+mn-cs"/>
                        </a:rPr>
                        <a:t>65</a:t>
                      </a:r>
                      <a:r>
                        <a:rPr lang="en-GB" sz="140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554197212"/>
                  </a:ext>
                </a:extLst>
              </a:tr>
            </a:tbl>
          </a:graphicData>
        </a:graphic>
      </p:graphicFrame>
      <p:sp>
        <p:nvSpPr>
          <p:cNvPr id="3" name="Content Placeholder 2">
            <a:extLst>
              <a:ext uri="{FF2B5EF4-FFF2-40B4-BE49-F238E27FC236}">
                <a16:creationId xmlns:a16="http://schemas.microsoft.com/office/drawing/2014/main" id="{C2AF7551-4A6B-774F-9927-F10DB7FF7ACA}"/>
              </a:ext>
            </a:extLst>
          </p:cNvPr>
          <p:cNvSpPr txBox="1">
            <a:spLocks/>
          </p:cNvSpPr>
          <p:nvPr/>
        </p:nvSpPr>
        <p:spPr bwMode="auto">
          <a:xfrm>
            <a:off x="7000240" y="2526056"/>
            <a:ext cx="4828036" cy="268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kumimoji="0" lang="en-US" altLang="de-DE" sz="2000" b="0" i="0" u="none" strike="noStrike" kern="0" cap="none" spc="0" normalizeH="0" baseline="0" noProof="0" dirty="0">
                <a:ln>
                  <a:noFill/>
                </a:ln>
                <a:solidFill>
                  <a:prstClr val="black"/>
                </a:solidFill>
                <a:effectLst/>
                <a:uLnTx/>
                <a:uFillTx/>
                <a:ea typeface="MS PGothic" panose="020B0600070205080204" pitchFamily="34" charset="-128"/>
              </a:rPr>
              <a:t>Contentious Issues</a:t>
            </a:r>
            <a:r>
              <a:rPr lang="en-US" sz="2000" kern="0" dirty="0"/>
              <a:t>:</a:t>
            </a:r>
            <a:endParaRPr lang="de-DE" sz="2000" kern="0" dirty="0"/>
          </a:p>
          <a:p>
            <a:pPr lvl="1">
              <a:spcBef>
                <a:spcPts val="0"/>
              </a:spcBef>
              <a:spcAft>
                <a:spcPts val="600"/>
              </a:spcAft>
              <a:defRPr/>
            </a:pPr>
            <a:r>
              <a:rPr lang="en-US" sz="1600" kern="0" dirty="0"/>
              <a:t>None</a:t>
            </a:r>
          </a:p>
          <a:p>
            <a:pPr lvl="1">
              <a:spcBef>
                <a:spcPts val="0"/>
              </a:spcBef>
              <a:spcAft>
                <a:spcPts val="600"/>
              </a:spcAft>
              <a:defRPr/>
            </a:pPr>
            <a:endParaRPr kumimoji="0" lang="en-US" altLang="zh-CN" sz="1467" b="0" i="0" u="none" strike="noStrike" kern="0" cap="none" spc="0" normalizeH="0" baseline="0" noProof="0" dirty="0">
              <a:ln>
                <a:noFill/>
              </a:ln>
              <a:solidFill>
                <a:prstClr val="black"/>
              </a:solidFill>
              <a:effectLst/>
              <a:uLnTx/>
              <a:uFillTx/>
              <a:ea typeface="MS PGothic" panose="020B0600070205080204" pitchFamily="34" charset="-128"/>
              <a:cs typeface="Arial" panose="020B0604020202020204" pitchFamily="34" charset="0"/>
            </a:endParaRPr>
          </a:p>
          <a:p>
            <a:pPr>
              <a:spcBef>
                <a:spcPts val="0"/>
              </a:spcBef>
              <a:spcAft>
                <a:spcPts val="0"/>
              </a:spcAft>
              <a:defRPr/>
            </a:pPr>
            <a:r>
              <a:rPr lang="en-US" sz="2000" kern="0" dirty="0"/>
              <a:t>Next steps:</a:t>
            </a:r>
            <a:endParaRPr lang="de-DE" sz="2000" kern="0" dirty="0">
              <a:solidFill>
                <a:prstClr val="black"/>
              </a:solidFill>
            </a:endParaRPr>
          </a:p>
          <a:p>
            <a:pPr marL="685800" lvl="1" indent="-228600">
              <a:lnSpc>
                <a:spcPct val="90000"/>
              </a:lnSpc>
              <a:spcBef>
                <a:spcPts val="0"/>
              </a:spcBef>
              <a:spcAft>
                <a:spcPts val="0"/>
              </a:spcAft>
              <a:defRPr/>
            </a:pPr>
            <a:r>
              <a:rPr lang="en-GB" altLang="zh-CN" sz="1600" kern="0" dirty="0"/>
              <a:t>Complete the items listed in the exception sheet</a:t>
            </a:r>
            <a:endParaRPr lang="en-IN" altLang="zh-CN" sz="1600" kern="0" dirty="0"/>
          </a:p>
        </p:txBody>
      </p:sp>
    </p:spTree>
    <p:extLst>
      <p:ext uri="{BB962C8B-B14F-4D97-AF65-F5344CB8AC3E}">
        <p14:creationId xmlns:p14="http://schemas.microsoft.com/office/powerpoint/2010/main" val="239857009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F3771B1-9378-776C-1442-4CA806911F45}"/>
              </a:ext>
            </a:extLst>
          </p:cNvPr>
          <p:cNvSpPr>
            <a:spLocks noGrp="1"/>
          </p:cNvSpPr>
          <p:nvPr>
            <p:ph type="title"/>
          </p:nvPr>
        </p:nvSpPr>
        <p:spPr>
          <a:xfrm>
            <a:off x="711200" y="276797"/>
            <a:ext cx="9103784" cy="982133"/>
          </a:xfrm>
        </p:spPr>
        <p:txBody>
          <a:bodyPr/>
          <a:lstStyle/>
          <a:p>
            <a:r>
              <a:rPr lang="en-GB" altLang="en-US" b="1" dirty="0" err="1"/>
              <a:t>Generic_IOPS</a:t>
            </a:r>
            <a:endParaRPr lang="en-GB" altLang="en-US" b="1" dirty="0"/>
          </a:p>
        </p:txBody>
      </p:sp>
      <p:sp>
        <p:nvSpPr>
          <p:cNvPr id="5123" name="Content Placeholder 7">
            <a:extLst>
              <a:ext uri="{FF2B5EF4-FFF2-40B4-BE49-F238E27FC236}">
                <a16:creationId xmlns:a16="http://schemas.microsoft.com/office/drawing/2014/main" id="{6F862A9E-74A1-EEBB-8695-407877429CDA}"/>
              </a:ext>
            </a:extLst>
          </p:cNvPr>
          <p:cNvSpPr txBox="1">
            <a:spLocks/>
          </p:cNvSpPr>
          <p:nvPr/>
        </p:nvSpPr>
        <p:spPr bwMode="auto">
          <a:xfrm>
            <a:off x="375304" y="2599916"/>
            <a:ext cx="661251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2000" dirty="0">
                <a:latin typeface="+mn-lt"/>
              </a:rPr>
              <a:t>Progress </a:t>
            </a:r>
            <a:r>
              <a:rPr lang="de-DE" altLang="de-DE" sz="2000" dirty="0" err="1">
                <a:latin typeface="+mn-lt"/>
              </a:rPr>
              <a:t>since</a:t>
            </a:r>
            <a:r>
              <a:rPr lang="de-DE" altLang="de-DE" sz="2000" dirty="0">
                <a:latin typeface="+mn-lt"/>
              </a:rPr>
              <a:t> SA#105:</a:t>
            </a:r>
          </a:p>
          <a:p>
            <a:pPr lvl="2"/>
            <a:r>
              <a:rPr lang="en-US" altLang="zh-CN" sz="1600" dirty="0">
                <a:latin typeface="+mn-lt"/>
              </a:rPr>
              <a:t>13 CR’s against 23.180 were submitted and agreed</a:t>
            </a:r>
          </a:p>
          <a:p>
            <a:pPr>
              <a:spcBef>
                <a:spcPct val="0"/>
              </a:spcBef>
            </a:pPr>
            <a:r>
              <a:rPr lang="en-US" altLang="zh-CN" sz="2000">
                <a:latin typeface="+mn-lt"/>
                <a:ea typeface="Malgun Gothic" panose="020B0503020000020004" pitchFamily="34" charset="-127"/>
              </a:rPr>
              <a:t>RAN </a:t>
            </a:r>
            <a:r>
              <a:rPr lang="en-US" altLang="zh-CN" sz="2000" dirty="0">
                <a:latin typeface="+mn-lt"/>
                <a:ea typeface="Malgun Gothic" panose="020B0503020000020004" pitchFamily="34" charset="-127"/>
              </a:rPr>
              <a:t>and other impacts and dependencies: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a:t>
            </a:r>
          </a:p>
        </p:txBody>
      </p:sp>
      <p:graphicFrame>
        <p:nvGraphicFramePr>
          <p:cNvPr id="4" name="Table 3">
            <a:extLst>
              <a:ext uri="{FF2B5EF4-FFF2-40B4-BE49-F238E27FC236}">
                <a16:creationId xmlns:a16="http://schemas.microsoft.com/office/drawing/2014/main" id="{3E0DA24D-815F-5581-69C7-6DED3CE9142D}"/>
              </a:ext>
            </a:extLst>
          </p:cNvPr>
          <p:cNvGraphicFramePr>
            <a:graphicFrameLocks noGrp="1"/>
          </p:cNvGraphicFramePr>
          <p:nvPr/>
        </p:nvGraphicFramePr>
        <p:xfrm>
          <a:off x="364067" y="1450570"/>
          <a:ext cx="11463867" cy="1015504"/>
        </p:xfrm>
        <a:graphic>
          <a:graphicData uri="http://schemas.openxmlformats.org/drawingml/2006/table">
            <a:tbl>
              <a:tblPr firstRow="1" firstCol="1" bandRow="1">
                <a:tableStyleId>{F5AB1C69-6EDB-4FF4-983F-18BD219EF322}</a:tableStyleId>
              </a:tblPr>
              <a:tblGrid>
                <a:gridCol w="806443">
                  <a:extLst>
                    <a:ext uri="{9D8B030D-6E8A-4147-A177-3AD203B41FA5}">
                      <a16:colId xmlns:a16="http://schemas.microsoft.com/office/drawing/2014/main" val="20000"/>
                    </a:ext>
                  </a:extLst>
                </a:gridCol>
                <a:gridCol w="5839890">
                  <a:extLst>
                    <a:ext uri="{9D8B030D-6E8A-4147-A177-3AD203B41FA5}">
                      <a16:colId xmlns:a16="http://schemas.microsoft.com/office/drawing/2014/main" val="20001"/>
                    </a:ext>
                  </a:extLst>
                </a:gridCol>
                <a:gridCol w="1434860">
                  <a:extLst>
                    <a:ext uri="{9D8B030D-6E8A-4147-A177-3AD203B41FA5}">
                      <a16:colId xmlns:a16="http://schemas.microsoft.com/office/drawing/2014/main" val="20002"/>
                    </a:ext>
                  </a:extLst>
                </a:gridCol>
                <a:gridCol w="116610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950470">
                  <a:extLst>
                    <a:ext uri="{9D8B030D-6E8A-4147-A177-3AD203B41FA5}">
                      <a16:colId xmlns:a16="http://schemas.microsoft.com/office/drawing/2014/main" val="20005"/>
                    </a:ext>
                  </a:extLst>
                </a:gridCol>
                <a:gridCol w="717464">
                  <a:extLst>
                    <a:ext uri="{9D8B030D-6E8A-4147-A177-3AD203B41FA5}">
                      <a16:colId xmlns:a16="http://schemas.microsoft.com/office/drawing/2014/main" val="20006"/>
                    </a:ext>
                  </a:extLst>
                </a:gridCol>
              </a:tblGrid>
              <a:tr h="485866">
                <a:tc>
                  <a:txBody>
                    <a:bodyPr/>
                    <a:lstStyle/>
                    <a:p>
                      <a:pPr algn="ctr">
                        <a:lnSpc>
                          <a:spcPct val="107000"/>
                        </a:lnSpc>
                        <a:spcAft>
                          <a:spcPts val="800"/>
                        </a:spcAft>
                      </a:pPr>
                      <a:r>
                        <a:rPr lang="en-GB" sz="1400" dirty="0"/>
                        <a:t>UID</a:t>
                      </a:r>
                    </a:p>
                  </a:txBody>
                  <a:tcPr marL="36000" marR="36000" marT="0" marB="0" anchor="ctr"/>
                </a:tc>
                <a:tc>
                  <a:txBody>
                    <a:bodyPr/>
                    <a:lstStyle/>
                    <a:p>
                      <a:pPr algn="ctr">
                        <a:lnSpc>
                          <a:spcPct val="107000"/>
                        </a:lnSpc>
                        <a:spcAft>
                          <a:spcPts val="800"/>
                        </a:spcAft>
                      </a:pPr>
                      <a:r>
                        <a:rPr lang="en-GB" sz="1400" dirty="0"/>
                        <a:t>Name</a:t>
                      </a:r>
                    </a:p>
                  </a:txBody>
                  <a:tcPr marL="36000" marR="36000" marT="0" marB="0" anchor="ctr"/>
                </a:tc>
                <a:tc>
                  <a:txBody>
                    <a:bodyPr/>
                    <a:lstStyle/>
                    <a:p>
                      <a:pPr algn="ctr">
                        <a:lnSpc>
                          <a:spcPct val="107000"/>
                        </a:lnSpc>
                        <a:spcAft>
                          <a:spcPts val="800"/>
                        </a:spcAft>
                      </a:pPr>
                      <a:r>
                        <a:rPr lang="en-GB" sz="1400" dirty="0"/>
                        <a:t>Acronym</a:t>
                      </a:r>
                    </a:p>
                  </a:txBody>
                  <a:tcPr marL="36000" marR="36000" marT="0" marB="0" anchor="ctr"/>
                </a:tc>
                <a:tc>
                  <a:txBody>
                    <a:bodyPr/>
                    <a:lstStyle/>
                    <a:p>
                      <a:pPr algn="ctr">
                        <a:lnSpc>
                          <a:spcPct val="107000"/>
                        </a:lnSpc>
                        <a:spcAft>
                          <a:spcPts val="800"/>
                        </a:spcAft>
                      </a:pPr>
                      <a:r>
                        <a:rPr lang="en-GB" sz="1400" dirty="0">
                          <a:latin typeface="+mn-lt"/>
                        </a:rPr>
                        <a:t>Target month/year</a:t>
                      </a:r>
                    </a:p>
                  </a:txBody>
                  <a:tcPr marL="36000" marR="36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0" marR="36000" marT="0" marB="0" anchor="ctr"/>
                </a:tc>
                <a:tc>
                  <a:txBody>
                    <a:bodyPr/>
                    <a:lstStyle/>
                    <a:p>
                      <a:pPr algn="ctr">
                        <a:lnSpc>
                          <a:spcPct val="107000"/>
                        </a:lnSpc>
                        <a:spcAft>
                          <a:spcPts val="800"/>
                        </a:spcAft>
                      </a:pPr>
                      <a:r>
                        <a:rPr lang="en-GB" sz="1400" dirty="0"/>
                        <a:t>WID</a:t>
                      </a:r>
                    </a:p>
                  </a:txBody>
                  <a:tcPr marL="36000" marR="36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0" marR="36000" marT="0" marB="0" anchor="ctr"/>
                </a:tc>
                <a:extLst>
                  <a:ext uri="{0D108BD9-81ED-4DB2-BD59-A6C34878D82A}">
                    <a16:rowId xmlns:a16="http://schemas.microsoft.com/office/drawing/2014/main" val="10000"/>
                  </a:ext>
                </a:extLst>
              </a:tr>
              <a:tr h="529638">
                <a:tc>
                  <a:txBody>
                    <a:bodyPr/>
                    <a:lstStyle/>
                    <a:p>
                      <a:pPr algn="l" fontAlgn="t"/>
                      <a:r>
                        <a:rPr lang="en-GB" sz="1400" b="1" kern="1200" dirty="0">
                          <a:solidFill>
                            <a:schemeClr val="lt1"/>
                          </a:solidFill>
                          <a:latin typeface="+mn-lt"/>
                          <a:ea typeface="+mn-ea"/>
                          <a:cs typeface="+mn-cs"/>
                        </a:rPr>
                        <a:t>1050036</a:t>
                      </a:r>
                    </a:p>
                  </a:txBody>
                  <a:tcPr marL="72000" marR="72000" marT="12708" marB="0" anchor="ctr"/>
                </a:tc>
                <a:tc>
                  <a:txBody>
                    <a:bodyPr/>
                    <a:lstStyle/>
                    <a:p>
                      <a:pPr marL="0" marR="0" algn="l">
                        <a:lnSpc>
                          <a:spcPct val="115000"/>
                        </a:lnSpc>
                        <a:spcBef>
                          <a:spcPts val="100"/>
                        </a:spcBef>
                        <a:spcAft>
                          <a:spcPts val="100"/>
                        </a:spcAft>
                      </a:pPr>
                      <a:r>
                        <a:rPr lang="en-US" sz="1400" b="1" kern="1200" dirty="0">
                          <a:solidFill>
                            <a:schemeClr val="dk1"/>
                          </a:solidFill>
                          <a:latin typeface="+mn-lt"/>
                          <a:ea typeface="+mn-ea"/>
                          <a:cs typeface="+mn-cs"/>
                        </a:rPr>
                        <a:t>MC services for generic support on IOPS mode of operation</a:t>
                      </a:r>
                    </a:p>
                  </a:txBody>
                  <a:tcPr marL="72000" marR="72000" marT="0" marB="0" anchor="ctr"/>
                </a:tc>
                <a:tc>
                  <a:txBody>
                    <a:bodyPr/>
                    <a:lstStyle/>
                    <a:p>
                      <a:pPr algn="l"/>
                      <a:r>
                        <a:rPr lang="en-US" sz="1400" kern="1200" dirty="0" err="1">
                          <a:solidFill>
                            <a:schemeClr val="dk1"/>
                          </a:solidFill>
                          <a:latin typeface="+mn-lt"/>
                          <a:ea typeface="+mn-ea"/>
                          <a:cs typeface="+mn-cs"/>
                        </a:rPr>
                        <a:t>Generic_IOPS</a:t>
                      </a:r>
                      <a:endParaRPr lang="en-US" sz="1400" kern="1200" dirty="0">
                        <a:solidFill>
                          <a:schemeClr val="dk1"/>
                        </a:solidFill>
                        <a:latin typeface="+mn-lt"/>
                        <a:ea typeface="+mn-ea"/>
                        <a:cs typeface="+mn-cs"/>
                      </a:endParaRPr>
                    </a:p>
                  </a:txBody>
                  <a:tcPr marL="72000" marR="72000" marT="45691" marB="45691" anchor="ctr"/>
                </a:tc>
                <a:tc>
                  <a:txBody>
                    <a:bodyPr/>
                    <a:lstStyle/>
                    <a:p>
                      <a:pPr algn="l" fontAlgn="t"/>
                      <a:r>
                        <a:rPr lang="en-GB" sz="1400" kern="1200" dirty="0">
                          <a:solidFill>
                            <a:schemeClr val="dk1"/>
                          </a:solidFill>
                          <a:latin typeface="+mn-lt"/>
                          <a:ea typeface="+mn-ea"/>
                          <a:cs typeface="+mn-cs"/>
                        </a:rPr>
                        <a:t>Dec -2024</a:t>
                      </a:r>
                    </a:p>
                  </a:txBody>
                  <a:tcPr marL="72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0%</a:t>
                      </a:r>
                    </a:p>
                  </a:txBody>
                  <a:tcPr marL="72000" marR="72000" marT="45691" marB="45691" anchor="ctr"/>
                </a:tc>
                <a:tc>
                  <a:txBody>
                    <a:bodyPr/>
                    <a:lstStyle/>
                    <a:p>
                      <a:pPr algn="l" fontAlgn="t"/>
                      <a:r>
                        <a:rPr lang="en-US" sz="1400" kern="1200" dirty="0">
                          <a:solidFill>
                            <a:schemeClr val="dk1"/>
                          </a:solidFill>
                          <a:latin typeface="+mn-lt"/>
                          <a:ea typeface="+mn-ea"/>
                          <a:cs typeface="+mn-cs"/>
                        </a:rPr>
                        <a:t>SP-241017</a:t>
                      </a:r>
                      <a:endParaRPr lang="en-GB" sz="1400" kern="1200" dirty="0">
                        <a:solidFill>
                          <a:schemeClr val="dk1"/>
                        </a:solidFill>
                        <a:latin typeface="+mn-lt"/>
                        <a:ea typeface="+mn-ea"/>
                        <a:cs typeface="+mn-cs"/>
                      </a:endParaRPr>
                    </a:p>
                  </a:txBody>
                  <a:tcPr marL="72000" marR="72000" marT="127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FF0000"/>
                          </a:solidFill>
                          <a:latin typeface="+mn-lt"/>
                          <a:ea typeface="+mn-ea"/>
                          <a:cs typeface="+mn-cs"/>
                        </a:rPr>
                        <a:t>100%</a:t>
                      </a:r>
                    </a:p>
                  </a:txBody>
                  <a:tcPr marL="72000" marR="72000" marT="45691" marB="45691" anchor="ctr"/>
                </a:tc>
                <a:extLst>
                  <a:ext uri="{0D108BD9-81ED-4DB2-BD59-A6C34878D82A}">
                    <a16:rowId xmlns:a16="http://schemas.microsoft.com/office/drawing/2014/main" val="10001"/>
                  </a:ext>
                </a:extLst>
              </a:tr>
            </a:tbl>
          </a:graphicData>
        </a:graphic>
      </p:graphicFrame>
      <p:sp>
        <p:nvSpPr>
          <p:cNvPr id="2" name="Content Placeholder 7">
            <a:extLst>
              <a:ext uri="{FF2B5EF4-FFF2-40B4-BE49-F238E27FC236}">
                <a16:creationId xmlns:a16="http://schemas.microsoft.com/office/drawing/2014/main" id="{2A1EF572-68C5-0460-DDF5-018BDB416026}"/>
              </a:ext>
            </a:extLst>
          </p:cNvPr>
          <p:cNvSpPr txBox="1">
            <a:spLocks/>
          </p:cNvSpPr>
          <p:nvPr/>
        </p:nvSpPr>
        <p:spPr bwMode="auto">
          <a:xfrm>
            <a:off x="6987822" y="2602521"/>
            <a:ext cx="482887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r>
              <a:rPr lang="en-US" altLang="zh-CN" sz="2000" dirty="0">
                <a:latin typeface="+mn-lt"/>
                <a:ea typeface="Malgun Gothic" panose="020B0503020000020004" pitchFamily="34" charset="-127"/>
              </a:rPr>
              <a:t>: </a:t>
            </a:r>
            <a:endParaRPr lang="de-DE" altLang="zh-CN" sz="2000" dirty="0">
              <a:latin typeface="+mn-lt"/>
              <a:ea typeface="Malgun Gothic" panose="020B0503020000020004" pitchFamily="34" charset="-127"/>
            </a:endParaRPr>
          </a:p>
          <a:p>
            <a:pPr lvl="1">
              <a:spcBef>
                <a:spcPct val="0"/>
              </a:spcBef>
              <a:spcAft>
                <a:spcPts val="600"/>
              </a:spcAft>
            </a:pPr>
            <a:r>
              <a:rPr lang="en-US" altLang="zh-CN" sz="1600" dirty="0">
                <a:latin typeface="+mn-lt"/>
              </a:rPr>
              <a:t>None</a:t>
            </a:r>
            <a:endParaRPr lang="en-US" altLang="zh-CN" sz="1600" kern="0" dirty="0">
              <a:solidFill>
                <a:prstClr val="black"/>
              </a:solidFill>
              <a:latin typeface="+mn-lt"/>
            </a:endParaRPr>
          </a:p>
          <a:p>
            <a:pPr lvl="1">
              <a:spcBef>
                <a:spcPct val="0"/>
              </a:spcBef>
              <a:spcAft>
                <a:spcPts val="600"/>
              </a:spcAft>
            </a:pPr>
            <a:endParaRPr kumimoji="0" lang="en-US" altLang="zh-CN" sz="1467"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de-DE" altLang="zh-CN" sz="2000" dirty="0" err="1">
                <a:latin typeface="+mn-lt"/>
                <a:ea typeface="Malgun Gothic" panose="020B0503020000020004" pitchFamily="34" charset="-127"/>
              </a:rPr>
              <a:t>steps</a:t>
            </a:r>
            <a:r>
              <a:rPr lang="de-DE" altLang="zh-CN" sz="2000" dirty="0">
                <a:latin typeface="+mn-lt"/>
                <a:ea typeface="Malgun Gothic" panose="020B0503020000020004" pitchFamily="34" charset="-127"/>
              </a:rPr>
              <a:t>:</a:t>
            </a:r>
          </a:p>
          <a:p>
            <a:pPr lvl="1"/>
            <a:r>
              <a:rPr lang="en-US" altLang="zh-CN" sz="1600" dirty="0">
                <a:latin typeface="+mn-lt"/>
                <a:ea typeface="Malgun Gothic" panose="020B0503020000020004" pitchFamily="34" charset="-127"/>
              </a:rPr>
              <a:t>None,</a:t>
            </a:r>
            <a:r>
              <a:rPr lang="en-GB" altLang="zh-CN" sz="1600" dirty="0">
                <a:solidFill>
                  <a:prstClr val="black"/>
                </a:solidFill>
              </a:rPr>
              <a:t> Work Item completed</a:t>
            </a:r>
            <a:endParaRPr lang="en-US" altLang="zh-CN" sz="1600" dirty="0">
              <a:latin typeface="+mn-lt"/>
            </a:endParaRPr>
          </a:p>
        </p:txBody>
      </p:sp>
    </p:spTree>
    <p:extLst>
      <p:ext uri="{BB962C8B-B14F-4D97-AF65-F5344CB8AC3E}">
        <p14:creationId xmlns:p14="http://schemas.microsoft.com/office/powerpoint/2010/main" val="97131676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t>FS_SEAL_Ph4</a:t>
            </a:r>
          </a:p>
        </p:txBody>
      </p:sp>
      <p:sp>
        <p:nvSpPr>
          <p:cNvPr id="3" name="Content Placeholder 2"/>
          <p:cNvSpPr>
            <a:spLocks noGrp="1"/>
          </p:cNvSpPr>
          <p:nvPr>
            <p:ph idx="1"/>
          </p:nvPr>
        </p:nvSpPr>
        <p:spPr>
          <a:xfrm>
            <a:off x="363724" y="2323147"/>
            <a:ext cx="6599784" cy="4129756"/>
          </a:xfrm>
        </p:spPr>
        <p:txBody>
          <a:bodyPr/>
          <a:lstStyle/>
          <a:p>
            <a:pPr>
              <a:spcBef>
                <a:spcPts val="0"/>
              </a:spcBef>
              <a:spcAft>
                <a:spcPts val="0"/>
              </a:spcAft>
              <a:defRPr/>
            </a:pPr>
            <a:r>
              <a:rPr lang="de-DE" altLang="de-DE" sz="2000" kern="0" dirty="0"/>
              <a:t>Progress since SA#105:</a:t>
            </a:r>
          </a:p>
          <a:p>
            <a:pPr lvl="1">
              <a:spcBef>
                <a:spcPts val="0"/>
              </a:spcBef>
              <a:spcAft>
                <a:spcPts val="0"/>
              </a:spcAft>
              <a:defRPr/>
            </a:pPr>
            <a:r>
              <a:rPr lang="en-US" altLang="zh-CN" sz="1600" kern="0" dirty="0" err="1"/>
              <a:t>pCRs</a:t>
            </a:r>
            <a:r>
              <a:rPr lang="en-US" altLang="zh-CN" sz="1600" kern="0" dirty="0"/>
              <a:t> Approved on skeleton &amp; scope</a:t>
            </a:r>
          </a:p>
          <a:p>
            <a:pPr lvl="1">
              <a:spcBef>
                <a:spcPts val="0"/>
              </a:spcBef>
              <a:spcAft>
                <a:spcPts val="0"/>
              </a:spcAft>
              <a:defRPr/>
            </a:pPr>
            <a:r>
              <a:rPr lang="en-US" altLang="zh-CN" sz="1600" dirty="0"/>
              <a:t>i</a:t>
            </a:r>
            <a:r>
              <a:rPr lang="en-US" altLang="zh-CN" sz="1600" kern="0" dirty="0"/>
              <a:t>nitial work on KIs and solutions</a:t>
            </a:r>
            <a:endParaRPr lang="en-US" altLang="zh-CN" sz="1600" dirty="0"/>
          </a:p>
          <a:p>
            <a:pPr lvl="1">
              <a:spcBef>
                <a:spcPts val="0"/>
              </a:spcBef>
              <a:spcAft>
                <a:spcPts val="0"/>
              </a:spcAft>
              <a:defRPr/>
            </a:pPr>
            <a:endParaRPr lang="en-IN" altLang="zh-CN" sz="1600" dirty="0"/>
          </a:p>
          <a:p>
            <a:pPr>
              <a:spcBef>
                <a:spcPct val="0"/>
              </a:spcBef>
            </a:pPr>
            <a:r>
              <a:rPr lang="en-US" sz="2000" kern="0" dirty="0"/>
              <a:t>RAN and other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sz="1400" kern="0" dirty="0"/>
          </a:p>
        </p:txBody>
      </p:sp>
      <p:graphicFrame>
        <p:nvGraphicFramePr>
          <p:cNvPr id="4" name="Table 3">
            <a:extLst>
              <a:ext uri="{FF2B5EF4-FFF2-40B4-BE49-F238E27FC236}">
                <a16:creationId xmlns:a16="http://schemas.microsoft.com/office/drawing/2014/main" id="{4AC6EA45-D854-8657-6101-B39B2B470CBB}"/>
              </a:ext>
            </a:extLst>
          </p:cNvPr>
          <p:cNvGraphicFramePr>
            <a:graphicFrameLocks noGrp="1"/>
          </p:cNvGraphicFramePr>
          <p:nvPr>
            <p:extLst>
              <p:ext uri="{D42A27DB-BD31-4B8C-83A1-F6EECF244321}">
                <p14:modId xmlns:p14="http://schemas.microsoft.com/office/powerpoint/2010/main" val="22130563"/>
              </p:ext>
            </p:extLst>
          </p:nvPr>
        </p:nvGraphicFramePr>
        <p:xfrm>
          <a:off x="363724" y="1381471"/>
          <a:ext cx="11464552" cy="7815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828463">
                  <a:extLst>
                    <a:ext uri="{9D8B030D-6E8A-4147-A177-3AD203B41FA5}">
                      <a16:colId xmlns:a16="http://schemas.microsoft.com/office/drawing/2014/main" val="2930772585"/>
                    </a:ext>
                  </a:extLst>
                </a:gridCol>
                <a:gridCol w="1230923">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400" b="1" kern="1200" dirty="0">
                          <a:solidFill>
                            <a:schemeClr val="lt1"/>
                          </a:solidFill>
                          <a:latin typeface="+mn-lt"/>
                          <a:ea typeface="+mn-ea"/>
                          <a:cs typeface="+mn-cs"/>
                        </a:rPr>
                        <a:t>1050034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400" b="1" kern="1200" dirty="0">
                          <a:solidFill>
                            <a:schemeClr val="dk1"/>
                          </a:solidFill>
                          <a:latin typeface="+mn-lt"/>
                          <a:ea typeface="+mn-ea"/>
                          <a:cs typeface="+mn-cs"/>
                        </a:rPr>
                        <a:t>Study on Service Enabler Architecture Layer (SEAL) Phase 4</a:t>
                      </a:r>
                      <a:endParaRPr lang="en-IN" sz="1400" b="1"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GB" sz="1400" kern="1200" dirty="0">
                          <a:solidFill>
                            <a:schemeClr val="dk1"/>
                          </a:solidFill>
                          <a:latin typeface="+mn-lt"/>
                          <a:ea typeface="+mn-ea"/>
                          <a:cs typeface="+mn-cs"/>
                        </a:rPr>
                        <a:t>FS_SEAL_Ph4</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400" kern="1200" dirty="0">
                          <a:solidFill>
                            <a:schemeClr val="dk1"/>
                          </a:solidFill>
                          <a:latin typeface="+mn-lt"/>
                          <a:ea typeface="+mn-ea"/>
                          <a:cs typeface="+mn-cs"/>
                        </a:rPr>
                        <a:t>March-2025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400" kern="1200" dirty="0">
                          <a:solidFill>
                            <a:schemeClr val="tx1"/>
                          </a:solidFill>
                          <a:latin typeface="+mn-lt"/>
                          <a:ea typeface="+mn-ea"/>
                          <a:cs typeface="+mn-cs"/>
                        </a:rPr>
                        <a:t>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400" dirty="0">
                          <a:latin typeface="+mn-lt"/>
                        </a:rPr>
                        <a:t>SP-2413753</a:t>
                      </a:r>
                      <a:endParaRPr lang="en-GB" sz="1400" kern="1200" dirty="0">
                        <a:solidFill>
                          <a:schemeClr val="dk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400" kern="1200" dirty="0">
                          <a:solidFill>
                            <a:srgbClr val="FF0000"/>
                          </a:solidFill>
                          <a:latin typeface="+mn-lt"/>
                          <a:ea typeface="+mn-ea"/>
                          <a:cs typeface="+mn-cs"/>
                        </a:rPr>
                        <a:t>20%</a:t>
                      </a:r>
                    </a:p>
                  </a:txBody>
                  <a:tcPr marL="48003" marR="48003" marT="0" marB="0" anchor="ctr"/>
                </a:tc>
                <a:extLst>
                  <a:ext uri="{0D108BD9-81ED-4DB2-BD59-A6C34878D82A}">
                    <a16:rowId xmlns:a16="http://schemas.microsoft.com/office/drawing/2014/main" val="2684264359"/>
                  </a:ext>
                </a:extLst>
              </a:tr>
            </a:tbl>
          </a:graphicData>
        </a:graphic>
      </p:graphicFrame>
      <p:sp>
        <p:nvSpPr>
          <p:cNvPr id="5" name="Content Placeholder 7">
            <a:extLst>
              <a:ext uri="{FF2B5EF4-FFF2-40B4-BE49-F238E27FC236}">
                <a16:creationId xmlns:a16="http://schemas.microsoft.com/office/drawing/2014/main" id="{9FE521EB-D266-F6FB-1F93-44ED76D8D41C}"/>
              </a:ext>
            </a:extLst>
          </p:cNvPr>
          <p:cNvSpPr txBox="1">
            <a:spLocks/>
          </p:cNvSpPr>
          <p:nvPr/>
        </p:nvSpPr>
        <p:spPr bwMode="auto">
          <a:xfrm>
            <a:off x="6963508" y="2342011"/>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 </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err="1">
                <a:latin typeface="+mn-lt"/>
              </a:rPr>
              <a:t>Continue</a:t>
            </a:r>
            <a:r>
              <a:rPr lang="de-DE" sz="1600" kern="0" dirty="0">
                <a:latin typeface="+mn-lt"/>
              </a:rPr>
              <a:t> </a:t>
            </a:r>
            <a:r>
              <a:rPr lang="de-DE" sz="1600" kern="0" dirty="0" err="1">
                <a:latin typeface="+mn-lt"/>
              </a:rPr>
              <a:t>the</a:t>
            </a:r>
            <a:r>
              <a:rPr lang="de-DE" sz="1600" kern="0" dirty="0">
                <a:latin typeface="+mn-lt"/>
              </a:rPr>
              <a:t> </a:t>
            </a:r>
            <a:r>
              <a:rPr lang="de-DE" sz="1600" kern="0" dirty="0" err="1">
                <a:latin typeface="+mn-lt"/>
              </a:rPr>
              <a:t>work</a:t>
            </a:r>
            <a:endParaRPr lang="de-DE" sz="1600" kern="0" dirty="0">
              <a:latin typeface="+mn-lt"/>
            </a:endParaRPr>
          </a:p>
        </p:txBody>
      </p:sp>
    </p:spTree>
    <p:extLst>
      <p:ext uri="{BB962C8B-B14F-4D97-AF65-F5344CB8AC3E}">
        <p14:creationId xmlns:p14="http://schemas.microsoft.com/office/powerpoint/2010/main" val="85954907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242047" y="3097026"/>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b="1" dirty="0"/>
              <a:t>For TSG SA information and action</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a:xfrm>
            <a:off x="651933" y="190500"/>
            <a:ext cx="9103784" cy="850528"/>
          </a:xfrm>
        </p:spPr>
        <p:txBody>
          <a:bodyPr/>
          <a:lstStyle/>
          <a:p>
            <a:r>
              <a:rPr lang="en-US" b="1" dirty="0"/>
              <a:t>Ongoing and upcoming topics</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926728"/>
            <a:ext cx="11544300" cy="5474072"/>
          </a:xfrm>
        </p:spPr>
        <p:txBody>
          <a:bodyPr/>
          <a:lstStyle/>
          <a:p>
            <a:r>
              <a:rPr lang="en-US" altLang="en-US" sz="2400" dirty="0"/>
              <a:t>Release 19 Progress</a:t>
            </a:r>
          </a:p>
          <a:p>
            <a:pPr lvl="1"/>
            <a:r>
              <a:rPr lang="en-GB" sz="1800" dirty="0"/>
              <a:t>Revised WIDs Agreed to clarify, align and/or </a:t>
            </a:r>
            <a:r>
              <a:rPr lang="en-GB" sz="1800" dirty="0" err="1"/>
              <a:t>downscope</a:t>
            </a:r>
            <a:r>
              <a:rPr lang="en-GB" sz="1800" dirty="0"/>
              <a:t> to meet Rel-19 deadline</a:t>
            </a:r>
          </a:p>
          <a:p>
            <a:pPr lvl="1"/>
            <a:r>
              <a:rPr lang="en-GB" sz="1800" dirty="0"/>
              <a:t>The new mini-WID and corresponding CRs Agreed</a:t>
            </a:r>
          </a:p>
          <a:p>
            <a:pPr lvl="1"/>
            <a:r>
              <a:rPr lang="en-GB" sz="1800" dirty="0"/>
              <a:t>All Rel-19 studies completed and the 3 remaining TRs submitted for Approval</a:t>
            </a:r>
          </a:p>
          <a:p>
            <a:pPr lvl="1"/>
            <a:r>
              <a:rPr lang="en-GB" sz="1800" dirty="0"/>
              <a:t>Normative work progress well, 2 TSs provided for Information and 2 TSs provided for Approval</a:t>
            </a:r>
          </a:p>
          <a:p>
            <a:pPr lvl="1"/>
            <a:r>
              <a:rPr lang="en-GB" sz="1800" dirty="0"/>
              <a:t>Exception Sheets provided for the 5 WIDs (</a:t>
            </a:r>
            <a:r>
              <a:rPr lang="en-GB" sz="1800" dirty="0">
                <a:effectLst/>
                <a:ea typeface="Aptos" panose="020B0004020202020204" pitchFamily="34" charset="0"/>
                <a:cs typeface="Aptos" panose="020B0004020202020204" pitchFamily="34" charset="0"/>
              </a:rPr>
              <a:t>5GSAT_Ph3_App, XRM_Ph2_App</a:t>
            </a:r>
            <a:r>
              <a:rPr lang="en-US" sz="1800" dirty="0">
                <a:ea typeface="Aptos" panose="020B0004020202020204" pitchFamily="34" charset="0"/>
                <a:cs typeface="Aptos" panose="020B0004020202020204" pitchFamily="34" charset="0"/>
              </a:rPr>
              <a:t>, </a:t>
            </a:r>
            <a:r>
              <a:rPr lang="en-GB" sz="1800" dirty="0" err="1">
                <a:effectLst/>
                <a:ea typeface="Aptos" panose="020B0004020202020204" pitchFamily="34" charset="0"/>
                <a:cs typeface="Aptos" panose="020B0004020202020204" pitchFamily="34" charset="0"/>
              </a:rPr>
              <a:t>MMTel_App</a:t>
            </a:r>
            <a:r>
              <a:rPr lang="en-US" sz="1800" dirty="0">
                <a:ea typeface="Aptos" panose="020B0004020202020204" pitchFamily="34" charset="0"/>
                <a:cs typeface="Aptos" panose="020B0004020202020204" pitchFamily="34" charset="0"/>
              </a:rPr>
              <a:t>, </a:t>
            </a:r>
            <a:r>
              <a:rPr lang="en-GB" sz="1800" dirty="0">
                <a:effectLst/>
                <a:ea typeface="Aptos" panose="020B0004020202020204" pitchFamily="34" charset="0"/>
                <a:cs typeface="Aptos" panose="020B0004020202020204" pitchFamily="34" charset="0"/>
              </a:rPr>
              <a:t>CAPIF_Ph3</a:t>
            </a:r>
            <a:r>
              <a:rPr lang="en-US" sz="1800" dirty="0">
                <a:ea typeface="Aptos" panose="020B0004020202020204" pitchFamily="34" charset="0"/>
                <a:cs typeface="Aptos" panose="020B0004020202020204" pitchFamily="34" charset="0"/>
              </a:rPr>
              <a:t>, </a:t>
            </a:r>
            <a:r>
              <a:rPr lang="en-GB" sz="1800" dirty="0" err="1">
                <a:effectLst/>
                <a:ea typeface="Aptos" panose="020B0004020202020204" pitchFamily="34" charset="0"/>
                <a:cs typeface="Aptos" panose="020B0004020202020204" pitchFamily="34" charset="0"/>
              </a:rPr>
              <a:t>Metaverse_App</a:t>
            </a:r>
            <a:r>
              <a:rPr lang="en-GB" sz="1800" dirty="0"/>
              <a:t>) with outstanding Rel-19 functionality</a:t>
            </a:r>
          </a:p>
          <a:p>
            <a:pPr lvl="1"/>
            <a:r>
              <a:rPr lang="en-GB" sz="1800" dirty="0"/>
              <a:t>SA6#65 will focus on completion of the Exception sheets, align the specifications and resolve outstanding Editor’s Notes</a:t>
            </a:r>
          </a:p>
          <a:p>
            <a:pPr lvl="1"/>
            <a:r>
              <a:rPr lang="en-GB" sz="1800" dirty="0"/>
              <a:t>The external TR on </a:t>
            </a:r>
            <a:r>
              <a:rPr lang="en-GB" sz="1800" dirty="0">
                <a:effectLst/>
                <a:ea typeface="Aptos" panose="020B0004020202020204" pitchFamily="34" charset="0"/>
                <a:cs typeface="Aptos" panose="020B0004020202020204" pitchFamily="34" charset="0"/>
              </a:rPr>
              <a:t>Guidelines for CAPIF Usage proposed created for Rel-18 (</a:t>
            </a:r>
            <a:r>
              <a:rPr lang="en-GB" sz="1800" dirty="0">
                <a:ea typeface="Aptos" panose="020B0004020202020204" pitchFamily="34" charset="0"/>
                <a:cs typeface="Aptos" panose="020B0004020202020204" pitchFamily="34" charset="0"/>
              </a:rPr>
              <a:t>s</a:t>
            </a:r>
            <a:r>
              <a:rPr lang="en-GB" sz="1800" dirty="0">
                <a:effectLst/>
                <a:ea typeface="Aptos" panose="020B0004020202020204" pitchFamily="34" charset="0"/>
                <a:cs typeface="Aptos" panose="020B0004020202020204" pitchFamily="34" charset="0"/>
              </a:rPr>
              <a:t>ee slide 40)</a:t>
            </a:r>
            <a:endParaRPr lang="en-GB" sz="1800" dirty="0"/>
          </a:p>
          <a:p>
            <a:pPr lvl="1"/>
            <a:r>
              <a:rPr lang="en-GB" sz="1800" dirty="0"/>
              <a:t>The SID approved at SA#105 on SEAL enhancements is progressing, but will need more time to complete</a:t>
            </a:r>
            <a:endParaRPr lang="en-US" altLang="en-US" sz="1800" dirty="0"/>
          </a:p>
          <a:p>
            <a:r>
              <a:rPr lang="en-US" altLang="en-US" sz="2400" dirty="0"/>
              <a:t>Other topics</a:t>
            </a:r>
          </a:p>
          <a:p>
            <a:pPr lvl="1"/>
            <a:r>
              <a:rPr lang="en-US" altLang="en-US" sz="1800" dirty="0"/>
              <a:t>The work to remove Editor’s Notes in frozen releases progress</a:t>
            </a:r>
          </a:p>
          <a:p>
            <a:pPr lvl="1"/>
            <a:r>
              <a:rPr lang="en-US" altLang="en-US" sz="1800" dirty="0"/>
              <a:t>Discussions will continue on how to approach 5G-Advanced and 6G-study in Rel-20 (see slides 41 – 44)</a:t>
            </a:r>
          </a:p>
          <a:p>
            <a:r>
              <a:rPr lang="en-US" altLang="en-US" sz="2400" dirty="0"/>
              <a:t>Meeting Schedule for next quarter</a:t>
            </a:r>
          </a:p>
          <a:p>
            <a:pPr lvl="1"/>
            <a:r>
              <a:rPr lang="en-US" altLang="en-US" sz="1800" dirty="0"/>
              <a:t>February 2025 – SA6#65 Athens, Greece</a:t>
            </a:r>
          </a:p>
        </p:txBody>
      </p:sp>
    </p:spTree>
    <p:extLst>
      <p:ext uri="{BB962C8B-B14F-4D97-AF65-F5344CB8AC3E}">
        <p14:creationId xmlns:p14="http://schemas.microsoft.com/office/powerpoint/2010/main" val="122818646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06685"/>
            <a:ext cx="10515600" cy="654972"/>
          </a:xfrm>
        </p:spPr>
        <p:txBody>
          <a:bodyPr/>
          <a:lstStyle/>
          <a:p>
            <a:r>
              <a:rPr lang="en-GB" altLang="fr-FR" b="1" dirty="0"/>
              <a:t>For TSG SA information and action (1/11)</a:t>
            </a:r>
          </a:p>
        </p:txBody>
      </p:sp>
      <p:sp>
        <p:nvSpPr>
          <p:cNvPr id="19459" name="Content Placeholder 2"/>
          <p:cNvSpPr>
            <a:spLocks noGrp="1"/>
          </p:cNvSpPr>
          <p:nvPr>
            <p:ph idx="1"/>
          </p:nvPr>
        </p:nvSpPr>
        <p:spPr>
          <a:xfrm>
            <a:off x="361650" y="1236706"/>
            <a:ext cx="11223625" cy="5111842"/>
          </a:xfrm>
        </p:spPr>
        <p:txBody>
          <a:bodyPr/>
          <a:lstStyle/>
          <a:p>
            <a:r>
              <a:rPr lang="en-GB" altLang="fr-FR" sz="1100" dirty="0"/>
              <a:t> </a:t>
            </a:r>
            <a:r>
              <a:rPr lang="en-GB" altLang="fr-FR" sz="2400" b="1" dirty="0"/>
              <a:t>For Information: </a:t>
            </a:r>
            <a:r>
              <a:rPr lang="en-GB" sz="2400" b="1" dirty="0">
                <a:effectLst/>
                <a:ea typeface="Aptos" panose="020B0004020202020204" pitchFamily="34" charset="0"/>
                <a:cs typeface="Aptos" panose="020B0004020202020204" pitchFamily="34" charset="0"/>
              </a:rPr>
              <a:t>Revised WID on Guidelines for CAPIF Usage</a:t>
            </a:r>
          </a:p>
          <a:p>
            <a:pPr lvl="1"/>
            <a:r>
              <a:rPr lang="en-GB" sz="1600" dirty="0">
                <a:ea typeface="Aptos" panose="020B0004020202020204" pitchFamily="34" charset="0"/>
                <a:cs typeface="Aptos" panose="020B0004020202020204" pitchFamily="34" charset="0"/>
              </a:rPr>
              <a:t>The WID was approved at SA#101 and the TR should have been sent for approval at SA#105. It has however taken time to agree on both content and structure of the document, which has caused the TR to not been sent for approval until now. However, the work item has from the beginning had the scope of Rel-18. This is clear from the scope of the WID where it is stated:</a:t>
            </a:r>
            <a:br>
              <a:rPr lang="en-GB" sz="1600" dirty="0">
                <a:ea typeface="Aptos" panose="020B0004020202020204" pitchFamily="34" charset="0"/>
                <a:cs typeface="Aptos" panose="020B0004020202020204" pitchFamily="34" charset="0"/>
              </a:rPr>
            </a:br>
            <a:endParaRPr lang="en-GB" sz="1600" dirty="0">
              <a:ea typeface="Aptos" panose="020B0004020202020204" pitchFamily="34" charset="0"/>
              <a:cs typeface="Aptos" panose="020B0004020202020204" pitchFamily="34" charset="0"/>
            </a:endParaRPr>
          </a:p>
          <a:p>
            <a:pPr marL="914400" lvl="2" indent="0">
              <a:buNone/>
            </a:pPr>
            <a:r>
              <a:rPr lang="en-US" sz="1600" b="1" dirty="0">
                <a:solidFill>
                  <a:srgbClr val="C00000"/>
                </a:solidFill>
                <a:effectLst/>
                <a:ea typeface="Aptos" panose="020B0004020202020204" pitchFamily="34" charset="0"/>
                <a:cs typeface="Aptos" panose="020B0004020202020204" pitchFamily="34" charset="0"/>
              </a:rPr>
              <a:t>The scope of this WID will be limited to Release 18 normative work and will not result in new requirements or additional normative work.</a:t>
            </a:r>
          </a:p>
          <a:p>
            <a:pPr lvl="1"/>
            <a:endParaRPr lang="en-GB" sz="1600" dirty="0">
              <a:ea typeface="Aptos" panose="020B0004020202020204" pitchFamily="34" charset="0"/>
              <a:cs typeface="Aptos" panose="020B0004020202020204" pitchFamily="34" charset="0"/>
            </a:endParaRPr>
          </a:p>
          <a:p>
            <a:pPr lvl="1" indent="-342900">
              <a:buSzPts val="1000"/>
              <a:buFont typeface="Symbol" panose="05050102010706020507" pitchFamily="18" charset="2"/>
              <a:buChar char=""/>
              <a:tabLst>
                <a:tab pos="457200" algn="l"/>
              </a:tabLst>
            </a:pPr>
            <a:r>
              <a:rPr lang="en-US" sz="1600" dirty="0">
                <a:ea typeface="Times New Roman" panose="02020603050405020304" pitchFamily="18" charset="0"/>
                <a:cs typeface="Aptos" panose="020B0004020202020204" pitchFamily="34" charset="0"/>
              </a:rPr>
              <a:t>T</a:t>
            </a:r>
            <a:r>
              <a:rPr lang="en-US" sz="1600" dirty="0">
                <a:effectLst/>
                <a:ea typeface="Times New Roman" panose="02020603050405020304" pitchFamily="18" charset="0"/>
                <a:cs typeface="Aptos" panose="020B0004020202020204" pitchFamily="34" charset="0"/>
              </a:rPr>
              <a:t>he scope of the TR covers </a:t>
            </a:r>
            <a:r>
              <a:rPr lang="en-US" sz="1600" dirty="0">
                <a:ea typeface="Times New Roman" panose="02020603050405020304" pitchFamily="18" charset="0"/>
                <a:cs typeface="Aptos" panose="020B0004020202020204" pitchFamily="34" charset="0"/>
              </a:rPr>
              <a:t>CAPIF-functionality of Rel-18, and </a:t>
            </a:r>
            <a:r>
              <a:rPr lang="en-US" sz="1600" dirty="0">
                <a:effectLst/>
                <a:ea typeface="Times New Roman" panose="02020603050405020304" pitchFamily="18" charset="0"/>
                <a:cs typeface="Aptos" panose="020B0004020202020204" pitchFamily="34" charset="0"/>
              </a:rPr>
              <a:t>the TR has a lot of stage-3 details, with it referencing open source implementations and provides a large </a:t>
            </a:r>
            <a:r>
              <a:rPr lang="en-US" sz="1600" dirty="0">
                <a:ea typeface="Times New Roman" panose="02020603050405020304" pitchFamily="18" charset="0"/>
                <a:cs typeface="Aptos" panose="020B0004020202020204" pitchFamily="34" charset="0"/>
              </a:rPr>
              <a:t>amount of </a:t>
            </a:r>
            <a:r>
              <a:rPr lang="en-US" sz="1600" dirty="0">
                <a:effectLst/>
                <a:ea typeface="Times New Roman" panose="02020603050405020304" pitchFamily="18" charset="0"/>
                <a:cs typeface="Aptos" panose="020B0004020202020204" pitchFamily="34" charset="0"/>
              </a:rPr>
              <a:t>test cases.</a:t>
            </a:r>
          </a:p>
          <a:p>
            <a:pPr lvl="1" indent="-342900">
              <a:buSzPts val="1000"/>
              <a:buFont typeface="Symbol" panose="05050102010706020507" pitchFamily="18" charset="2"/>
              <a:buChar char=""/>
              <a:tabLst>
                <a:tab pos="457200" algn="l"/>
              </a:tabLst>
            </a:pPr>
            <a:r>
              <a:rPr lang="en-US" sz="1600" dirty="0">
                <a:effectLst/>
                <a:ea typeface="Times New Roman" panose="02020603050405020304" pitchFamily="18" charset="0"/>
                <a:cs typeface="Aptos" panose="020B0004020202020204" pitchFamily="34" charset="0"/>
              </a:rPr>
              <a:t>Due to this, SA6 agreed that it is preferable to let the TR be a Rel-18 specification to not confuse the external world with this being a TR in Rel-19 referencing Rel-18 functionality.</a:t>
            </a:r>
          </a:p>
          <a:p>
            <a:pPr lvl="1" indent="-342900">
              <a:buSzPts val="1000"/>
              <a:buFont typeface="Symbol" panose="05050102010706020507" pitchFamily="18" charset="2"/>
              <a:buChar char=""/>
              <a:tabLst>
                <a:tab pos="457200" algn="l"/>
              </a:tabLst>
            </a:pPr>
            <a:r>
              <a:rPr lang="en-US" sz="1600" dirty="0">
                <a:effectLst/>
                <a:ea typeface="Times New Roman" panose="02020603050405020304" pitchFamily="18" charset="0"/>
                <a:cs typeface="Aptos" panose="020B0004020202020204" pitchFamily="34" charset="0"/>
              </a:rPr>
              <a:t>Note also that the functionality of CAPIF is being enhanced in Rel-19, so it is important for readers to understand that the TR refers to functionality up to Rel-18 and does not include Rel-19 functionality.</a:t>
            </a:r>
          </a:p>
          <a:p>
            <a:pPr lvl="1" indent="-342900">
              <a:buSzPts val="1000"/>
              <a:buFont typeface="Symbol" panose="05050102010706020507" pitchFamily="18" charset="2"/>
              <a:buChar char=""/>
              <a:tabLst>
                <a:tab pos="457200" algn="l"/>
              </a:tabLst>
            </a:pPr>
            <a:r>
              <a:rPr lang="en-US" sz="1600" dirty="0">
                <a:ea typeface="Times New Roman" panose="02020603050405020304" pitchFamily="18" charset="0"/>
                <a:cs typeface="Aptos" panose="020B0004020202020204" pitchFamily="34" charset="0"/>
              </a:rPr>
              <a:t>The revision of the WID was agreed by all stakeholders in SA6 and is provided for in approval in SP-241692.</a:t>
            </a:r>
          </a:p>
          <a:p>
            <a:pPr lvl="1" indent="-342900">
              <a:buSzPts val="1000"/>
              <a:buFont typeface="Symbol" panose="05050102010706020507" pitchFamily="18" charset="2"/>
              <a:buChar char=""/>
              <a:tabLst>
                <a:tab pos="457200" algn="l"/>
              </a:tabLst>
            </a:pPr>
            <a:r>
              <a:rPr lang="en-US" sz="1600" dirty="0">
                <a:effectLst/>
                <a:ea typeface="Times New Roman" panose="02020603050405020304" pitchFamily="18" charset="0"/>
                <a:cs typeface="Aptos" panose="020B0004020202020204" pitchFamily="34" charset="0"/>
              </a:rPr>
              <a:t>It is not yet formally discussed and agreed if the TR will be lifted in Rel-19 to cover the Rel-19 enhancements </a:t>
            </a:r>
            <a:r>
              <a:rPr lang="en-US" sz="1600" dirty="0">
                <a:ea typeface="Aptos" panose="020B0004020202020204" pitchFamily="34" charset="0"/>
                <a:cs typeface="Aptos" panose="020B0004020202020204" pitchFamily="34" charset="0"/>
              </a:rPr>
              <a:t>, but there are functional additions that at least some companies in SA6 believe would be useful to cover in an update of the TR.</a:t>
            </a:r>
          </a:p>
        </p:txBody>
      </p:sp>
    </p:spTree>
    <p:extLst>
      <p:ext uri="{BB962C8B-B14F-4D97-AF65-F5344CB8AC3E}">
        <p14:creationId xmlns:p14="http://schemas.microsoft.com/office/powerpoint/2010/main" val="422131370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32085"/>
            <a:ext cx="10515600" cy="654972"/>
          </a:xfrm>
        </p:spPr>
        <p:txBody>
          <a:bodyPr/>
          <a:lstStyle/>
          <a:p>
            <a:r>
              <a:rPr lang="en-GB" altLang="fr-FR" b="1" dirty="0"/>
              <a:t>For TSG SA information and action (2/11)</a:t>
            </a:r>
          </a:p>
        </p:txBody>
      </p:sp>
      <p:sp>
        <p:nvSpPr>
          <p:cNvPr id="19459" name="Content Placeholder 2"/>
          <p:cNvSpPr>
            <a:spLocks noGrp="1"/>
          </p:cNvSpPr>
          <p:nvPr>
            <p:ph idx="1"/>
          </p:nvPr>
        </p:nvSpPr>
        <p:spPr>
          <a:xfrm>
            <a:off x="514050" y="1211306"/>
            <a:ext cx="11223625" cy="5111842"/>
          </a:xfrm>
        </p:spPr>
        <p:txBody>
          <a:bodyPr/>
          <a:lstStyle/>
          <a:p>
            <a:r>
              <a:rPr lang="en-US" altLang="en-US" b="1" dirty="0"/>
              <a:t> For Information: Request for Rel-20 planning from SA Chair</a:t>
            </a:r>
          </a:p>
          <a:p>
            <a:pPr lvl="1"/>
            <a:r>
              <a:rPr lang="en-US" altLang="en-US" b="1" dirty="0">
                <a:solidFill>
                  <a:srgbClr val="FF0000"/>
                </a:solidFill>
              </a:rPr>
              <a:t>SA WGs inputs on WG capacity for Rel-20 (e.g. TU Budget, Max# of SIDs/WIDs, Max size per SID/WID)</a:t>
            </a:r>
          </a:p>
          <a:p>
            <a:pPr lvl="1"/>
            <a:r>
              <a:rPr lang="en-US" altLang="en-US" dirty="0"/>
              <a:t>The following aspects were presented in S6-245712 at SA6#64:</a:t>
            </a:r>
          </a:p>
          <a:p>
            <a:pPr lvl="2"/>
            <a:r>
              <a:rPr lang="en-US" altLang="en-US" dirty="0"/>
              <a:t>Rel-20 Timeline</a:t>
            </a:r>
          </a:p>
          <a:p>
            <a:pPr lvl="2"/>
            <a:r>
              <a:rPr lang="en-US" altLang="en-US" dirty="0"/>
              <a:t>3GPP SA6 Meeting Schedule</a:t>
            </a:r>
          </a:p>
          <a:p>
            <a:pPr lvl="2"/>
            <a:r>
              <a:rPr lang="en-US" altLang="en-US" dirty="0"/>
              <a:t>Typical SA6 Session Planning</a:t>
            </a:r>
          </a:p>
          <a:p>
            <a:pPr lvl="2"/>
            <a:r>
              <a:rPr lang="en-US" altLang="en-US" dirty="0"/>
              <a:t>Rel-20 TUs Capacity Estimation</a:t>
            </a:r>
          </a:p>
          <a:p>
            <a:pPr lvl="2"/>
            <a:r>
              <a:rPr lang="en-US" altLang="en-US" dirty="0"/>
              <a:t>Rel-20 5G-Adv v/s 6G Study Split</a:t>
            </a:r>
          </a:p>
          <a:p>
            <a:pPr lvl="2"/>
            <a:r>
              <a:rPr lang="en-IN" dirty="0"/>
              <a:t>Potential SA6 Rel-20 TUs Work Plan</a:t>
            </a:r>
          </a:p>
          <a:p>
            <a:pPr lvl="1"/>
            <a:r>
              <a:rPr lang="en-US" altLang="en-US" dirty="0"/>
              <a:t>The goal was to have consensus in SA6 on some initial thoughts on planning of Rel-20, but SA6 was not able to conclude.</a:t>
            </a:r>
          </a:p>
          <a:p>
            <a:pPr lvl="1"/>
            <a:r>
              <a:rPr lang="en-US" altLang="en-US" dirty="0"/>
              <a:t>SA6 is planning a virtual Workshop in January to further discuss Rel-20.</a:t>
            </a:r>
          </a:p>
          <a:p>
            <a:endParaRPr lang="en-US" sz="1600" dirty="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828523606"/>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1933" y="254000"/>
            <a:ext cx="9103784" cy="774700"/>
          </a:xfrm>
        </p:spPr>
        <p:txBody>
          <a:bodyPr/>
          <a:lstStyle/>
          <a:p>
            <a:r>
              <a:rPr lang="en-IN" b="1" dirty="0"/>
              <a:t>Rel-20 TUs Capacity Estimation</a:t>
            </a:r>
            <a:r>
              <a:rPr lang="en-GB" altLang="fr-FR" b="1" dirty="0"/>
              <a:t> (3/11)</a:t>
            </a:r>
            <a:endParaRPr lang="en-IN" b="1" dirty="0"/>
          </a:p>
        </p:txBody>
      </p:sp>
      <p:sp>
        <p:nvSpPr>
          <p:cNvPr id="3" name="Content Placeholder 2"/>
          <p:cNvSpPr>
            <a:spLocks noGrp="1"/>
          </p:cNvSpPr>
          <p:nvPr>
            <p:ph idx="1"/>
          </p:nvPr>
        </p:nvSpPr>
        <p:spPr>
          <a:xfrm>
            <a:off x="624758" y="1320800"/>
            <a:ext cx="11198942" cy="4763769"/>
          </a:xfrm>
        </p:spPr>
        <p:txBody>
          <a:bodyPr/>
          <a:lstStyle/>
          <a:p>
            <a:r>
              <a:rPr lang="en-IN" dirty="0"/>
              <a:t> </a:t>
            </a:r>
            <a:r>
              <a:rPr lang="en-US" altLang="en-US" b="1" dirty="0"/>
              <a:t>For Information: Relevant numbers for Rel-20 planning</a:t>
            </a:r>
          </a:p>
          <a:p>
            <a:pPr lvl="1"/>
            <a:r>
              <a:rPr lang="en-IN" dirty="0"/>
              <a:t>Total number of TUs per SA6 meeting: </a:t>
            </a:r>
            <a:r>
              <a:rPr lang="en-IN" dirty="0">
                <a:solidFill>
                  <a:srgbClr val="FF0000"/>
                </a:solidFill>
              </a:rPr>
              <a:t>20 TUs</a:t>
            </a:r>
          </a:p>
          <a:p>
            <a:pPr lvl="1"/>
            <a:r>
              <a:rPr lang="en-IN" dirty="0">
                <a:solidFill>
                  <a:prstClr val="black"/>
                </a:solidFill>
              </a:rPr>
              <a:t>Total number of SA6 meetings during Rel-20: </a:t>
            </a:r>
            <a:r>
              <a:rPr lang="en-IN" dirty="0">
                <a:solidFill>
                  <a:srgbClr val="FF0000"/>
                </a:solidFill>
              </a:rPr>
              <a:t>11 meetings*</a:t>
            </a:r>
          </a:p>
          <a:p>
            <a:pPr lvl="1"/>
            <a:endParaRPr lang="en-IN" dirty="0">
              <a:solidFill>
                <a:srgbClr val="FF0000"/>
              </a:solidFill>
            </a:endParaRPr>
          </a:p>
          <a:p>
            <a:pPr lvl="1"/>
            <a:endParaRPr lang="en-IN" dirty="0">
              <a:solidFill>
                <a:srgbClr val="FF0000"/>
              </a:solidFill>
            </a:endParaRPr>
          </a:p>
          <a:p>
            <a:pPr lvl="1"/>
            <a:r>
              <a:rPr lang="en-IN" dirty="0">
                <a:solidFill>
                  <a:prstClr val="black"/>
                </a:solidFill>
              </a:rPr>
              <a:t>Total TUs available for Rel-20 (both </a:t>
            </a:r>
            <a:r>
              <a:rPr lang="en-IN" dirty="0"/>
              <a:t>5G-Adv and 6G Study</a:t>
            </a:r>
            <a:r>
              <a:rPr lang="en-IN" dirty="0">
                <a:solidFill>
                  <a:prstClr val="black"/>
                </a:solidFill>
              </a:rPr>
              <a:t>): </a:t>
            </a:r>
            <a:r>
              <a:rPr lang="en-IN" dirty="0">
                <a:solidFill>
                  <a:srgbClr val="FF0000"/>
                </a:solidFill>
              </a:rPr>
              <a:t>220 TUs </a:t>
            </a:r>
          </a:p>
          <a:p>
            <a:pPr lvl="2"/>
            <a:r>
              <a:rPr lang="en-IN" dirty="0"/>
              <a:t>(11 meetings * 20 TUs per meeting)</a:t>
            </a:r>
          </a:p>
          <a:p>
            <a:pPr lvl="1"/>
            <a:r>
              <a:rPr lang="en-IN" dirty="0"/>
              <a:t>Timeline split</a:t>
            </a:r>
          </a:p>
          <a:p>
            <a:pPr lvl="2"/>
            <a:r>
              <a:rPr lang="en-IN" dirty="0"/>
              <a:t>5GA work (SIDs/WIDs) start from Apr-25 and end in May-26</a:t>
            </a:r>
          </a:p>
          <a:p>
            <a:pPr lvl="2"/>
            <a:r>
              <a:rPr lang="en-IN" dirty="0"/>
              <a:t>6G Study start in Oct-25 and end in Nov-26</a:t>
            </a:r>
          </a:p>
          <a:p>
            <a:pPr lvl="1"/>
            <a:r>
              <a:rPr lang="en-IN" dirty="0"/>
              <a:t>Actual split between mission critical and application enablement not considered</a:t>
            </a:r>
          </a:p>
        </p:txBody>
      </p:sp>
      <p:sp>
        <p:nvSpPr>
          <p:cNvPr id="6" name="Rectangle 5"/>
          <p:cNvSpPr/>
          <p:nvPr/>
        </p:nvSpPr>
        <p:spPr>
          <a:xfrm>
            <a:off x="1794508" y="2707092"/>
            <a:ext cx="7787797" cy="892552"/>
          </a:xfrm>
          <a:prstGeom prst="rect">
            <a:avLst/>
          </a:prstGeom>
        </p:spPr>
        <p:txBody>
          <a:bodyPr wrap="square">
            <a:spAutoFit/>
          </a:bodyPr>
          <a:lstStyle/>
          <a:p>
            <a:r>
              <a:rPr lang="en-IN" sz="2400" dirty="0">
                <a:solidFill>
                  <a:srgbClr val="FF0000"/>
                </a:solidFill>
                <a:latin typeface="Calibri" panose="020F0502020204030204"/>
                <a:cs typeface="+mn-cs"/>
              </a:rPr>
              <a:t>* </a:t>
            </a:r>
            <a:r>
              <a:rPr lang="en-US" altLang="en-US" sz="1400" dirty="0">
                <a:solidFill>
                  <a:srgbClr val="0070C0"/>
                </a:solidFill>
                <a:ea typeface="Times New Roman" panose="02020603050405020304" pitchFamily="18" charset="0"/>
                <a:cs typeface="Times New Roman" panose="02020603050405020304" pitchFamily="18" charset="0"/>
              </a:rPr>
              <a:t>Assumptions: </a:t>
            </a:r>
          </a:p>
          <a:p>
            <a:pPr marL="171450" indent="-171450">
              <a:buFontTx/>
              <a:buChar char="-"/>
            </a:pPr>
            <a:r>
              <a:rPr lang="en-IN" altLang="en-US" sz="1400" dirty="0">
                <a:solidFill>
                  <a:srgbClr val="0070C0"/>
                </a:solidFill>
                <a:ea typeface="Times New Roman" panose="02020603050405020304" pitchFamily="18" charset="0"/>
                <a:cs typeface="Times New Roman" panose="02020603050405020304" pitchFamily="18" charset="0"/>
              </a:rPr>
              <a:t>5G-Adv Stage-2 SID/WID approval in Mar-2025 </a:t>
            </a:r>
            <a:r>
              <a:rPr lang="en-IN" sz="1400" dirty="0">
                <a:solidFill>
                  <a:srgbClr val="0070C0"/>
                </a:solidFill>
                <a:ea typeface="Times New Roman" panose="02020603050405020304" pitchFamily="18" charset="0"/>
                <a:cs typeface="Times New Roman" panose="02020603050405020304" pitchFamily="18" charset="0"/>
              </a:rPr>
              <a:t>&amp; freeze in June-2026</a:t>
            </a:r>
            <a:endParaRPr lang="en-IN" altLang="en-US" sz="1400" dirty="0">
              <a:solidFill>
                <a:srgbClr val="0070C0"/>
              </a:solidFill>
              <a:ea typeface="Times New Roman" panose="02020603050405020304" pitchFamily="18" charset="0"/>
              <a:cs typeface="Times New Roman" panose="02020603050405020304" pitchFamily="18" charset="0"/>
            </a:endParaRPr>
          </a:p>
          <a:p>
            <a:pPr marL="171450" indent="-171450">
              <a:buFontTx/>
              <a:buChar char="-"/>
            </a:pPr>
            <a:r>
              <a:rPr lang="en-IN" sz="1400" dirty="0">
                <a:solidFill>
                  <a:srgbClr val="0070C0"/>
                </a:solidFill>
                <a:ea typeface="Times New Roman" panose="02020603050405020304" pitchFamily="18" charset="0"/>
                <a:cs typeface="Times New Roman" panose="02020603050405020304" pitchFamily="18" charset="0"/>
              </a:rPr>
              <a:t>6G Stage-2 SID approval in Sep-2025 &amp; freeze in Dec-2026</a:t>
            </a:r>
          </a:p>
        </p:txBody>
      </p:sp>
    </p:spTree>
    <p:extLst>
      <p:ext uri="{BB962C8B-B14F-4D97-AF65-F5344CB8AC3E}">
        <p14:creationId xmlns:p14="http://schemas.microsoft.com/office/powerpoint/2010/main" val="3110388620"/>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0" y="1069304"/>
            <a:ext cx="11538480" cy="2015725"/>
          </a:xfrm>
        </p:spPr>
        <p:txBody>
          <a:bodyPr/>
          <a:lstStyle/>
          <a:p>
            <a:r>
              <a:rPr lang="en-US" altLang="en-US" sz="2400" b="1" dirty="0"/>
              <a:t>For Information: Possible split between 5G-A and 6G</a:t>
            </a:r>
          </a:p>
          <a:p>
            <a:pPr lvl="1"/>
            <a:r>
              <a:rPr lang="en-IN" sz="2000" dirty="0"/>
              <a:t>Table shows meetings available for different phases of work and TUs split @ 40% for 5G-Adv</a:t>
            </a:r>
          </a:p>
          <a:p>
            <a:pPr lvl="2"/>
            <a:r>
              <a:rPr lang="en-IN" sz="1600" dirty="0"/>
              <a:t>5G-Adv Study and Normative phase is 88 TUs</a:t>
            </a:r>
          </a:p>
          <a:p>
            <a:pPr lvl="2"/>
            <a:r>
              <a:rPr lang="en-IN" sz="1600" dirty="0"/>
              <a:t>6G Study phase is 132 TUs</a:t>
            </a:r>
          </a:p>
          <a:p>
            <a:pPr marL="457200" lvl="1" indent="0">
              <a:buNone/>
            </a:pPr>
            <a:endParaRPr lang="en-IN" sz="1800" dirty="0"/>
          </a:p>
        </p:txBody>
      </p:sp>
      <p:sp>
        <p:nvSpPr>
          <p:cNvPr id="2" name="Title 1"/>
          <p:cNvSpPr>
            <a:spLocks noGrp="1"/>
          </p:cNvSpPr>
          <p:nvPr>
            <p:ph type="title"/>
          </p:nvPr>
        </p:nvSpPr>
        <p:spPr>
          <a:xfrm>
            <a:off x="757713" y="264222"/>
            <a:ext cx="10515600" cy="779682"/>
          </a:xfrm>
        </p:spPr>
        <p:txBody>
          <a:bodyPr/>
          <a:lstStyle/>
          <a:p>
            <a:r>
              <a:rPr lang="en-IN" b="1" dirty="0"/>
              <a:t>Potential SA6 Rel-20 TUs Work Plan</a:t>
            </a:r>
            <a:r>
              <a:rPr lang="en-GB" altLang="fr-FR" sz="2800" b="1" dirty="0"/>
              <a:t> (4/11)</a:t>
            </a:r>
            <a:endParaRPr lang="en-IN" sz="2800" b="1" dirty="0"/>
          </a:p>
        </p:txBody>
      </p:sp>
      <p:sp>
        <p:nvSpPr>
          <p:cNvPr id="4" name="Rectangle 3">
            <a:extLst>
              <a:ext uri="{FF2B5EF4-FFF2-40B4-BE49-F238E27FC236}">
                <a16:creationId xmlns:a16="http://schemas.microsoft.com/office/drawing/2014/main" id="{328FBFC0-08DC-5CCA-6946-AE5CB64F711F}"/>
              </a:ext>
            </a:extLst>
          </p:cNvPr>
          <p:cNvSpPr/>
          <p:nvPr/>
        </p:nvSpPr>
        <p:spPr>
          <a:xfrm>
            <a:off x="378915" y="6159438"/>
            <a:ext cx="11458741" cy="246221"/>
          </a:xfrm>
          <a:prstGeom prst="rect">
            <a:avLst/>
          </a:prstGeom>
        </p:spPr>
        <p:txBody>
          <a:bodyPr wrap="square">
            <a:spAutoFit/>
          </a:bodyPr>
          <a:lstStyle/>
          <a:p>
            <a:pPr fontAlgn="t"/>
            <a:r>
              <a:rPr lang="en-GB" sz="1000" b="1" dirty="0">
                <a:solidFill>
                  <a:srgbClr val="FF0000"/>
                </a:solidFill>
                <a:latin typeface="Calibri" panose="020F0502020204030204" pitchFamily="34" charset="0"/>
              </a:rPr>
              <a:t>* Each Time Unit</a:t>
            </a:r>
            <a:r>
              <a:rPr lang="en-GB" b="1" dirty="0">
                <a:solidFill>
                  <a:srgbClr val="FF0000"/>
                </a:solidFill>
                <a:latin typeface="Calibri" panose="020F0502020204030204" pitchFamily="34" charset="0"/>
              </a:rPr>
              <a:t> in a common session consume 2 TUs </a:t>
            </a:r>
            <a:endParaRPr lang="en-GB" sz="1000" b="1" dirty="0">
              <a:latin typeface="Calibri" panose="020F0502020204030204" pitchFamily="34" charset="0"/>
            </a:endParaRPr>
          </a:p>
        </p:txBody>
      </p:sp>
      <p:graphicFrame>
        <p:nvGraphicFramePr>
          <p:cNvPr id="18" name="Table 17">
            <a:extLst>
              <a:ext uri="{FF2B5EF4-FFF2-40B4-BE49-F238E27FC236}">
                <a16:creationId xmlns:a16="http://schemas.microsoft.com/office/drawing/2014/main" id="{8FCB994D-70B3-6F08-27D3-AD43047032CC}"/>
              </a:ext>
            </a:extLst>
          </p:cNvPr>
          <p:cNvGraphicFramePr>
            <a:graphicFrameLocks noGrp="1"/>
          </p:cNvGraphicFramePr>
          <p:nvPr>
            <p:extLst>
              <p:ext uri="{D42A27DB-BD31-4B8C-83A1-F6EECF244321}">
                <p14:modId xmlns:p14="http://schemas.microsoft.com/office/powerpoint/2010/main" val="268394722"/>
              </p:ext>
            </p:extLst>
          </p:nvPr>
        </p:nvGraphicFramePr>
        <p:xfrm>
          <a:off x="145615" y="2483791"/>
          <a:ext cx="11546427" cy="3658429"/>
        </p:xfrm>
        <a:graphic>
          <a:graphicData uri="http://schemas.openxmlformats.org/drawingml/2006/table">
            <a:tbl>
              <a:tblPr/>
              <a:tblGrid>
                <a:gridCol w="1265077">
                  <a:extLst>
                    <a:ext uri="{9D8B030D-6E8A-4147-A177-3AD203B41FA5}">
                      <a16:colId xmlns:a16="http://schemas.microsoft.com/office/drawing/2014/main" val="2592549426"/>
                    </a:ext>
                  </a:extLst>
                </a:gridCol>
                <a:gridCol w="411254">
                  <a:extLst>
                    <a:ext uri="{9D8B030D-6E8A-4147-A177-3AD203B41FA5}">
                      <a16:colId xmlns:a16="http://schemas.microsoft.com/office/drawing/2014/main" val="2867541576"/>
                    </a:ext>
                  </a:extLst>
                </a:gridCol>
                <a:gridCol w="411254">
                  <a:extLst>
                    <a:ext uri="{9D8B030D-6E8A-4147-A177-3AD203B41FA5}">
                      <a16:colId xmlns:a16="http://schemas.microsoft.com/office/drawing/2014/main" val="2892105145"/>
                    </a:ext>
                  </a:extLst>
                </a:gridCol>
                <a:gridCol w="411254">
                  <a:extLst>
                    <a:ext uri="{9D8B030D-6E8A-4147-A177-3AD203B41FA5}">
                      <a16:colId xmlns:a16="http://schemas.microsoft.com/office/drawing/2014/main" val="2312799239"/>
                    </a:ext>
                  </a:extLst>
                </a:gridCol>
                <a:gridCol w="411254">
                  <a:extLst>
                    <a:ext uri="{9D8B030D-6E8A-4147-A177-3AD203B41FA5}">
                      <a16:colId xmlns:a16="http://schemas.microsoft.com/office/drawing/2014/main" val="2356225612"/>
                    </a:ext>
                  </a:extLst>
                </a:gridCol>
                <a:gridCol w="411254">
                  <a:extLst>
                    <a:ext uri="{9D8B030D-6E8A-4147-A177-3AD203B41FA5}">
                      <a16:colId xmlns:a16="http://schemas.microsoft.com/office/drawing/2014/main" val="3665585857"/>
                    </a:ext>
                  </a:extLst>
                </a:gridCol>
                <a:gridCol w="411254">
                  <a:extLst>
                    <a:ext uri="{9D8B030D-6E8A-4147-A177-3AD203B41FA5}">
                      <a16:colId xmlns:a16="http://schemas.microsoft.com/office/drawing/2014/main" val="3404181939"/>
                    </a:ext>
                  </a:extLst>
                </a:gridCol>
                <a:gridCol w="411254">
                  <a:extLst>
                    <a:ext uri="{9D8B030D-6E8A-4147-A177-3AD203B41FA5}">
                      <a16:colId xmlns:a16="http://schemas.microsoft.com/office/drawing/2014/main" val="4102650820"/>
                    </a:ext>
                  </a:extLst>
                </a:gridCol>
                <a:gridCol w="411254">
                  <a:extLst>
                    <a:ext uri="{9D8B030D-6E8A-4147-A177-3AD203B41FA5}">
                      <a16:colId xmlns:a16="http://schemas.microsoft.com/office/drawing/2014/main" val="778576174"/>
                    </a:ext>
                  </a:extLst>
                </a:gridCol>
                <a:gridCol w="411254">
                  <a:extLst>
                    <a:ext uri="{9D8B030D-6E8A-4147-A177-3AD203B41FA5}">
                      <a16:colId xmlns:a16="http://schemas.microsoft.com/office/drawing/2014/main" val="4252076290"/>
                    </a:ext>
                  </a:extLst>
                </a:gridCol>
                <a:gridCol w="411254">
                  <a:extLst>
                    <a:ext uri="{9D8B030D-6E8A-4147-A177-3AD203B41FA5}">
                      <a16:colId xmlns:a16="http://schemas.microsoft.com/office/drawing/2014/main" val="3623691853"/>
                    </a:ext>
                  </a:extLst>
                </a:gridCol>
                <a:gridCol w="411254">
                  <a:extLst>
                    <a:ext uri="{9D8B030D-6E8A-4147-A177-3AD203B41FA5}">
                      <a16:colId xmlns:a16="http://schemas.microsoft.com/office/drawing/2014/main" val="1601062018"/>
                    </a:ext>
                  </a:extLst>
                </a:gridCol>
                <a:gridCol w="411254">
                  <a:extLst>
                    <a:ext uri="{9D8B030D-6E8A-4147-A177-3AD203B41FA5}">
                      <a16:colId xmlns:a16="http://schemas.microsoft.com/office/drawing/2014/main" val="3624442708"/>
                    </a:ext>
                  </a:extLst>
                </a:gridCol>
                <a:gridCol w="411254">
                  <a:extLst>
                    <a:ext uri="{9D8B030D-6E8A-4147-A177-3AD203B41FA5}">
                      <a16:colId xmlns:a16="http://schemas.microsoft.com/office/drawing/2014/main" val="1221605792"/>
                    </a:ext>
                  </a:extLst>
                </a:gridCol>
                <a:gridCol w="411254">
                  <a:extLst>
                    <a:ext uri="{9D8B030D-6E8A-4147-A177-3AD203B41FA5}">
                      <a16:colId xmlns:a16="http://schemas.microsoft.com/office/drawing/2014/main" val="2866629025"/>
                    </a:ext>
                  </a:extLst>
                </a:gridCol>
                <a:gridCol w="411254">
                  <a:extLst>
                    <a:ext uri="{9D8B030D-6E8A-4147-A177-3AD203B41FA5}">
                      <a16:colId xmlns:a16="http://schemas.microsoft.com/office/drawing/2014/main" val="4092783653"/>
                    </a:ext>
                  </a:extLst>
                </a:gridCol>
                <a:gridCol w="411254">
                  <a:extLst>
                    <a:ext uri="{9D8B030D-6E8A-4147-A177-3AD203B41FA5}">
                      <a16:colId xmlns:a16="http://schemas.microsoft.com/office/drawing/2014/main" val="1723229601"/>
                    </a:ext>
                  </a:extLst>
                </a:gridCol>
                <a:gridCol w="411254">
                  <a:extLst>
                    <a:ext uri="{9D8B030D-6E8A-4147-A177-3AD203B41FA5}">
                      <a16:colId xmlns:a16="http://schemas.microsoft.com/office/drawing/2014/main" val="2296608363"/>
                    </a:ext>
                  </a:extLst>
                </a:gridCol>
                <a:gridCol w="411254">
                  <a:extLst>
                    <a:ext uri="{9D8B030D-6E8A-4147-A177-3AD203B41FA5}">
                      <a16:colId xmlns:a16="http://schemas.microsoft.com/office/drawing/2014/main" val="2800282246"/>
                    </a:ext>
                  </a:extLst>
                </a:gridCol>
                <a:gridCol w="411254">
                  <a:extLst>
                    <a:ext uri="{9D8B030D-6E8A-4147-A177-3AD203B41FA5}">
                      <a16:colId xmlns:a16="http://schemas.microsoft.com/office/drawing/2014/main" val="1276109782"/>
                    </a:ext>
                  </a:extLst>
                </a:gridCol>
                <a:gridCol w="411254">
                  <a:extLst>
                    <a:ext uri="{9D8B030D-6E8A-4147-A177-3AD203B41FA5}">
                      <a16:colId xmlns:a16="http://schemas.microsoft.com/office/drawing/2014/main" val="1559331876"/>
                    </a:ext>
                  </a:extLst>
                </a:gridCol>
                <a:gridCol w="411254">
                  <a:extLst>
                    <a:ext uri="{9D8B030D-6E8A-4147-A177-3AD203B41FA5}">
                      <a16:colId xmlns:a16="http://schemas.microsoft.com/office/drawing/2014/main" val="4110810193"/>
                    </a:ext>
                  </a:extLst>
                </a:gridCol>
                <a:gridCol w="411254">
                  <a:extLst>
                    <a:ext uri="{9D8B030D-6E8A-4147-A177-3AD203B41FA5}">
                      <a16:colId xmlns:a16="http://schemas.microsoft.com/office/drawing/2014/main" val="2087769915"/>
                    </a:ext>
                  </a:extLst>
                </a:gridCol>
                <a:gridCol w="411254">
                  <a:extLst>
                    <a:ext uri="{9D8B030D-6E8A-4147-A177-3AD203B41FA5}">
                      <a16:colId xmlns:a16="http://schemas.microsoft.com/office/drawing/2014/main" val="677188888"/>
                    </a:ext>
                  </a:extLst>
                </a:gridCol>
                <a:gridCol w="411254">
                  <a:extLst>
                    <a:ext uri="{9D8B030D-6E8A-4147-A177-3AD203B41FA5}">
                      <a16:colId xmlns:a16="http://schemas.microsoft.com/office/drawing/2014/main" val="4250860892"/>
                    </a:ext>
                  </a:extLst>
                </a:gridCol>
                <a:gridCol w="411254">
                  <a:extLst>
                    <a:ext uri="{9D8B030D-6E8A-4147-A177-3AD203B41FA5}">
                      <a16:colId xmlns:a16="http://schemas.microsoft.com/office/drawing/2014/main" val="2025035310"/>
                    </a:ext>
                  </a:extLst>
                </a:gridCol>
              </a:tblGrid>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9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Dec-24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Jan-25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Feb-25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Mar-25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Apr-25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May-25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Jun-25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Jul-25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Aug-25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Sep-25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Oct-25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Nov-25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Dec-25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Jan-26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Feb-26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Mar-26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Apr-26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May-26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Jun-26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Jul-26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Aug-26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Sep-26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Oct-26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Nov-26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Dec-26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6847542"/>
                  </a:ext>
                </a:extLst>
              </a:tr>
              <a:tr h="2400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Meetings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SA6#67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SA6#68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SA6#69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SA6#71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SA6#74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extLst>
                  <a:ext uri="{0D108BD9-81ED-4DB2-BD59-A6C34878D82A}">
                    <a16:rowId xmlns:a16="http://schemas.microsoft.com/office/drawing/2014/main" val="3432898583"/>
                  </a:ext>
                </a:extLst>
              </a:tr>
              <a:tr h="2400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Rel-19 Milestones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Stage 2</a:t>
                      </a:r>
                      <a:br>
                        <a:rPr lang="en-GB" sz="800" b="1" i="0" u="none" strike="noStrike" dirty="0">
                          <a:solidFill>
                            <a:srgbClr val="FF0000"/>
                          </a:solidFill>
                          <a:effectLst/>
                          <a:latin typeface="Calibri" panose="020F0502020204030204" pitchFamily="34" charset="0"/>
                        </a:rPr>
                      </a:br>
                      <a:r>
                        <a:rPr lang="en-GB" sz="800" b="1" i="0" u="none" strike="noStrike" dirty="0">
                          <a:solidFill>
                            <a:srgbClr val="FF0000"/>
                          </a:solidFill>
                          <a:effectLst/>
                          <a:latin typeface="Calibri" panose="020F050202020403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Stage 3 100%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5127386"/>
                  </a:ext>
                </a:extLst>
              </a:tr>
              <a:tr h="934224">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000" b="1" i="0" u="none" strike="noStrike" dirty="0">
                          <a:solidFill>
                            <a:srgbClr val="000000"/>
                          </a:solidFill>
                          <a:effectLst/>
                          <a:latin typeface="Calibri" panose="020F0502020204030204" pitchFamily="34" charset="0"/>
                        </a:rPr>
                        <a:t>Rel-20 milestones and events</a:t>
                      </a:r>
                    </a:p>
                    <a:p>
                      <a:pPr algn="l" fontAlgn="t"/>
                      <a:endParaRPr lang="en-GB" sz="10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r>
                        <a:rPr lang="en-GB" sz="800" b="1" i="0" u="none" strike="noStrike" dirty="0">
                          <a:solidFill>
                            <a:srgbClr val="FF0000"/>
                          </a:solidFill>
                          <a:effectLst/>
                          <a:latin typeface="Calibri" panose="020F0502020204030204" pitchFamily="34" charset="0"/>
                        </a:rPr>
                        <a:t>5GA WS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r>
                        <a:rPr lang="en-GB" sz="800" b="1" i="0" u="none" strike="noStrike" dirty="0">
                          <a:solidFill>
                            <a:srgbClr val="FF0000"/>
                          </a:solidFill>
                          <a:effectLst/>
                          <a:latin typeface="Calibri" panose="020F0502020204030204" pitchFamily="34" charset="0"/>
                        </a:rPr>
                        <a:t>6G WS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r>
                        <a:rPr lang="en-GB" sz="800" b="1" i="0" u="none" strike="noStrike" dirty="0">
                          <a:solidFill>
                            <a:srgbClr val="FF0000"/>
                          </a:solidFill>
                          <a:effectLst/>
                          <a:latin typeface="Calibri" panose="020F0502020204030204" pitchFamily="34" charset="0"/>
                        </a:rPr>
                        <a:t>5GA </a:t>
                      </a:r>
                      <a:br>
                        <a:rPr lang="en-GB" sz="800" b="1" i="0" u="none" strike="noStrike" dirty="0">
                          <a:solidFill>
                            <a:srgbClr val="FF0000"/>
                          </a:solidFill>
                          <a:effectLst/>
                          <a:latin typeface="Calibri" panose="020F0502020204030204" pitchFamily="34" charset="0"/>
                        </a:rPr>
                      </a:br>
                      <a:r>
                        <a:rPr lang="en-GB" sz="800" b="1" i="0" u="none" strike="noStrike" dirty="0">
                          <a:solidFill>
                            <a:srgbClr val="FF0000"/>
                          </a:solidFill>
                          <a:effectLst/>
                          <a:latin typeface="Calibri" panose="020F0502020204030204" pitchFamily="34" charset="0"/>
                        </a:rPr>
                        <a:t>Stage 1 100%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800" b="1" i="0" u="none" strike="noStrike" dirty="0">
                          <a:solidFill>
                            <a:srgbClr val="FF0000"/>
                          </a:solidFill>
                          <a:effectLst/>
                          <a:latin typeface="Calibri" panose="020F0502020204030204" pitchFamily="34" charset="0"/>
                        </a:rPr>
                        <a:t>6G FS Stage 1</a:t>
                      </a:r>
                      <a:br>
                        <a:rPr lang="en-GB" sz="800" b="1" i="0" u="none" strike="noStrike" dirty="0">
                          <a:solidFill>
                            <a:srgbClr val="FF0000"/>
                          </a:solidFill>
                          <a:effectLst/>
                          <a:latin typeface="Calibri" panose="020F0502020204030204" pitchFamily="34" charset="0"/>
                        </a:rPr>
                      </a:br>
                      <a:r>
                        <a:rPr lang="en-GB" sz="800" b="1" i="0" u="none" strike="noStrike" dirty="0">
                          <a:solidFill>
                            <a:srgbClr val="FF0000"/>
                          </a:solidFill>
                          <a:effectLst/>
                          <a:latin typeface="Calibri" panose="020F050202020403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046968571"/>
                  </a:ext>
                </a:extLst>
              </a:tr>
              <a:tr h="120042">
                <a:tc>
                  <a:txBody>
                    <a:bodyPr/>
                    <a:lstStyle/>
                    <a:p>
                      <a:pPr algn="l" fontAlgn="t"/>
                      <a:endParaRPr lang="en-GB" sz="8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29673626"/>
                  </a:ext>
                </a:extLst>
              </a:tr>
              <a:tr h="120042">
                <a:tc>
                  <a:txBody>
                    <a:bodyPr/>
                    <a:lstStyle/>
                    <a:p>
                      <a:pPr algn="l" fontAlgn="t"/>
                      <a:r>
                        <a:rPr lang="en-GB" sz="1000" b="1" i="0" u="none" strike="noStrike" dirty="0">
                          <a:solidFill>
                            <a:srgbClr val="000000"/>
                          </a:solidFill>
                          <a:effectLst/>
                          <a:latin typeface="Calibri" panose="020F0502020204030204" pitchFamily="34" charset="0"/>
                        </a:rPr>
                        <a:t>Pre-Rel-20 </a:t>
                      </a:r>
                    </a:p>
                    <a:p>
                      <a:pPr algn="l" fontAlgn="t"/>
                      <a:r>
                        <a:rPr lang="en-GB" sz="1000" b="1" i="0" u="none" strike="noStrike" dirty="0">
                          <a:solidFill>
                            <a:srgbClr val="000000"/>
                          </a:solidFill>
                          <a:effectLst/>
                          <a:latin typeface="Calibri" panose="020F0502020204030204" pitchFamily="34" charset="0"/>
                        </a:rPr>
                        <a:t>Maintenance Phase</a:t>
                      </a:r>
                    </a:p>
                    <a:p>
                      <a:pPr algn="l" fontAlgn="t"/>
                      <a:r>
                        <a:rPr lang="en-GB" sz="1000" b="1" i="0" u="none" strike="noStrike" dirty="0">
                          <a:solidFill>
                            <a:schemeClr val="tx1"/>
                          </a:solidFill>
                          <a:effectLst/>
                          <a:latin typeface="Calibri" panose="020F0502020204030204" pitchFamily="34" charset="0"/>
                        </a:rPr>
                        <a:t>Added for information</a:t>
                      </a:r>
                      <a:endParaRPr lang="en-GB" sz="1000" b="1" i="0" u="none" strike="noStrike" dirty="0">
                        <a:solidFill>
                          <a:srgbClr val="FF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68153"/>
                  </a:ext>
                </a:extLst>
              </a:tr>
              <a:tr h="120042">
                <a:tc>
                  <a:txBody>
                    <a:bodyPr/>
                    <a:lstStyle/>
                    <a:p>
                      <a:pPr algn="l"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848718012"/>
                  </a:ext>
                </a:extLst>
              </a:tr>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5G-Adv timeline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5713077"/>
                  </a:ext>
                </a:extLst>
              </a:tr>
              <a:tr h="849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Preparation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fontAlgn="t" latinLnBrk="0" hangingPunct="1"/>
                      <a:r>
                        <a:rPr lang="en-GB" sz="900" b="1" i="0" u="none" strike="noStrike" kern="1200" dirty="0">
                          <a:solidFill>
                            <a:schemeClr val="tx1">
                              <a:lumMod val="50000"/>
                              <a:lumOff val="50000"/>
                            </a:schemeClr>
                          </a:solidFill>
                          <a:effectLst/>
                          <a:latin typeface="Calibri" panose="020F0502020204030204" pitchFamily="34" charset="0"/>
                          <a:ea typeface="+mn-ea"/>
                          <a:cs typeface="+mn-cs"/>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8019259"/>
                  </a:ext>
                </a:extLst>
              </a:tr>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Study/Normative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7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7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4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017471"/>
                  </a:ext>
                </a:extLst>
              </a:tr>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Maintenance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4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4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extLst>
                  <a:ext uri="{0D108BD9-81ED-4DB2-BD59-A6C34878D82A}">
                    <a16:rowId xmlns:a16="http://schemas.microsoft.com/office/drawing/2014/main" val="16532294"/>
                  </a:ext>
                </a:extLst>
              </a:tr>
              <a:tr h="120042">
                <a:tc>
                  <a:txBody>
                    <a:bodyPr/>
                    <a:lstStyle/>
                    <a:p>
                      <a:pPr algn="l" fontAlgn="t"/>
                      <a:endParaRPr lang="en-GB" sz="10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38619262"/>
                  </a:ext>
                </a:extLst>
              </a:tr>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6G timeline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59020580"/>
                  </a:ext>
                </a:extLst>
              </a:tr>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Preparation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FF0000"/>
                          </a:solidFill>
                          <a:effectLst/>
                          <a:latin typeface="Calibri" panose="020F0502020204030204" pitchFamily="34" charset="0"/>
                        </a:rPr>
                        <a:t>3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FF0000"/>
                          </a:solidFill>
                          <a:effectLst/>
                          <a:latin typeface="Calibri" panose="020F0502020204030204" pitchFamily="34" charset="0"/>
                        </a:rPr>
                        <a:t>3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b="1" i="0" u="none" strike="noStrike" dirty="0">
                          <a:solidFill>
                            <a:srgbClr val="FF0000"/>
                          </a:solidFill>
                          <a:effectLst/>
                          <a:latin typeface="Calibri" panose="020F0502020204030204" pitchFamily="34" charset="0"/>
                        </a:rPr>
                        <a:t>5 TUs *</a:t>
                      </a:r>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3506356"/>
                  </a:ext>
                </a:extLst>
              </a:tr>
              <a:tr h="120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Study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12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13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13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baseline="0" dirty="0">
                          <a:solidFill>
                            <a:srgbClr val="000000"/>
                          </a:solidFill>
                          <a:effectLst/>
                          <a:latin typeface="Calibri" panose="020F0502020204030204" pitchFamily="34" charset="0"/>
                        </a:rPr>
                        <a:t>16 TUs</a:t>
                      </a:r>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905578928"/>
                  </a:ext>
                </a:extLst>
              </a:tr>
            </a:tbl>
          </a:graphicData>
        </a:graphic>
      </p:graphicFrame>
      <p:sp>
        <p:nvSpPr>
          <p:cNvPr id="19" name="직사각형 49">
            <a:extLst>
              <a:ext uri="{FF2B5EF4-FFF2-40B4-BE49-F238E27FC236}">
                <a16:creationId xmlns:a16="http://schemas.microsoft.com/office/drawing/2014/main" id="{7026D66D-6438-BC17-CA38-72FA46A01298}"/>
              </a:ext>
            </a:extLst>
          </p:cNvPr>
          <p:cNvSpPr/>
          <p:nvPr/>
        </p:nvSpPr>
        <p:spPr>
          <a:xfrm>
            <a:off x="3050971" y="3123650"/>
            <a:ext cx="7406048" cy="284184"/>
          </a:xfrm>
          <a:prstGeom prst="rect">
            <a:avLst/>
          </a:prstGeom>
          <a:solidFill>
            <a:schemeClr val="accent1">
              <a:lumMod val="75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6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5G-Adv Stage-2 Study/Normative (9 meetings)</a:t>
            </a:r>
            <a:endParaRPr kumimoji="1" lang="ko-KR" altLang="en-US" sz="16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20" name="직사각형 49">
            <a:extLst>
              <a:ext uri="{FF2B5EF4-FFF2-40B4-BE49-F238E27FC236}">
                <a16:creationId xmlns:a16="http://schemas.microsoft.com/office/drawing/2014/main" id="{9C2821E2-4826-121D-5A9E-0248D5A91742}"/>
              </a:ext>
            </a:extLst>
          </p:cNvPr>
          <p:cNvSpPr/>
          <p:nvPr/>
        </p:nvSpPr>
        <p:spPr>
          <a:xfrm>
            <a:off x="10457019" y="3123650"/>
            <a:ext cx="1689388" cy="284184"/>
          </a:xfrm>
          <a:prstGeom prst="rect">
            <a:avLst/>
          </a:prstGeom>
          <a:solidFill>
            <a:schemeClr val="accent1">
              <a:lumMod val="50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6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Stage-3</a:t>
            </a:r>
            <a:endParaRPr kumimoji="1" lang="ko-KR" altLang="en-US" sz="12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21" name="직사각형 49">
            <a:extLst>
              <a:ext uri="{FF2B5EF4-FFF2-40B4-BE49-F238E27FC236}">
                <a16:creationId xmlns:a16="http://schemas.microsoft.com/office/drawing/2014/main" id="{0A00A550-24DB-1DCB-BC22-1E07BF862E6F}"/>
              </a:ext>
            </a:extLst>
          </p:cNvPr>
          <p:cNvSpPr/>
          <p:nvPr/>
        </p:nvSpPr>
        <p:spPr>
          <a:xfrm>
            <a:off x="1406307" y="3123650"/>
            <a:ext cx="1644664" cy="284184"/>
          </a:xfrm>
          <a:prstGeom prst="rect">
            <a:avLst/>
          </a:prstGeom>
          <a:solidFill>
            <a:schemeClr val="accent1">
              <a:lumMod val="40000"/>
              <a:lumOff val="60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2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Preparation</a:t>
            </a:r>
            <a:endParaRPr kumimoji="1" lang="ko-KR" altLang="en-US" sz="12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22" name="직사각형 50">
            <a:extLst>
              <a:ext uri="{FF2B5EF4-FFF2-40B4-BE49-F238E27FC236}">
                <a16:creationId xmlns:a16="http://schemas.microsoft.com/office/drawing/2014/main" id="{CE4392AC-A7C3-CD07-DB3E-8FE4E1EF07AE}"/>
              </a:ext>
            </a:extLst>
          </p:cNvPr>
          <p:cNvSpPr/>
          <p:nvPr/>
        </p:nvSpPr>
        <p:spPr>
          <a:xfrm>
            <a:off x="5513161" y="3407834"/>
            <a:ext cx="5889702" cy="284184"/>
          </a:xfrm>
          <a:prstGeom prst="rect">
            <a:avLst/>
          </a:prstGeom>
          <a:solidFill>
            <a:schemeClr val="accent2">
              <a:lumMod val="75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6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6G Stage-2 Study (8 meetings)</a:t>
            </a:r>
            <a:endParaRPr kumimoji="1" lang="ko-KR" altLang="en-US" sz="16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23" name="직사각형 49">
            <a:extLst>
              <a:ext uri="{FF2B5EF4-FFF2-40B4-BE49-F238E27FC236}">
                <a16:creationId xmlns:a16="http://schemas.microsoft.com/office/drawing/2014/main" id="{8680B08B-6D09-2E0C-4200-A44FEF038F57}"/>
              </a:ext>
            </a:extLst>
          </p:cNvPr>
          <p:cNvSpPr/>
          <p:nvPr/>
        </p:nvSpPr>
        <p:spPr>
          <a:xfrm>
            <a:off x="3050971" y="3407834"/>
            <a:ext cx="2466996" cy="284184"/>
          </a:xfrm>
          <a:prstGeom prst="rect">
            <a:avLst/>
          </a:prstGeom>
          <a:solidFill>
            <a:schemeClr val="accent2">
              <a:lumMod val="40000"/>
              <a:lumOff val="60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2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Preparation</a:t>
            </a:r>
            <a:endParaRPr kumimoji="1" lang="ko-KR" altLang="en-US" sz="12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Tree>
    <p:extLst>
      <p:ext uri="{BB962C8B-B14F-4D97-AF65-F5344CB8AC3E}">
        <p14:creationId xmlns:p14="http://schemas.microsoft.com/office/powerpoint/2010/main" val="79626203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0" y="1069304"/>
            <a:ext cx="11538480" cy="2015725"/>
          </a:xfrm>
        </p:spPr>
        <p:txBody>
          <a:bodyPr/>
          <a:lstStyle/>
          <a:p>
            <a:r>
              <a:rPr lang="en-US" altLang="en-US" sz="2400" b="1" dirty="0"/>
              <a:t>For Information: Possible split between 5G-A and 6G</a:t>
            </a:r>
          </a:p>
          <a:p>
            <a:pPr lvl="1"/>
            <a:r>
              <a:rPr lang="en-IN" sz="2000" dirty="0"/>
              <a:t>Table shows meetings available for different phases of work and TUs split @ ~50% for 5G-Adv</a:t>
            </a:r>
          </a:p>
          <a:p>
            <a:pPr lvl="2"/>
            <a:r>
              <a:rPr lang="en-IN" sz="1600" dirty="0"/>
              <a:t>5G-Adv Study and Normative phase is 104 TUs</a:t>
            </a:r>
          </a:p>
          <a:p>
            <a:pPr lvl="2"/>
            <a:r>
              <a:rPr lang="en-IN" sz="1600" dirty="0"/>
              <a:t>6G Study phase is 116 TUs</a:t>
            </a:r>
          </a:p>
          <a:p>
            <a:pPr marL="457200" lvl="1" indent="0">
              <a:buNone/>
            </a:pPr>
            <a:endParaRPr lang="en-IN" sz="1800" dirty="0"/>
          </a:p>
        </p:txBody>
      </p:sp>
      <p:sp>
        <p:nvSpPr>
          <p:cNvPr id="2" name="Title 1"/>
          <p:cNvSpPr>
            <a:spLocks noGrp="1"/>
          </p:cNvSpPr>
          <p:nvPr>
            <p:ph type="title"/>
          </p:nvPr>
        </p:nvSpPr>
        <p:spPr>
          <a:xfrm>
            <a:off x="757713" y="264222"/>
            <a:ext cx="10515600" cy="779682"/>
          </a:xfrm>
        </p:spPr>
        <p:txBody>
          <a:bodyPr/>
          <a:lstStyle/>
          <a:p>
            <a:r>
              <a:rPr lang="en-IN" b="1" dirty="0"/>
              <a:t>Potential SA6 Rel-20 TUs Work Plan</a:t>
            </a:r>
            <a:r>
              <a:rPr lang="en-GB" altLang="fr-FR" sz="2800" b="1" dirty="0"/>
              <a:t> (5/11)</a:t>
            </a:r>
            <a:endParaRPr lang="en-IN" sz="2800" b="1" dirty="0"/>
          </a:p>
        </p:txBody>
      </p:sp>
      <p:graphicFrame>
        <p:nvGraphicFramePr>
          <p:cNvPr id="5" name="Table 4"/>
          <p:cNvGraphicFramePr>
            <a:graphicFrameLocks noGrp="1"/>
          </p:cNvGraphicFramePr>
          <p:nvPr>
            <p:extLst>
              <p:ext uri="{D42A27DB-BD31-4B8C-83A1-F6EECF244321}">
                <p14:modId xmlns:p14="http://schemas.microsoft.com/office/powerpoint/2010/main" val="2765849659"/>
              </p:ext>
            </p:extLst>
          </p:nvPr>
        </p:nvGraphicFramePr>
        <p:xfrm>
          <a:off x="145615" y="2438401"/>
          <a:ext cx="11546427" cy="3732164"/>
        </p:xfrm>
        <a:graphic>
          <a:graphicData uri="http://schemas.openxmlformats.org/drawingml/2006/table">
            <a:tbl>
              <a:tblPr/>
              <a:tblGrid>
                <a:gridCol w="1265077">
                  <a:extLst>
                    <a:ext uri="{9D8B030D-6E8A-4147-A177-3AD203B41FA5}">
                      <a16:colId xmlns:a16="http://schemas.microsoft.com/office/drawing/2014/main" val="2592549426"/>
                    </a:ext>
                  </a:extLst>
                </a:gridCol>
                <a:gridCol w="411254">
                  <a:extLst>
                    <a:ext uri="{9D8B030D-6E8A-4147-A177-3AD203B41FA5}">
                      <a16:colId xmlns:a16="http://schemas.microsoft.com/office/drawing/2014/main" val="2867541576"/>
                    </a:ext>
                  </a:extLst>
                </a:gridCol>
                <a:gridCol w="411254">
                  <a:extLst>
                    <a:ext uri="{9D8B030D-6E8A-4147-A177-3AD203B41FA5}">
                      <a16:colId xmlns:a16="http://schemas.microsoft.com/office/drawing/2014/main" val="2892105145"/>
                    </a:ext>
                  </a:extLst>
                </a:gridCol>
                <a:gridCol w="411254">
                  <a:extLst>
                    <a:ext uri="{9D8B030D-6E8A-4147-A177-3AD203B41FA5}">
                      <a16:colId xmlns:a16="http://schemas.microsoft.com/office/drawing/2014/main" val="2312799239"/>
                    </a:ext>
                  </a:extLst>
                </a:gridCol>
                <a:gridCol w="411254">
                  <a:extLst>
                    <a:ext uri="{9D8B030D-6E8A-4147-A177-3AD203B41FA5}">
                      <a16:colId xmlns:a16="http://schemas.microsoft.com/office/drawing/2014/main" val="2356225612"/>
                    </a:ext>
                  </a:extLst>
                </a:gridCol>
                <a:gridCol w="411254">
                  <a:extLst>
                    <a:ext uri="{9D8B030D-6E8A-4147-A177-3AD203B41FA5}">
                      <a16:colId xmlns:a16="http://schemas.microsoft.com/office/drawing/2014/main" val="3665585857"/>
                    </a:ext>
                  </a:extLst>
                </a:gridCol>
                <a:gridCol w="411254">
                  <a:extLst>
                    <a:ext uri="{9D8B030D-6E8A-4147-A177-3AD203B41FA5}">
                      <a16:colId xmlns:a16="http://schemas.microsoft.com/office/drawing/2014/main" val="3404181939"/>
                    </a:ext>
                  </a:extLst>
                </a:gridCol>
                <a:gridCol w="411254">
                  <a:extLst>
                    <a:ext uri="{9D8B030D-6E8A-4147-A177-3AD203B41FA5}">
                      <a16:colId xmlns:a16="http://schemas.microsoft.com/office/drawing/2014/main" val="4102650820"/>
                    </a:ext>
                  </a:extLst>
                </a:gridCol>
                <a:gridCol w="411254">
                  <a:extLst>
                    <a:ext uri="{9D8B030D-6E8A-4147-A177-3AD203B41FA5}">
                      <a16:colId xmlns:a16="http://schemas.microsoft.com/office/drawing/2014/main" val="778576174"/>
                    </a:ext>
                  </a:extLst>
                </a:gridCol>
                <a:gridCol w="411254">
                  <a:extLst>
                    <a:ext uri="{9D8B030D-6E8A-4147-A177-3AD203B41FA5}">
                      <a16:colId xmlns:a16="http://schemas.microsoft.com/office/drawing/2014/main" val="4252076290"/>
                    </a:ext>
                  </a:extLst>
                </a:gridCol>
                <a:gridCol w="411254">
                  <a:extLst>
                    <a:ext uri="{9D8B030D-6E8A-4147-A177-3AD203B41FA5}">
                      <a16:colId xmlns:a16="http://schemas.microsoft.com/office/drawing/2014/main" val="3623691853"/>
                    </a:ext>
                  </a:extLst>
                </a:gridCol>
                <a:gridCol w="411254">
                  <a:extLst>
                    <a:ext uri="{9D8B030D-6E8A-4147-A177-3AD203B41FA5}">
                      <a16:colId xmlns:a16="http://schemas.microsoft.com/office/drawing/2014/main" val="1601062018"/>
                    </a:ext>
                  </a:extLst>
                </a:gridCol>
                <a:gridCol w="411254">
                  <a:extLst>
                    <a:ext uri="{9D8B030D-6E8A-4147-A177-3AD203B41FA5}">
                      <a16:colId xmlns:a16="http://schemas.microsoft.com/office/drawing/2014/main" val="3624442708"/>
                    </a:ext>
                  </a:extLst>
                </a:gridCol>
                <a:gridCol w="411254">
                  <a:extLst>
                    <a:ext uri="{9D8B030D-6E8A-4147-A177-3AD203B41FA5}">
                      <a16:colId xmlns:a16="http://schemas.microsoft.com/office/drawing/2014/main" val="1221605792"/>
                    </a:ext>
                  </a:extLst>
                </a:gridCol>
                <a:gridCol w="411254">
                  <a:extLst>
                    <a:ext uri="{9D8B030D-6E8A-4147-A177-3AD203B41FA5}">
                      <a16:colId xmlns:a16="http://schemas.microsoft.com/office/drawing/2014/main" val="2866629025"/>
                    </a:ext>
                  </a:extLst>
                </a:gridCol>
                <a:gridCol w="411254">
                  <a:extLst>
                    <a:ext uri="{9D8B030D-6E8A-4147-A177-3AD203B41FA5}">
                      <a16:colId xmlns:a16="http://schemas.microsoft.com/office/drawing/2014/main" val="4092783653"/>
                    </a:ext>
                  </a:extLst>
                </a:gridCol>
                <a:gridCol w="411254">
                  <a:extLst>
                    <a:ext uri="{9D8B030D-6E8A-4147-A177-3AD203B41FA5}">
                      <a16:colId xmlns:a16="http://schemas.microsoft.com/office/drawing/2014/main" val="1723229601"/>
                    </a:ext>
                  </a:extLst>
                </a:gridCol>
                <a:gridCol w="411254">
                  <a:extLst>
                    <a:ext uri="{9D8B030D-6E8A-4147-A177-3AD203B41FA5}">
                      <a16:colId xmlns:a16="http://schemas.microsoft.com/office/drawing/2014/main" val="2296608363"/>
                    </a:ext>
                  </a:extLst>
                </a:gridCol>
                <a:gridCol w="411254">
                  <a:extLst>
                    <a:ext uri="{9D8B030D-6E8A-4147-A177-3AD203B41FA5}">
                      <a16:colId xmlns:a16="http://schemas.microsoft.com/office/drawing/2014/main" val="2800282246"/>
                    </a:ext>
                  </a:extLst>
                </a:gridCol>
                <a:gridCol w="411254">
                  <a:extLst>
                    <a:ext uri="{9D8B030D-6E8A-4147-A177-3AD203B41FA5}">
                      <a16:colId xmlns:a16="http://schemas.microsoft.com/office/drawing/2014/main" val="1276109782"/>
                    </a:ext>
                  </a:extLst>
                </a:gridCol>
                <a:gridCol w="411254">
                  <a:extLst>
                    <a:ext uri="{9D8B030D-6E8A-4147-A177-3AD203B41FA5}">
                      <a16:colId xmlns:a16="http://schemas.microsoft.com/office/drawing/2014/main" val="1559331876"/>
                    </a:ext>
                  </a:extLst>
                </a:gridCol>
                <a:gridCol w="411254">
                  <a:extLst>
                    <a:ext uri="{9D8B030D-6E8A-4147-A177-3AD203B41FA5}">
                      <a16:colId xmlns:a16="http://schemas.microsoft.com/office/drawing/2014/main" val="4110810193"/>
                    </a:ext>
                  </a:extLst>
                </a:gridCol>
                <a:gridCol w="411254">
                  <a:extLst>
                    <a:ext uri="{9D8B030D-6E8A-4147-A177-3AD203B41FA5}">
                      <a16:colId xmlns:a16="http://schemas.microsoft.com/office/drawing/2014/main" val="2087769915"/>
                    </a:ext>
                  </a:extLst>
                </a:gridCol>
                <a:gridCol w="411254">
                  <a:extLst>
                    <a:ext uri="{9D8B030D-6E8A-4147-A177-3AD203B41FA5}">
                      <a16:colId xmlns:a16="http://schemas.microsoft.com/office/drawing/2014/main" val="677188888"/>
                    </a:ext>
                  </a:extLst>
                </a:gridCol>
                <a:gridCol w="411254">
                  <a:extLst>
                    <a:ext uri="{9D8B030D-6E8A-4147-A177-3AD203B41FA5}">
                      <a16:colId xmlns:a16="http://schemas.microsoft.com/office/drawing/2014/main" val="4250860892"/>
                    </a:ext>
                  </a:extLst>
                </a:gridCol>
                <a:gridCol w="411254">
                  <a:extLst>
                    <a:ext uri="{9D8B030D-6E8A-4147-A177-3AD203B41FA5}">
                      <a16:colId xmlns:a16="http://schemas.microsoft.com/office/drawing/2014/main" val="2025035310"/>
                    </a:ext>
                  </a:extLst>
                </a:gridCol>
              </a:tblGrid>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9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Dec-24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Jan-25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Feb-25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Mar-25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Apr-25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May-25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Jun-25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Jul-25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Aug-25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Sep-25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Oct-25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Nov-25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dirty="0">
                          <a:solidFill>
                            <a:srgbClr val="000000"/>
                          </a:solidFill>
                          <a:effectLst/>
                          <a:latin typeface="Calibri" panose="020F0502020204030204" pitchFamily="34" charset="0"/>
                        </a:rPr>
                        <a:t>Dec-25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Jan-26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Feb-26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Mar-26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Apr-26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May-26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Jun-26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Jul-26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Aug-26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Sep-26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Oct-26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Nov-26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1" i="0" u="none" strike="noStrike">
                          <a:solidFill>
                            <a:srgbClr val="000000"/>
                          </a:solidFill>
                          <a:effectLst/>
                          <a:latin typeface="Calibri" panose="020F0502020204030204" pitchFamily="34" charset="0"/>
                        </a:rPr>
                        <a:t>Dec-26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6847542"/>
                  </a:ext>
                </a:extLst>
              </a:tr>
              <a:tr h="24367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Meetings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SA6#67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SA6#68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SA6#69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SA6#71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SA6#74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SA6#76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1000" b="0" i="0" u="none" strike="noStrike" dirty="0">
                          <a:solidFill>
                            <a:srgbClr val="000000"/>
                          </a:solidFill>
                          <a:effectLst/>
                          <a:latin typeface="Calibri" panose="020F0502020204030204" pitchFamily="34" charset="0"/>
                        </a:rPr>
                        <a:t>SA#114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BFBF"/>
                    </a:solidFill>
                  </a:tcPr>
                </a:tc>
                <a:extLst>
                  <a:ext uri="{0D108BD9-81ED-4DB2-BD59-A6C34878D82A}">
                    <a16:rowId xmlns:a16="http://schemas.microsoft.com/office/drawing/2014/main" val="3432898583"/>
                  </a:ext>
                </a:extLst>
              </a:tr>
              <a:tr h="27333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Rel-19 Milestones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Stage 2</a:t>
                      </a:r>
                      <a:br>
                        <a:rPr lang="en-GB" sz="800" b="1" i="0" u="none" strike="noStrike" dirty="0">
                          <a:solidFill>
                            <a:srgbClr val="FF0000"/>
                          </a:solidFill>
                          <a:effectLst/>
                          <a:latin typeface="Calibri" panose="020F0502020204030204" pitchFamily="34" charset="0"/>
                        </a:rPr>
                      </a:br>
                      <a:r>
                        <a:rPr lang="en-GB" sz="800" b="1" i="0" u="none" strike="noStrike" dirty="0">
                          <a:solidFill>
                            <a:srgbClr val="FF0000"/>
                          </a:solidFill>
                          <a:effectLst/>
                          <a:latin typeface="Calibri" panose="020F050202020403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Stage 3 100%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5127386"/>
                  </a:ext>
                </a:extLst>
              </a:tr>
              <a:tr h="9482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000" b="1" i="0" u="none" strike="noStrike" dirty="0">
                          <a:solidFill>
                            <a:srgbClr val="000000"/>
                          </a:solidFill>
                          <a:effectLst/>
                          <a:latin typeface="Calibri" panose="020F0502020204030204" pitchFamily="34" charset="0"/>
                        </a:rPr>
                        <a:t>Rel-20 milestones and events</a:t>
                      </a:r>
                    </a:p>
                    <a:p>
                      <a:pPr algn="l" fontAlgn="t"/>
                      <a:endParaRPr lang="en-GB" sz="10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r>
                        <a:rPr lang="en-GB" sz="800" b="1" i="0" u="none" strike="noStrike" dirty="0">
                          <a:solidFill>
                            <a:srgbClr val="FF0000"/>
                          </a:solidFill>
                          <a:effectLst/>
                          <a:latin typeface="Calibri" panose="020F0502020204030204" pitchFamily="34" charset="0"/>
                        </a:rPr>
                        <a:t>5GA WS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r>
                        <a:rPr lang="en-GB" sz="800" b="1" i="0" u="none" strike="noStrike" dirty="0">
                          <a:solidFill>
                            <a:srgbClr val="FF0000"/>
                          </a:solidFill>
                          <a:effectLst/>
                          <a:latin typeface="Calibri" panose="020F0502020204030204" pitchFamily="34" charset="0"/>
                        </a:rPr>
                        <a:t>6G WS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r>
                        <a:rPr lang="en-GB" sz="800" b="1" i="0" u="none" strike="noStrike" dirty="0">
                          <a:solidFill>
                            <a:srgbClr val="FF0000"/>
                          </a:solidFill>
                          <a:effectLst/>
                          <a:latin typeface="Calibri" panose="020F0502020204030204" pitchFamily="34" charset="0"/>
                        </a:rPr>
                        <a:t>5GA </a:t>
                      </a:r>
                      <a:br>
                        <a:rPr lang="en-GB" sz="800" b="1" i="0" u="none" strike="noStrike" dirty="0">
                          <a:solidFill>
                            <a:srgbClr val="FF0000"/>
                          </a:solidFill>
                          <a:effectLst/>
                          <a:latin typeface="Calibri" panose="020F0502020204030204" pitchFamily="34" charset="0"/>
                        </a:rPr>
                      </a:br>
                      <a:r>
                        <a:rPr lang="en-GB" sz="800" b="1" i="0" u="none" strike="noStrike" dirty="0">
                          <a:solidFill>
                            <a:srgbClr val="FF0000"/>
                          </a:solidFill>
                          <a:effectLst/>
                          <a:latin typeface="Calibri" panose="020F0502020204030204" pitchFamily="34" charset="0"/>
                        </a:rPr>
                        <a:t>Stage 1 100%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800" b="1" i="0" u="none" strike="noStrike" dirty="0">
                          <a:solidFill>
                            <a:srgbClr val="FF0000"/>
                          </a:solidFill>
                          <a:effectLst/>
                          <a:latin typeface="Calibri" panose="020F0502020204030204" pitchFamily="34" charset="0"/>
                        </a:rPr>
                        <a:t>6G FS Stage 1</a:t>
                      </a:r>
                      <a:br>
                        <a:rPr lang="en-GB" sz="800" b="1" i="0" u="none" strike="noStrike" dirty="0">
                          <a:solidFill>
                            <a:srgbClr val="FF0000"/>
                          </a:solidFill>
                          <a:effectLst/>
                          <a:latin typeface="Calibri" panose="020F0502020204030204" pitchFamily="34" charset="0"/>
                        </a:rPr>
                      </a:br>
                      <a:r>
                        <a:rPr lang="en-GB" sz="800" b="1" i="0" u="none" strike="noStrike" dirty="0">
                          <a:solidFill>
                            <a:srgbClr val="FF0000"/>
                          </a:solidFill>
                          <a:effectLst/>
                          <a:latin typeface="Calibri" panose="020F050202020403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t"/>
                      <a:endParaRPr lang="en-GB" sz="800" b="1" i="0" u="none" strike="noStrike" dirty="0">
                        <a:solidFill>
                          <a:srgbClr val="FF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046968571"/>
                  </a:ext>
                </a:extLst>
              </a:tr>
              <a:tr h="123744">
                <a:tc>
                  <a:txBody>
                    <a:bodyPr/>
                    <a:lstStyle/>
                    <a:p>
                      <a:pPr algn="l" fontAlgn="t"/>
                      <a:endParaRPr lang="en-GB" sz="8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29673626"/>
                  </a:ext>
                </a:extLst>
              </a:tr>
              <a:tr h="309360">
                <a:tc>
                  <a:txBody>
                    <a:bodyPr/>
                    <a:lstStyle/>
                    <a:p>
                      <a:pPr algn="l" fontAlgn="t"/>
                      <a:r>
                        <a:rPr lang="en-GB" sz="1000" b="1" i="0" u="none" strike="noStrike" dirty="0">
                          <a:solidFill>
                            <a:srgbClr val="000000"/>
                          </a:solidFill>
                          <a:effectLst/>
                          <a:latin typeface="Calibri" panose="020F0502020204030204" pitchFamily="34" charset="0"/>
                        </a:rPr>
                        <a:t>Pre-Rel-20 </a:t>
                      </a:r>
                    </a:p>
                    <a:p>
                      <a:pPr algn="l" fontAlgn="t"/>
                      <a:r>
                        <a:rPr lang="en-GB" sz="1000" b="1" i="0" u="none" strike="noStrike" dirty="0">
                          <a:solidFill>
                            <a:srgbClr val="000000"/>
                          </a:solidFill>
                          <a:effectLst/>
                          <a:latin typeface="Calibri" panose="020F0502020204030204" pitchFamily="34" charset="0"/>
                        </a:rPr>
                        <a:t>Maintenance Phase</a:t>
                      </a:r>
                      <a:br>
                        <a:rPr lang="en-GB" sz="1000" b="1" i="0" u="none" strike="noStrike" dirty="0">
                          <a:solidFill>
                            <a:srgbClr val="FF0000"/>
                          </a:solidFill>
                          <a:effectLst/>
                          <a:latin typeface="Calibri" panose="020F0502020204030204" pitchFamily="34" charset="0"/>
                        </a:rPr>
                      </a:br>
                      <a:r>
                        <a:rPr lang="en-GB" sz="1000" b="1" i="0" u="none" strike="noStrike" dirty="0">
                          <a:solidFill>
                            <a:srgbClr val="FF0000"/>
                          </a:solidFill>
                          <a:effectLst/>
                          <a:latin typeface="Calibri" panose="020F0502020204030204" pitchFamily="34" charset="0"/>
                        </a:rPr>
                        <a:t> </a:t>
                      </a:r>
                      <a:r>
                        <a:rPr lang="en-GB" sz="1000" b="1" i="0" u="none" strike="noStrike" dirty="0">
                          <a:solidFill>
                            <a:schemeClr val="tx1"/>
                          </a:solidFill>
                          <a:effectLst/>
                          <a:latin typeface="Calibri" panose="020F0502020204030204" pitchFamily="34" charset="0"/>
                        </a:rPr>
                        <a:t>Added for information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chemeClr val="tx1">
                            <a:lumMod val="50000"/>
                            <a:lumOff val="50000"/>
                          </a:schemeClr>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r>
                        <a:rPr lang="en-GB" sz="900" b="1" i="0" u="none" strike="noStrike" dirty="0">
                          <a:solidFill>
                            <a:schemeClr val="tx1">
                              <a:lumMod val="50000"/>
                              <a:lumOff val="50000"/>
                            </a:schemeClr>
                          </a:solidFill>
                          <a:effectLst/>
                          <a:latin typeface="Calibri" panose="020F0502020204030204" pitchFamily="34" charset="0"/>
                        </a:rPr>
                        <a:t>1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68153"/>
                  </a:ext>
                </a:extLst>
              </a:tr>
              <a:tr h="139212">
                <a:tc>
                  <a:txBody>
                    <a:bodyPr/>
                    <a:lstStyle/>
                    <a:p>
                      <a:pPr algn="l"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848718012"/>
                  </a:ext>
                </a:extLst>
              </a:tr>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5G-Adv timeline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5713077"/>
                  </a:ext>
                </a:extLst>
              </a:tr>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Preparation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fontAlgn="t" latinLnBrk="0" hangingPunct="1"/>
                      <a:r>
                        <a:rPr lang="en-GB" sz="900" b="1" i="0" u="none" strike="noStrike" kern="1200" dirty="0">
                          <a:solidFill>
                            <a:schemeClr val="tx1">
                              <a:lumMod val="50000"/>
                              <a:lumOff val="50000"/>
                            </a:schemeClr>
                          </a:solidFill>
                          <a:effectLst/>
                          <a:latin typeface="Calibri" panose="020F0502020204030204" pitchFamily="34" charset="0"/>
                          <a:ea typeface="+mn-ea"/>
                          <a:cs typeface="+mn-cs"/>
                        </a:rPr>
                        <a:t>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FF0000"/>
                          </a:solidFill>
                          <a:effectLst/>
                          <a:latin typeface="Calibri" panose="020F0502020204030204" pitchFamily="34" charset="0"/>
                        </a:rPr>
                        <a:t>3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FF0000"/>
                          </a:solidFill>
                          <a:effectLst/>
                          <a:latin typeface="Calibri" panose="020F0502020204030204" pitchFamily="34" charset="0"/>
                        </a:rPr>
                        <a:t>2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8019259"/>
                  </a:ext>
                </a:extLst>
              </a:tr>
              <a:tr h="3093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Study/Normative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6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10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10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8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017471"/>
                  </a:ext>
                </a:extLst>
              </a:tr>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Maintenance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8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6 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a:solidFill>
                            <a:srgbClr val="000000"/>
                          </a:solidFill>
                          <a:effectLst/>
                          <a:latin typeface="Calibri" panose="020F0502020204030204" pitchFamily="34" charset="0"/>
                        </a:rPr>
                        <a:t>6 </a:t>
                      </a:r>
                      <a:r>
                        <a:rPr lang="en-GB" sz="900" b="1" i="0" u="none" strike="noStrike" dirty="0">
                          <a:solidFill>
                            <a:srgbClr val="000000"/>
                          </a:solidFill>
                          <a:effectLst/>
                          <a:latin typeface="Calibri" panose="020F0502020204030204" pitchFamily="34" charset="0"/>
                        </a:rPr>
                        <a:t>TU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4C6E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E1F2"/>
                    </a:solidFill>
                  </a:tcPr>
                </a:tc>
                <a:extLst>
                  <a:ext uri="{0D108BD9-81ED-4DB2-BD59-A6C34878D82A}">
                    <a16:rowId xmlns:a16="http://schemas.microsoft.com/office/drawing/2014/main" val="16532294"/>
                  </a:ext>
                </a:extLst>
              </a:tr>
              <a:tr h="154680">
                <a:tc>
                  <a:txBody>
                    <a:bodyPr/>
                    <a:lstStyle/>
                    <a:p>
                      <a:pPr algn="l" fontAlgn="t"/>
                      <a:endParaRPr lang="en-GB" sz="10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38619262"/>
                  </a:ext>
                </a:extLst>
              </a:tr>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1" i="0" u="none" strike="noStrike" dirty="0">
                          <a:solidFill>
                            <a:srgbClr val="000000"/>
                          </a:solidFill>
                          <a:effectLst/>
                          <a:latin typeface="Calibri" panose="020F0502020204030204" pitchFamily="34" charset="0"/>
                        </a:rPr>
                        <a:t>6G timeline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59020580"/>
                  </a:ext>
                </a:extLst>
              </a:tr>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Preparation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FF0000"/>
                          </a:solidFill>
                          <a:effectLst/>
                          <a:latin typeface="Calibri" panose="020F0502020204030204" pitchFamily="34" charset="0"/>
                        </a:rPr>
                        <a:t>4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FF0000"/>
                          </a:solidFill>
                          <a:effectLst/>
                          <a:latin typeface="Calibri" panose="020F0502020204030204" pitchFamily="34" charset="0"/>
                        </a:rPr>
                        <a:t>4 Tus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FF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b="1" i="0" u="none" strike="noStrike" dirty="0">
                          <a:solidFill>
                            <a:srgbClr val="FF0000"/>
                          </a:solidFill>
                          <a:effectLst/>
                          <a:latin typeface="Calibri" panose="020F0502020204030204" pitchFamily="34" charset="0"/>
                        </a:rPr>
                        <a:t>6 Tus *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GB" sz="900" b="1"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3506356"/>
                  </a:ext>
                </a:extLst>
              </a:tr>
              <a:tr h="1546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r>
                        <a:rPr lang="en-GB" sz="1000" b="0" i="0" u="none" strike="noStrike" dirty="0">
                          <a:solidFill>
                            <a:srgbClr val="000000"/>
                          </a:solidFill>
                          <a:effectLst/>
                          <a:latin typeface="Calibri" panose="020F0502020204030204" pitchFamily="34" charset="0"/>
                        </a:rPr>
                        <a:t>Study Phase</a:t>
                      </a:r>
                    </a:p>
                  </a:txBody>
                  <a:tcPr marL="67524"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8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GB" sz="900" b="1" i="0" u="none" strike="noStrike" dirty="0">
                          <a:solidFill>
                            <a:srgbClr val="000000"/>
                          </a:solidFill>
                          <a:effectLst/>
                          <a:latin typeface="Calibri" panose="020F0502020204030204" pitchFamily="34" charset="0"/>
                        </a:rPr>
                        <a:t>8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10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12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t"/>
                      <a:r>
                        <a:rPr lang="en-GB" sz="900" b="1" i="0" u="none" strike="noStrike" baseline="0" dirty="0">
                          <a:solidFill>
                            <a:srgbClr val="000000"/>
                          </a:solidFill>
                          <a:effectLst/>
                          <a:latin typeface="Calibri" panose="020F0502020204030204" pitchFamily="34" charset="0"/>
                        </a:rPr>
                        <a:t>14 TUs</a:t>
                      </a:r>
                      <a:endParaRPr lang="en-GB" sz="900" b="1"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14 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fontAlgn="t"/>
                      <a:r>
                        <a:rPr lang="en-GB" sz="900" b="1"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905578928"/>
                  </a:ext>
                </a:extLst>
              </a:tr>
            </a:tbl>
          </a:graphicData>
        </a:graphic>
      </p:graphicFrame>
      <p:sp>
        <p:nvSpPr>
          <p:cNvPr id="4" name="Rectangle 3">
            <a:extLst>
              <a:ext uri="{FF2B5EF4-FFF2-40B4-BE49-F238E27FC236}">
                <a16:creationId xmlns:a16="http://schemas.microsoft.com/office/drawing/2014/main" id="{328FBFC0-08DC-5CCA-6946-AE5CB64F711F}"/>
              </a:ext>
            </a:extLst>
          </p:cNvPr>
          <p:cNvSpPr/>
          <p:nvPr/>
        </p:nvSpPr>
        <p:spPr>
          <a:xfrm>
            <a:off x="378915" y="6159438"/>
            <a:ext cx="11458741" cy="246221"/>
          </a:xfrm>
          <a:prstGeom prst="rect">
            <a:avLst/>
          </a:prstGeom>
        </p:spPr>
        <p:txBody>
          <a:bodyPr wrap="square">
            <a:spAutoFit/>
          </a:bodyPr>
          <a:lstStyle/>
          <a:p>
            <a:pPr fontAlgn="t"/>
            <a:r>
              <a:rPr lang="en-GB" sz="1000" b="1" dirty="0">
                <a:solidFill>
                  <a:srgbClr val="FF0000"/>
                </a:solidFill>
                <a:latin typeface="Calibri" panose="020F0502020204030204" pitchFamily="34" charset="0"/>
              </a:rPr>
              <a:t>* Each Time Unit</a:t>
            </a:r>
            <a:r>
              <a:rPr lang="en-GB" b="1" dirty="0">
                <a:solidFill>
                  <a:srgbClr val="FF0000"/>
                </a:solidFill>
                <a:latin typeface="Calibri" panose="020F0502020204030204" pitchFamily="34" charset="0"/>
              </a:rPr>
              <a:t> in a common session consume 2 TUs </a:t>
            </a:r>
            <a:endParaRPr lang="en-GB" sz="1000" b="1" dirty="0">
              <a:latin typeface="Calibri" panose="020F0502020204030204" pitchFamily="34" charset="0"/>
            </a:endParaRPr>
          </a:p>
        </p:txBody>
      </p:sp>
      <p:sp>
        <p:nvSpPr>
          <p:cNvPr id="3" name="직사각형 49">
            <a:extLst>
              <a:ext uri="{FF2B5EF4-FFF2-40B4-BE49-F238E27FC236}">
                <a16:creationId xmlns:a16="http://schemas.microsoft.com/office/drawing/2014/main" id="{F97D6F62-EE75-E29A-2364-FC853D9DA735}"/>
              </a:ext>
            </a:extLst>
          </p:cNvPr>
          <p:cNvSpPr/>
          <p:nvPr/>
        </p:nvSpPr>
        <p:spPr>
          <a:xfrm>
            <a:off x="3050971" y="3113490"/>
            <a:ext cx="7406048" cy="284184"/>
          </a:xfrm>
          <a:prstGeom prst="rect">
            <a:avLst/>
          </a:prstGeom>
          <a:solidFill>
            <a:schemeClr val="accent1">
              <a:lumMod val="75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6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5G-Adv Stage-2 Study/Normative (9 meetings)</a:t>
            </a:r>
            <a:endParaRPr kumimoji="1" lang="ko-KR" altLang="en-US" sz="16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6" name="직사각형 49">
            <a:extLst>
              <a:ext uri="{FF2B5EF4-FFF2-40B4-BE49-F238E27FC236}">
                <a16:creationId xmlns:a16="http://schemas.microsoft.com/office/drawing/2014/main" id="{F4EEA589-E2AE-5C6F-C07E-BB22400589A1}"/>
              </a:ext>
            </a:extLst>
          </p:cNvPr>
          <p:cNvSpPr/>
          <p:nvPr/>
        </p:nvSpPr>
        <p:spPr>
          <a:xfrm>
            <a:off x="10457019" y="3113490"/>
            <a:ext cx="1689388" cy="284184"/>
          </a:xfrm>
          <a:prstGeom prst="rect">
            <a:avLst/>
          </a:prstGeom>
          <a:solidFill>
            <a:schemeClr val="accent1">
              <a:lumMod val="50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6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Stage-3</a:t>
            </a:r>
            <a:endParaRPr kumimoji="1" lang="ko-KR" altLang="en-US" sz="12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13" name="직사각형 49">
            <a:extLst>
              <a:ext uri="{FF2B5EF4-FFF2-40B4-BE49-F238E27FC236}">
                <a16:creationId xmlns:a16="http://schemas.microsoft.com/office/drawing/2014/main" id="{07A206F1-E805-E44E-E416-9F9642EB9243}"/>
              </a:ext>
            </a:extLst>
          </p:cNvPr>
          <p:cNvSpPr/>
          <p:nvPr/>
        </p:nvSpPr>
        <p:spPr>
          <a:xfrm>
            <a:off x="1406307" y="3113490"/>
            <a:ext cx="1644664" cy="284184"/>
          </a:xfrm>
          <a:prstGeom prst="rect">
            <a:avLst/>
          </a:prstGeom>
          <a:solidFill>
            <a:schemeClr val="accent1">
              <a:lumMod val="40000"/>
              <a:lumOff val="60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2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Preparation</a:t>
            </a:r>
            <a:endParaRPr kumimoji="1" lang="ko-KR" altLang="en-US" sz="12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14" name="직사각형 50">
            <a:extLst>
              <a:ext uri="{FF2B5EF4-FFF2-40B4-BE49-F238E27FC236}">
                <a16:creationId xmlns:a16="http://schemas.microsoft.com/office/drawing/2014/main" id="{7CE0DBFC-AE4C-0DAB-38FF-FDBF7FFC45CB}"/>
              </a:ext>
            </a:extLst>
          </p:cNvPr>
          <p:cNvSpPr/>
          <p:nvPr/>
        </p:nvSpPr>
        <p:spPr>
          <a:xfrm>
            <a:off x="5513161" y="3397674"/>
            <a:ext cx="5889702" cy="284184"/>
          </a:xfrm>
          <a:prstGeom prst="rect">
            <a:avLst/>
          </a:prstGeom>
          <a:solidFill>
            <a:schemeClr val="accent2">
              <a:lumMod val="75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6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6G Stage-2 Study (8 meetings)</a:t>
            </a:r>
            <a:endParaRPr kumimoji="1" lang="ko-KR" altLang="en-US" sz="16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
        <p:nvSpPr>
          <p:cNvPr id="15" name="직사각형 49">
            <a:extLst>
              <a:ext uri="{FF2B5EF4-FFF2-40B4-BE49-F238E27FC236}">
                <a16:creationId xmlns:a16="http://schemas.microsoft.com/office/drawing/2014/main" id="{88AFE77F-0380-EE46-AD7D-647B6731479B}"/>
              </a:ext>
            </a:extLst>
          </p:cNvPr>
          <p:cNvSpPr/>
          <p:nvPr/>
        </p:nvSpPr>
        <p:spPr>
          <a:xfrm>
            <a:off x="3050971" y="3397674"/>
            <a:ext cx="2466996" cy="284184"/>
          </a:xfrm>
          <a:prstGeom prst="rect">
            <a:avLst/>
          </a:prstGeom>
          <a:solidFill>
            <a:schemeClr val="accent2">
              <a:lumMod val="40000"/>
              <a:lumOff val="60000"/>
            </a:schemeClr>
          </a:solidFill>
          <a:ln w="6350" cap="flat" cmpd="sng" algn="ctr">
            <a:solidFill>
              <a:srgbClr val="000000"/>
            </a:solid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r>
              <a:rPr kumimoji="1" lang="en-US" altLang="ko-KR" sz="1200" b="0" i="0" u="none" strike="noStrike" kern="0" cap="none" spc="0" normalizeH="0" baseline="0" noProof="0" dirty="0">
                <a:ln>
                  <a:noFill/>
                </a:ln>
                <a:solidFill>
                  <a:schemeClr val="bg1"/>
                </a:solidFill>
                <a:effectLst/>
                <a:uLnTx/>
                <a:uFillTx/>
                <a:latin typeface="SamsungOne 700" panose="020B0803030303020204" pitchFamily="34" charset="0"/>
                <a:ea typeface="SamsungOne 700" panose="020B0803030303020204" pitchFamily="34" charset="0"/>
                <a:cs typeface="+mn-cs"/>
              </a:rPr>
              <a:t>Preparation</a:t>
            </a:r>
            <a:endParaRPr kumimoji="1" lang="ko-KR" altLang="en-US" sz="1200" b="0" i="0" u="none" strike="noStrike" kern="0" cap="none" spc="0" normalizeH="0" baseline="0" noProof="0" dirty="0">
              <a:ln>
                <a:noFill/>
              </a:ln>
              <a:solidFill>
                <a:schemeClr val="bg1"/>
              </a:solidFill>
              <a:effectLst/>
              <a:uLnTx/>
              <a:uFillTx/>
              <a:latin typeface="SamsungOne 700" panose="020B0803030303020204" pitchFamily="34" charset="0"/>
              <a:ea typeface="SamsungOneKoreanOTF 400"/>
              <a:cs typeface="+mn-cs"/>
            </a:endParaRPr>
          </a:p>
        </p:txBody>
      </p:sp>
    </p:spTree>
    <p:extLst>
      <p:ext uri="{BB962C8B-B14F-4D97-AF65-F5344CB8AC3E}">
        <p14:creationId xmlns:p14="http://schemas.microsoft.com/office/powerpoint/2010/main" val="2179944629"/>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281285"/>
            <a:ext cx="10515600" cy="654972"/>
          </a:xfrm>
        </p:spPr>
        <p:txBody>
          <a:bodyPr/>
          <a:lstStyle/>
          <a:p>
            <a:r>
              <a:rPr lang="en-GB" altLang="fr-FR" b="1" dirty="0"/>
              <a:t>For TSG SA information and action (6/11)</a:t>
            </a:r>
          </a:p>
        </p:txBody>
      </p:sp>
      <p:sp>
        <p:nvSpPr>
          <p:cNvPr id="19459" name="Content Placeholder 2"/>
          <p:cNvSpPr>
            <a:spLocks noGrp="1"/>
          </p:cNvSpPr>
          <p:nvPr>
            <p:ph idx="1"/>
          </p:nvPr>
        </p:nvSpPr>
        <p:spPr>
          <a:xfrm>
            <a:off x="361650" y="1236706"/>
            <a:ext cx="11223625" cy="5111842"/>
          </a:xfrm>
        </p:spPr>
        <p:txBody>
          <a:bodyPr/>
          <a:lstStyle/>
          <a:p>
            <a:r>
              <a:rPr lang="en-GB" altLang="fr-FR" sz="2000" dirty="0"/>
              <a:t> </a:t>
            </a:r>
            <a:r>
              <a:rPr lang="en-GB" altLang="fr-FR" sz="2400" b="1" dirty="0"/>
              <a:t>For Action: CR packs for Approval</a:t>
            </a:r>
            <a:endParaRPr lang="en-US" sz="2400" b="1" dirty="0"/>
          </a:p>
          <a:p>
            <a:pPr lvl="1"/>
            <a:r>
              <a:rPr lang="en-GB" sz="1800" b="1" dirty="0">
                <a:solidFill>
                  <a:srgbClr val="0000FF"/>
                </a:solidFill>
                <a:effectLst/>
                <a:ea typeface="Aptos" panose="020B0004020202020204" pitchFamily="34" charset="0"/>
                <a:cs typeface="Aptos" panose="020B0004020202020204" pitchFamily="34" charset="0"/>
              </a:rPr>
              <a:t>SP-241704</a:t>
            </a:r>
            <a:r>
              <a:rPr lang="en-GB" sz="1800" b="1" dirty="0">
                <a:effectLst/>
                <a:ea typeface="Aptos" panose="020B0004020202020204" pitchFamily="34" charset="0"/>
                <a:cs typeface="Aptos" panose="020B0004020202020204" pitchFamily="34" charset="0"/>
              </a:rPr>
              <a:t>  Rel-17 CRs to TS23558 for EDGEAPP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SP-241705</a:t>
            </a:r>
            <a:r>
              <a:rPr lang="en-GB" sz="1800" b="1" dirty="0">
                <a:effectLst/>
                <a:ea typeface="Aptos" panose="020B0004020202020204" pitchFamily="34" charset="0"/>
                <a:cs typeface="Aptos" panose="020B0004020202020204" pitchFamily="34" charset="0"/>
              </a:rPr>
              <a:t>  Rel-18 CRs to TS23436 for ADAES</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SP-241706</a:t>
            </a:r>
            <a:r>
              <a:rPr lang="en-GB" sz="1800" b="1" dirty="0">
                <a:effectLst/>
                <a:ea typeface="Aptos" panose="020B0004020202020204" pitchFamily="34" charset="0"/>
                <a:cs typeface="Aptos" panose="020B0004020202020204" pitchFamily="34" charset="0"/>
              </a:rPr>
              <a:t>  Rel-18 CRs to TS23558 for EDGEAPP_Ph2</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SP-241707</a:t>
            </a:r>
            <a:r>
              <a:rPr lang="en-GB" sz="1800" b="1" dirty="0">
                <a:effectLst/>
                <a:ea typeface="Aptos" panose="020B0004020202020204" pitchFamily="34" charset="0"/>
                <a:cs typeface="Aptos" panose="020B0004020202020204" pitchFamily="34" charset="0"/>
              </a:rPr>
              <a:t>  Rel-18 CRs to 23.280, 23.281, 23.282, 23.289 and 23.379 for enh4MCPTT</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SP-241708</a:t>
            </a:r>
            <a:r>
              <a:rPr lang="en-GB" sz="1800" b="1" dirty="0">
                <a:effectLst/>
                <a:ea typeface="Aptos" panose="020B0004020202020204" pitchFamily="34" charset="0"/>
                <a:cs typeface="Aptos" panose="020B0004020202020204" pitchFamily="34" charset="0"/>
              </a:rPr>
              <a:t>  Rel-18 CRs to TS23289 for MCOver5MBS</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SP-241709</a:t>
            </a:r>
            <a:r>
              <a:rPr lang="en-GB" sz="1800" b="1" dirty="0">
                <a:effectLst/>
                <a:ea typeface="Aptos" panose="020B0004020202020204" pitchFamily="34" charset="0"/>
                <a:cs typeface="Aptos" panose="020B0004020202020204" pitchFamily="34" charset="0"/>
              </a:rPr>
              <a:t>  Rel-18 CRs to TS23542 for PINAPP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SP-241710</a:t>
            </a:r>
            <a:r>
              <a:rPr lang="en-GB" sz="1800" b="1" dirty="0">
                <a:effectLst/>
                <a:ea typeface="Aptos" panose="020B0004020202020204" pitchFamily="34" charset="0"/>
                <a:cs typeface="Aptos" panose="020B0004020202020204" pitchFamily="34" charset="0"/>
              </a:rPr>
              <a:t>  Rel-18 CRs to TS23434 for SEAL_Ph3</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SP-241711</a:t>
            </a:r>
            <a:r>
              <a:rPr lang="en-GB" sz="1800" b="1" dirty="0">
                <a:effectLst/>
                <a:ea typeface="Aptos" panose="020B0004020202020204" pitchFamily="34" charset="0"/>
                <a:cs typeface="Aptos" panose="020B0004020202020204" pitchFamily="34" charset="0"/>
              </a:rPr>
              <a:t>  Rel-18 CRs to TS23433 for SEALDD</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SP-241712</a:t>
            </a:r>
            <a:r>
              <a:rPr lang="en-GB" sz="1800" b="1" dirty="0">
                <a:effectLst/>
                <a:ea typeface="Aptos" panose="020B0004020202020204" pitchFamily="34" charset="0"/>
                <a:cs typeface="Aptos" panose="020B0004020202020204" pitchFamily="34" charset="0"/>
              </a:rPr>
              <a:t>  Rel-18 CRs to TS23222 for SNAAPP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SP-241713</a:t>
            </a:r>
            <a:r>
              <a:rPr lang="en-GB" sz="1800" b="1" dirty="0">
                <a:effectLst/>
                <a:ea typeface="Aptos" panose="020B0004020202020204" pitchFamily="34" charset="0"/>
                <a:cs typeface="Aptos" panose="020B0004020202020204" pitchFamily="34" charset="0"/>
              </a:rPr>
              <a:t>  Rel-18 CRs to TS23286 for V2XAPP_Ph3</a:t>
            </a:r>
            <a:endParaRPr lang="en-US" sz="18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606781768"/>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281285"/>
            <a:ext cx="10515600" cy="654972"/>
          </a:xfrm>
        </p:spPr>
        <p:txBody>
          <a:bodyPr/>
          <a:lstStyle/>
          <a:p>
            <a:r>
              <a:rPr lang="en-GB" altLang="fr-FR" b="1" dirty="0"/>
              <a:t>For TSG SA information and action (7/11)</a:t>
            </a:r>
          </a:p>
        </p:txBody>
      </p:sp>
      <p:sp>
        <p:nvSpPr>
          <p:cNvPr id="19459" name="Content Placeholder 2"/>
          <p:cNvSpPr>
            <a:spLocks noGrp="1"/>
          </p:cNvSpPr>
          <p:nvPr>
            <p:ph idx="1"/>
          </p:nvPr>
        </p:nvSpPr>
        <p:spPr>
          <a:xfrm>
            <a:off x="361650" y="1302017"/>
            <a:ext cx="11223625" cy="4814304"/>
          </a:xfrm>
        </p:spPr>
        <p:txBody>
          <a:bodyPr/>
          <a:lstStyle/>
          <a:p>
            <a:r>
              <a:rPr lang="en-GB" altLang="fr-FR" sz="2400" dirty="0"/>
              <a:t> </a:t>
            </a:r>
            <a:r>
              <a:rPr lang="en-GB" altLang="fr-FR" sz="2400" b="1" dirty="0"/>
              <a:t>For Action: CR packs for Approval</a:t>
            </a:r>
            <a:endParaRPr lang="en-US" sz="1800"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SP-241714</a:t>
            </a:r>
            <a:r>
              <a:rPr lang="en-GB" sz="1800" b="1" dirty="0">
                <a:effectLst/>
                <a:ea typeface="Aptos" panose="020B0004020202020204" pitchFamily="34" charset="0"/>
                <a:cs typeface="Aptos" panose="020B0004020202020204" pitchFamily="34" charset="0"/>
              </a:rPr>
              <a:t>  Rel-19 CRs to TS23222 for CAPIF_Ph3</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SP-241715</a:t>
            </a:r>
            <a:r>
              <a:rPr lang="en-GB" sz="1800" b="1" dirty="0">
                <a:effectLst/>
                <a:ea typeface="Aptos" panose="020B0004020202020204" pitchFamily="34" charset="0"/>
                <a:cs typeface="Aptos" panose="020B0004020202020204" pitchFamily="34" charset="0"/>
              </a:rPr>
              <a:t>  Rel-19 CRs to TS23436 for </a:t>
            </a:r>
            <a:r>
              <a:rPr lang="en-GB" sz="1800" b="1" dirty="0" err="1">
                <a:effectLst/>
                <a:ea typeface="Aptos" panose="020B0004020202020204" pitchFamily="34" charset="0"/>
                <a:cs typeface="Aptos" panose="020B0004020202020204" pitchFamily="34" charset="0"/>
              </a:rPr>
              <a:t>AIML_App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SP-241716</a:t>
            </a:r>
            <a:r>
              <a:rPr lang="en-GB" sz="1800" b="1" dirty="0">
                <a:effectLst/>
                <a:ea typeface="Aptos" panose="020B0004020202020204" pitchFamily="34" charset="0"/>
                <a:cs typeface="Aptos" panose="020B0004020202020204" pitchFamily="34" charset="0"/>
              </a:rPr>
              <a:t>  Rel-19 CRs to TS23554 for 5GMARCH_Ph3</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SP-241717</a:t>
            </a:r>
            <a:r>
              <a:rPr lang="en-GB" sz="1800" b="1" dirty="0">
                <a:effectLst/>
                <a:ea typeface="Aptos" panose="020B0004020202020204" pitchFamily="34" charset="0"/>
                <a:cs typeface="Aptos" panose="020B0004020202020204" pitchFamily="34" charset="0"/>
              </a:rPr>
              <a:t>  Rel-19 CRs to 23.558 for 5GSAT_Ph3_App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SP-241718</a:t>
            </a:r>
            <a:r>
              <a:rPr lang="en-GB" sz="1800" b="1" dirty="0">
                <a:effectLst/>
                <a:ea typeface="Aptos" panose="020B0004020202020204" pitchFamily="34" charset="0"/>
                <a:cs typeface="Aptos" panose="020B0004020202020204" pitchFamily="34" charset="0"/>
              </a:rPr>
              <a:t>  Rel-19 CRs to TS23436 for TEI19_ADAES</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SP-241719</a:t>
            </a:r>
            <a:r>
              <a:rPr lang="en-GB" sz="1800" b="1" dirty="0">
                <a:effectLst/>
                <a:ea typeface="Aptos" panose="020B0004020202020204" pitchFamily="34" charset="0"/>
                <a:cs typeface="Aptos" panose="020B0004020202020204" pitchFamily="34" charset="0"/>
              </a:rPr>
              <a:t>  Rel-19 CRs to TS23558 for EDGEAPP_Ph3</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SP-241720</a:t>
            </a:r>
            <a:r>
              <a:rPr lang="en-GB" sz="1800" b="1" dirty="0">
                <a:effectLst/>
                <a:ea typeface="Aptos" panose="020B0004020202020204" pitchFamily="34" charset="0"/>
                <a:cs typeface="Aptos" panose="020B0004020202020204" pitchFamily="34" charset="0"/>
              </a:rPr>
              <a:t>  Rel-19 CRs to TS23434 for </a:t>
            </a:r>
            <a:r>
              <a:rPr lang="en-GB" sz="1800" b="1" dirty="0" err="1">
                <a:effectLst/>
                <a:ea typeface="Aptos" panose="020B0004020202020204" pitchFamily="34" charset="0"/>
                <a:cs typeface="Aptos" panose="020B0004020202020204" pitchFamily="34" charset="0"/>
              </a:rPr>
              <a:t>eLSAPP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SP-241721</a:t>
            </a:r>
            <a:r>
              <a:rPr lang="en-GB" sz="1800" b="1" dirty="0">
                <a:effectLst/>
                <a:ea typeface="Aptos" panose="020B0004020202020204" pitchFamily="34" charset="0"/>
                <a:cs typeface="Aptos" panose="020B0004020202020204" pitchFamily="34" charset="0"/>
              </a:rPr>
              <a:t>  Rel-19 CRs to TS23282 for </a:t>
            </a:r>
            <a:r>
              <a:rPr lang="en-GB" sz="1800" b="1" dirty="0" err="1">
                <a:effectLst/>
                <a:ea typeface="Aptos" panose="020B0004020202020204" pitchFamily="34" charset="0"/>
                <a:cs typeface="Aptos" panose="020B0004020202020204" pitchFamily="34" charset="0"/>
              </a:rPr>
              <a:t>enhMC</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SP-241722</a:t>
            </a:r>
            <a:r>
              <a:rPr lang="en-GB" sz="1800" b="1" dirty="0">
                <a:effectLst/>
                <a:ea typeface="Aptos" panose="020B0004020202020204" pitchFamily="34" charset="0"/>
                <a:cs typeface="Aptos" panose="020B0004020202020204" pitchFamily="34" charset="0"/>
              </a:rPr>
              <a:t>  Rel-19 CRs to TS23282 (</a:t>
            </a:r>
            <a:r>
              <a:rPr lang="en-GB" sz="1800" b="1" dirty="0" err="1">
                <a:effectLst/>
                <a:ea typeface="Aptos" panose="020B0004020202020204" pitchFamily="34" charset="0"/>
                <a:cs typeface="Aptos" panose="020B0004020202020204" pitchFamily="34" charset="0"/>
              </a:rPr>
              <a:t>cont</a:t>
            </a:r>
            <a:r>
              <a:rPr lang="en-GB" sz="1800" b="1" dirty="0">
                <a:effectLst/>
                <a:ea typeface="Aptos" panose="020B0004020202020204" pitchFamily="34" charset="0"/>
                <a:cs typeface="Aptos" panose="020B0004020202020204" pitchFamily="34" charset="0"/>
              </a:rPr>
              <a:t>), TS23283, TS23289, TS23289, TS23289, TS23289, TS23289 and 			TS23379 for </a:t>
            </a:r>
            <a:r>
              <a:rPr lang="en-GB" sz="1800" b="1" dirty="0" err="1">
                <a:effectLst/>
                <a:ea typeface="Aptos" panose="020B0004020202020204" pitchFamily="34" charset="0"/>
                <a:cs typeface="Aptos" panose="020B0004020202020204" pitchFamily="34" charset="0"/>
              </a:rPr>
              <a:t>enhMC</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SP-241723</a:t>
            </a:r>
            <a:r>
              <a:rPr lang="en-GB" sz="1800" b="1" dirty="0">
                <a:effectLst/>
                <a:ea typeface="Aptos" panose="020B0004020202020204" pitchFamily="34" charset="0"/>
                <a:cs typeface="Aptos" panose="020B0004020202020204" pitchFamily="34" charset="0"/>
              </a:rPr>
              <a:t>  Rel-19 CRs to TS23280, TS23281, TS23282, TS23289 and TS23379 for FRMCS_Ph5</a:t>
            </a:r>
            <a:endParaRPr lang="en-US" sz="18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194980789"/>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281285"/>
            <a:ext cx="10515600" cy="654972"/>
          </a:xfrm>
        </p:spPr>
        <p:txBody>
          <a:bodyPr/>
          <a:lstStyle/>
          <a:p>
            <a:r>
              <a:rPr lang="en-GB" altLang="fr-FR" b="1" dirty="0"/>
              <a:t>For TSG SA information and action (8/11)</a:t>
            </a:r>
          </a:p>
        </p:txBody>
      </p:sp>
      <p:sp>
        <p:nvSpPr>
          <p:cNvPr id="19459" name="Content Placeholder 2"/>
          <p:cNvSpPr>
            <a:spLocks noGrp="1"/>
          </p:cNvSpPr>
          <p:nvPr>
            <p:ph idx="1"/>
          </p:nvPr>
        </p:nvSpPr>
        <p:spPr>
          <a:xfrm>
            <a:off x="361650" y="1302017"/>
            <a:ext cx="11223625" cy="4956543"/>
          </a:xfrm>
        </p:spPr>
        <p:txBody>
          <a:bodyPr/>
          <a:lstStyle/>
          <a:p>
            <a:r>
              <a:rPr lang="en-GB" altLang="fr-FR" sz="2400" dirty="0"/>
              <a:t> </a:t>
            </a:r>
            <a:r>
              <a:rPr lang="en-GB" altLang="fr-FR" sz="2400" b="1" dirty="0"/>
              <a:t>For Action: CR packs for Approval</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SP-241724</a:t>
            </a:r>
            <a:r>
              <a:rPr lang="en-GB" sz="1800" b="1" dirty="0">
                <a:effectLst/>
                <a:ea typeface="Aptos" panose="020B0004020202020204" pitchFamily="34" charset="0"/>
                <a:cs typeface="Aptos" panose="020B0004020202020204" pitchFamily="34" charset="0"/>
              </a:rPr>
              <a:t>  Rel-19 CRs to 23700-21 for </a:t>
            </a:r>
            <a:r>
              <a:rPr lang="en-GB" sz="1800" b="1" dirty="0" err="1">
                <a:effectLst/>
                <a:ea typeface="Aptos" panose="020B0004020202020204" pitchFamily="34" charset="0"/>
                <a:cs typeface="Aptos" panose="020B0004020202020204" pitchFamily="34" charset="0"/>
              </a:rPr>
              <a:t>FS_Metaverse_App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SP-241725</a:t>
            </a:r>
            <a:r>
              <a:rPr lang="en-GB" sz="1800" b="1" dirty="0">
                <a:effectLst/>
                <a:ea typeface="Aptos" panose="020B0004020202020204" pitchFamily="34" charset="0"/>
                <a:cs typeface="Aptos" panose="020B0004020202020204" pitchFamily="34" charset="0"/>
              </a:rPr>
              <a:t>  Rel-19 CRs to 23700-23 for </a:t>
            </a:r>
            <a:r>
              <a:rPr lang="en-GB" sz="1800" b="1" dirty="0" err="1">
                <a:effectLst/>
                <a:ea typeface="Aptos" panose="020B0004020202020204" pitchFamily="34" charset="0"/>
                <a:cs typeface="Aptos" panose="020B0004020202020204" pitchFamily="34" charset="0"/>
              </a:rPr>
              <a:t>FS_XRApp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SP-241726</a:t>
            </a:r>
            <a:r>
              <a:rPr lang="en-GB" sz="1800" b="1" dirty="0">
                <a:effectLst/>
                <a:ea typeface="Aptos" panose="020B0004020202020204" pitchFamily="34" charset="0"/>
                <a:cs typeface="Aptos" panose="020B0004020202020204" pitchFamily="34" charset="0"/>
              </a:rPr>
              <a:t>  Rel-19 CRs to TS23180 for </a:t>
            </a:r>
            <a:r>
              <a:rPr lang="en-GB" sz="1800" b="1" dirty="0" err="1">
                <a:effectLst/>
                <a:ea typeface="Aptos" panose="020B0004020202020204" pitchFamily="34" charset="0"/>
                <a:cs typeface="Aptos" panose="020B0004020202020204" pitchFamily="34" charset="0"/>
              </a:rPr>
              <a:t>Generic_IOPS</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SP-241727</a:t>
            </a:r>
            <a:r>
              <a:rPr lang="en-GB" sz="1800" b="1" dirty="0">
                <a:effectLst/>
                <a:ea typeface="Aptos" panose="020B0004020202020204" pitchFamily="34" charset="0"/>
                <a:cs typeface="Aptos" panose="020B0004020202020204" pitchFamily="34" charset="0"/>
              </a:rPr>
              <a:t>  Rel-19 CRs to TS23434, TS23542 for </a:t>
            </a:r>
            <a:r>
              <a:rPr lang="en-GB" sz="1800" b="1" dirty="0" err="1">
                <a:effectLst/>
                <a:ea typeface="Aptos" panose="020B0004020202020204" pitchFamily="34" charset="0"/>
                <a:cs typeface="Aptos" panose="020B0004020202020204" pitchFamily="34" charset="0"/>
              </a:rPr>
              <a:t>Metaverse_App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SP-241728</a:t>
            </a:r>
            <a:r>
              <a:rPr lang="en-GB" sz="1800" b="1" dirty="0">
                <a:effectLst/>
                <a:ea typeface="Aptos" panose="020B0004020202020204" pitchFamily="34" charset="0"/>
                <a:cs typeface="Aptos" panose="020B0004020202020204" pitchFamily="34" charset="0"/>
              </a:rPr>
              <a:t>  Rel-19 CRs to TS23434 for TEI19, SEAL_Ph3</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SP-241729</a:t>
            </a:r>
            <a:r>
              <a:rPr lang="en-GB" sz="1800" b="1" dirty="0">
                <a:effectLst/>
                <a:ea typeface="Aptos" panose="020B0004020202020204" pitchFamily="34" charset="0"/>
                <a:cs typeface="Aptos" panose="020B0004020202020204" pitchFamily="34" charset="0"/>
              </a:rPr>
              <a:t>  Rel-19 CRs to TS23433, TS23434 for SEALDD_Ph2</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SP-241730</a:t>
            </a:r>
            <a:r>
              <a:rPr lang="en-GB" sz="1800" b="1" dirty="0">
                <a:effectLst/>
                <a:ea typeface="Aptos" panose="020B0004020202020204" pitchFamily="34" charset="0"/>
                <a:cs typeface="Aptos" panose="020B0004020202020204" pitchFamily="34" charset="0"/>
              </a:rPr>
              <a:t>  Rel-19 CRs to TS23222 for TEI19, </a:t>
            </a:r>
            <a:r>
              <a:rPr lang="en-GB" sz="1800" b="1" dirty="0" err="1">
                <a:effectLst/>
                <a:ea typeface="Aptos" panose="020B0004020202020204" pitchFamily="34" charset="0"/>
                <a:cs typeface="Aptos" panose="020B0004020202020204" pitchFamily="34" charset="0"/>
              </a:rPr>
              <a:t>eCAPIF</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SP-241731</a:t>
            </a:r>
            <a:r>
              <a:rPr lang="en-GB" sz="1800" b="1" dirty="0">
                <a:effectLst/>
                <a:ea typeface="Aptos" panose="020B0004020202020204" pitchFamily="34" charset="0"/>
                <a:cs typeface="Aptos" panose="020B0004020202020204" pitchFamily="34" charset="0"/>
              </a:rPr>
              <a:t>  Rel-19 CRs to TS23222 for TEI19, SNAAPP</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SP-241732</a:t>
            </a:r>
            <a:r>
              <a:rPr lang="en-GB" sz="1800" b="1" dirty="0">
                <a:effectLst/>
                <a:ea typeface="Aptos" panose="020B0004020202020204" pitchFamily="34" charset="0"/>
                <a:cs typeface="Aptos" panose="020B0004020202020204" pitchFamily="34" charset="0"/>
              </a:rPr>
              <a:t>  Rel-19 CRs to TS23255 for UASAPP_Ph3</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SP-241733</a:t>
            </a:r>
            <a:r>
              <a:rPr lang="en-GB" sz="1800" b="1" dirty="0">
                <a:effectLst/>
                <a:ea typeface="Aptos" panose="020B0004020202020204" pitchFamily="34" charset="0"/>
                <a:cs typeface="Aptos" panose="020B0004020202020204" pitchFamily="34" charset="0"/>
              </a:rPr>
              <a:t>  Rel-19 CRs to TS23558 for XRM_Ph2_App</a:t>
            </a:r>
            <a:endParaRPr lang="en-US" sz="18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48012229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117564"/>
            <a:ext cx="10515600" cy="1097393"/>
          </a:xfrm>
        </p:spPr>
        <p:txBody>
          <a:bodyPr/>
          <a:lstStyle/>
          <a:p>
            <a:r>
              <a:rPr lang="en-GB" altLang="fr-FR" b="1" dirty="0"/>
              <a:t>For TSG SA information and action (9/11)</a:t>
            </a:r>
          </a:p>
        </p:txBody>
      </p:sp>
      <p:sp>
        <p:nvSpPr>
          <p:cNvPr id="20483" name="Content Placeholder 2"/>
          <p:cNvSpPr>
            <a:spLocks noGrp="1"/>
          </p:cNvSpPr>
          <p:nvPr>
            <p:ph idx="1"/>
          </p:nvPr>
        </p:nvSpPr>
        <p:spPr>
          <a:xfrm>
            <a:off x="501843" y="1274246"/>
            <a:ext cx="11690157" cy="5024954"/>
          </a:xfrm>
        </p:spPr>
        <p:txBody>
          <a:bodyPr/>
          <a:lstStyle/>
          <a:p>
            <a:r>
              <a:rPr lang="en-GB" altLang="fr-FR" sz="2400" b="1" dirty="0"/>
              <a:t>For Information: Technical Reports/Specifications</a:t>
            </a:r>
          </a:p>
          <a:p>
            <a:pPr lvl="1"/>
            <a:r>
              <a:rPr lang="en-GB" sz="1800" b="1" dirty="0">
                <a:solidFill>
                  <a:srgbClr val="0000FF"/>
                </a:solidFill>
                <a:effectLst/>
                <a:ea typeface="Aptos" panose="020B0004020202020204" pitchFamily="34" charset="0"/>
                <a:cs typeface="Aptos" panose="020B0004020202020204" pitchFamily="34" charset="0"/>
              </a:rPr>
              <a:t>SP-241696</a:t>
            </a:r>
            <a:r>
              <a:rPr lang="en-GB" sz="1800" b="1" dirty="0">
                <a:effectLst/>
                <a:ea typeface="Aptos" panose="020B0004020202020204" pitchFamily="34" charset="0"/>
                <a:cs typeface="Aptos" panose="020B0004020202020204" pitchFamily="34" charset="0"/>
              </a:rPr>
              <a:t>  Presentation of TS 23.438 v1.0.0 “</a:t>
            </a:r>
            <a:r>
              <a:rPr lang="en-US" sz="1800" b="1" i="0" dirty="0">
                <a:solidFill>
                  <a:srgbClr val="212529"/>
                </a:solidFill>
                <a:effectLst/>
              </a:rPr>
              <a:t>Service Enabler Architecture Layer for Verticals (SEAL); Digital 			assets</a:t>
            </a:r>
            <a:r>
              <a:rPr lang="en-GB" sz="1800" b="1" dirty="0">
                <a:effectLst/>
                <a:ea typeface="Aptos" panose="020B0004020202020204" pitchFamily="34" charset="0"/>
                <a:cs typeface="Aptos" panose="020B0004020202020204" pitchFamily="34" charset="0"/>
              </a:rPr>
              <a:t>” for Information</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SP-241697</a:t>
            </a:r>
            <a:r>
              <a:rPr lang="en-GB" sz="1800" b="1" dirty="0">
                <a:effectLst/>
                <a:ea typeface="Aptos" panose="020B0004020202020204" pitchFamily="34" charset="0"/>
                <a:cs typeface="Aptos" panose="020B0004020202020204" pitchFamily="34" charset="0"/>
              </a:rPr>
              <a:t>  Presentation of TS 23.392 v1.0.0 “</a:t>
            </a:r>
            <a:r>
              <a:rPr lang="en-US" sz="1800" b="1" i="0" dirty="0">
                <a:solidFill>
                  <a:srgbClr val="212529"/>
                </a:solidFill>
                <a:effectLst/>
              </a:rPr>
              <a:t>Application enablement aspects for MMTel</a:t>
            </a:r>
            <a:r>
              <a:rPr lang="en-GB" sz="1800" b="1" dirty="0">
                <a:effectLst/>
                <a:ea typeface="Aptos" panose="020B0004020202020204" pitchFamily="34" charset="0"/>
                <a:cs typeface="Aptos" panose="020B0004020202020204" pitchFamily="34" charset="0"/>
              </a:rPr>
              <a:t>” for Information</a:t>
            </a:r>
            <a:endParaRPr lang="en-GB" sz="1800" b="1" dirty="0">
              <a:ea typeface="Aptos" panose="020B0004020202020204" pitchFamily="34" charset="0"/>
              <a:cs typeface="Aptos" panose="020B0004020202020204" pitchFamily="34" charset="0"/>
            </a:endParaRPr>
          </a:p>
          <a:p>
            <a:pPr lvl="1"/>
            <a:endParaRPr lang="en-IN" altLang="fr-FR" sz="1200" b="1" dirty="0">
              <a:solidFill>
                <a:srgbClr val="0000FF"/>
              </a:solidFill>
            </a:endParaRPr>
          </a:p>
          <a:p>
            <a:r>
              <a:rPr lang="en-GB" altLang="fr-FR" sz="2400" b="1" dirty="0"/>
              <a:t>For Action: Technical Reports/Specifications for Approval</a:t>
            </a:r>
          </a:p>
          <a:p>
            <a:pPr lvl="1"/>
            <a:r>
              <a:rPr lang="en-GB" sz="1800" b="1" dirty="0">
                <a:solidFill>
                  <a:srgbClr val="0000FF"/>
                </a:solidFill>
                <a:effectLst/>
                <a:ea typeface="Aptos" panose="020B0004020202020204" pitchFamily="34" charset="0"/>
                <a:cs typeface="Aptos" panose="020B0004020202020204" pitchFamily="34" charset="0"/>
              </a:rPr>
              <a:t>SP-241698</a:t>
            </a:r>
            <a:r>
              <a:rPr lang="en-GB" sz="1800" b="1" dirty="0">
                <a:effectLst/>
                <a:ea typeface="Aptos" panose="020B0004020202020204" pitchFamily="34" charset="0"/>
                <a:cs typeface="Aptos" panose="020B0004020202020204" pitchFamily="34" charset="0"/>
              </a:rPr>
              <a:t>  Presentation of TR 23.700-22 v2.0.0 “</a:t>
            </a:r>
            <a:r>
              <a:rPr lang="en-US" sz="1800" b="1" i="0" dirty="0">
                <a:solidFill>
                  <a:srgbClr val="212529"/>
                </a:solidFill>
                <a:effectLst/>
              </a:rPr>
              <a:t>Study on CAPIF Phase 3</a:t>
            </a:r>
            <a:r>
              <a:rPr lang="en-GB" sz="1800" b="1" dirty="0">
                <a:effectLst/>
                <a:ea typeface="Aptos" panose="020B0004020202020204" pitchFamily="34" charset="0"/>
                <a:cs typeface="Aptos" panose="020B0004020202020204" pitchFamily="34" charset="0"/>
              </a:rPr>
              <a:t>” for Approval</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SP-241699</a:t>
            </a:r>
            <a:r>
              <a:rPr lang="en-GB" sz="1800" b="1" dirty="0">
                <a:effectLst/>
                <a:ea typeface="Aptos" panose="020B0004020202020204" pitchFamily="34" charset="0"/>
                <a:cs typeface="Aptos" panose="020B0004020202020204" pitchFamily="34" charset="0"/>
              </a:rPr>
              <a:t>  Presentation of TR 23.700-92 2.0.0 “</a:t>
            </a:r>
            <a:r>
              <a:rPr lang="en-US" sz="1800" b="1" i="0" dirty="0">
                <a:solidFill>
                  <a:srgbClr val="212529"/>
                </a:solidFill>
                <a:effectLst/>
              </a:rPr>
              <a:t>Study on service aspects for supporting the </a:t>
            </a:r>
            <a:r>
              <a:rPr lang="en-US" sz="1800" b="1" i="0" dirty="0" err="1">
                <a:solidFill>
                  <a:srgbClr val="212529"/>
                </a:solidFill>
                <a:effectLst/>
              </a:rPr>
              <a:t>eMMTel</a:t>
            </a:r>
            <a:r>
              <a:rPr lang="en-US" sz="1800" b="1" i="0" dirty="0">
                <a:solidFill>
                  <a:srgbClr val="212529"/>
                </a:solidFill>
                <a:effectLst/>
              </a:rPr>
              <a:t> Service</a:t>
            </a:r>
            <a:r>
              <a:rPr lang="en-GB" sz="1800" b="1" dirty="0">
                <a:effectLst/>
                <a:ea typeface="Aptos" panose="020B0004020202020204" pitchFamily="34" charset="0"/>
                <a:cs typeface="Aptos" panose="020B0004020202020204" pitchFamily="34" charset="0"/>
              </a:rPr>
              <a:t>” for 		Approval</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SP-241700</a:t>
            </a:r>
            <a:r>
              <a:rPr lang="en-GB" sz="1800" b="1" dirty="0">
                <a:effectLst/>
                <a:ea typeface="Aptos" panose="020B0004020202020204" pitchFamily="34" charset="0"/>
                <a:cs typeface="Aptos" panose="020B0004020202020204" pitchFamily="34" charset="0"/>
              </a:rPr>
              <a:t>  Presentation of TR 23.700-09 v1.0.0 “</a:t>
            </a:r>
            <a:r>
              <a:rPr lang="en-US" sz="1800" b="1" i="0" dirty="0">
                <a:solidFill>
                  <a:srgbClr val="212529"/>
                </a:solidFill>
                <a:effectLst/>
              </a:rPr>
              <a:t>Study on MC services support on generic IOPS mode of 			operation</a:t>
            </a:r>
            <a:r>
              <a:rPr lang="en-GB" sz="1800" b="1" dirty="0">
                <a:effectLst/>
                <a:ea typeface="Aptos" panose="020B0004020202020204" pitchFamily="34" charset="0"/>
                <a:cs typeface="Aptos" panose="020B0004020202020204" pitchFamily="34" charset="0"/>
              </a:rPr>
              <a:t>” for Information and Approval</a:t>
            </a:r>
          </a:p>
          <a:p>
            <a:pPr lvl="1"/>
            <a:r>
              <a:rPr lang="en-GB" sz="1800" b="1" dirty="0">
                <a:solidFill>
                  <a:srgbClr val="0000FF"/>
                </a:solidFill>
                <a:ea typeface="Aptos" panose="020B0004020202020204" pitchFamily="34" charset="0"/>
                <a:cs typeface="Aptos" panose="020B0004020202020204" pitchFamily="34" charset="0"/>
              </a:rPr>
              <a:t>SP-241701</a:t>
            </a:r>
            <a:r>
              <a:rPr lang="en-GB" sz="1800" b="1" dirty="0">
                <a:ea typeface="Aptos" panose="020B0004020202020204" pitchFamily="34" charset="0"/>
                <a:cs typeface="Aptos" panose="020B0004020202020204" pitchFamily="34" charset="0"/>
              </a:rPr>
              <a:t>  Presentation of TR 23.946 v1.0.0 “</a:t>
            </a:r>
            <a:r>
              <a:rPr lang="en-US" sz="1800" b="1" dirty="0">
                <a:solidFill>
                  <a:srgbClr val="212529"/>
                </a:solidFill>
              </a:rPr>
              <a:t>Guidelines for CAPIF Usage</a:t>
            </a:r>
            <a:r>
              <a:rPr lang="en-GB" sz="1800" b="1" dirty="0">
                <a:ea typeface="Aptos" panose="020B0004020202020204" pitchFamily="34" charset="0"/>
                <a:cs typeface="Aptos" panose="020B0004020202020204" pitchFamily="34" charset="0"/>
              </a:rPr>
              <a:t>” for Information and Approval</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SP-241702</a:t>
            </a:r>
            <a:r>
              <a:rPr lang="en-GB" sz="1800" b="1" dirty="0">
                <a:effectLst/>
                <a:ea typeface="Aptos" panose="020B0004020202020204" pitchFamily="34" charset="0"/>
                <a:cs typeface="Aptos" panose="020B0004020202020204" pitchFamily="34" charset="0"/>
              </a:rPr>
              <a:t>  Presentation of TS 23.437 v1.0.0 “</a:t>
            </a:r>
            <a:r>
              <a:rPr lang="en-US" sz="1800" b="1" i="0" dirty="0">
                <a:solidFill>
                  <a:srgbClr val="212529"/>
                </a:solidFill>
                <a:effectLst/>
              </a:rPr>
              <a:t>Service Enabler Architecture Layer for Verticals (SEAL); Spatial 			mapping and Spatial anchors management</a:t>
            </a:r>
            <a:r>
              <a:rPr lang="en-GB" sz="1800" b="1" dirty="0">
                <a:effectLst/>
                <a:ea typeface="Aptos" panose="020B0004020202020204" pitchFamily="34" charset="0"/>
                <a:cs typeface="Aptos" panose="020B0004020202020204" pitchFamily="34" charset="0"/>
              </a:rPr>
              <a:t>” for Information and approval</a:t>
            </a:r>
            <a:endParaRPr lang="en-US" sz="1800" b="1" dirty="0">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SP-241703</a:t>
            </a:r>
            <a:r>
              <a:rPr lang="en-GB" sz="1800" b="1" dirty="0">
                <a:effectLst/>
                <a:ea typeface="Aptos" panose="020B0004020202020204" pitchFamily="34" charset="0"/>
                <a:cs typeface="Aptos" panose="020B0004020202020204" pitchFamily="34" charset="0"/>
              </a:rPr>
              <a:t>  Presentation of TS 23.482 v1.0.0 “</a:t>
            </a:r>
            <a:r>
              <a:rPr lang="en-US" sz="1800" b="1" i="0" dirty="0">
                <a:solidFill>
                  <a:srgbClr val="212529"/>
                </a:solidFill>
                <a:effectLst/>
              </a:rPr>
              <a:t>Functional architecture and information flows for AIML Enablement 		Service</a:t>
            </a:r>
            <a:r>
              <a:rPr lang="en-GB" sz="1800" b="1" dirty="0">
                <a:effectLst/>
                <a:ea typeface="Aptos" panose="020B0004020202020204" pitchFamily="34" charset="0"/>
                <a:cs typeface="Aptos" panose="020B0004020202020204" pitchFamily="34" charset="0"/>
              </a:rPr>
              <a:t>” for Information and Approval</a:t>
            </a:r>
          </a:p>
          <a:p>
            <a:pPr lvl="1"/>
            <a:endParaRPr lang="en-US" sz="18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3222533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195943"/>
            <a:ext cx="10515600" cy="1162707"/>
          </a:xfrm>
        </p:spPr>
        <p:txBody>
          <a:bodyPr/>
          <a:lstStyle/>
          <a:p>
            <a:r>
              <a:rPr lang="en-GB" altLang="fr-FR" b="1" dirty="0"/>
              <a:t>For TSG SA information and action (10/11)</a:t>
            </a:r>
          </a:p>
        </p:txBody>
      </p:sp>
      <p:sp>
        <p:nvSpPr>
          <p:cNvPr id="20483" name="Content Placeholder 2"/>
          <p:cNvSpPr>
            <a:spLocks noGrp="1"/>
          </p:cNvSpPr>
          <p:nvPr>
            <p:ph idx="1"/>
          </p:nvPr>
        </p:nvSpPr>
        <p:spPr>
          <a:xfrm>
            <a:off x="125786" y="1316849"/>
            <a:ext cx="11984251" cy="4879040"/>
          </a:xfrm>
        </p:spPr>
        <p:txBody>
          <a:bodyPr/>
          <a:lstStyle/>
          <a:p>
            <a:r>
              <a:rPr lang="en-GB" altLang="fr-FR" sz="2400" b="1" dirty="0"/>
              <a:t>For Action: Revised</a:t>
            </a:r>
            <a:r>
              <a:rPr lang="en-US" altLang="en-US" sz="2400" b="1" dirty="0"/>
              <a:t> SIDs/WIDs for Approval</a:t>
            </a:r>
          </a:p>
          <a:p>
            <a:pPr lvl="1"/>
            <a:r>
              <a:rPr lang="en-GB" sz="1800" b="1" dirty="0">
                <a:solidFill>
                  <a:srgbClr val="0000FF"/>
                </a:solidFill>
                <a:effectLst/>
                <a:ea typeface="Aptos" panose="020B0004020202020204" pitchFamily="34" charset="0"/>
                <a:cs typeface="Aptos" panose="020B0004020202020204" pitchFamily="34" charset="0"/>
              </a:rPr>
              <a:t>SP-241690</a:t>
            </a:r>
            <a:r>
              <a:rPr lang="en-GB" sz="1800" b="1" dirty="0">
                <a:effectLst/>
                <a:ea typeface="Aptos" panose="020B0004020202020204" pitchFamily="34" charset="0"/>
                <a:cs typeface="Aptos" panose="020B0004020202020204" pitchFamily="34" charset="0"/>
              </a:rPr>
              <a:t>  Revised WID on Satellite access enabled 5G services</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SP-241691</a:t>
            </a:r>
            <a:r>
              <a:rPr lang="en-GB" sz="1800" b="1" dirty="0">
                <a:effectLst/>
                <a:ea typeface="Aptos" panose="020B0004020202020204" pitchFamily="34" charset="0"/>
                <a:cs typeface="Aptos" panose="020B0004020202020204" pitchFamily="34" charset="0"/>
              </a:rPr>
              <a:t>  Revised WID on Enhanced Mission Critical Architecture for Rel-19</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SP-241692</a:t>
            </a:r>
            <a:r>
              <a:rPr lang="en-GB" sz="1800" b="1" dirty="0">
                <a:effectLst/>
                <a:ea typeface="Aptos" panose="020B0004020202020204" pitchFamily="34" charset="0"/>
                <a:cs typeface="Aptos" panose="020B0004020202020204" pitchFamily="34" charset="0"/>
              </a:rPr>
              <a:t>  Revised WID on Guidelines for CAPIF Usage</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SP-241693</a:t>
            </a:r>
            <a:r>
              <a:rPr lang="en-GB" sz="1800" b="1" dirty="0">
                <a:effectLst/>
                <a:ea typeface="Aptos" panose="020B0004020202020204" pitchFamily="34" charset="0"/>
                <a:cs typeface="Aptos" panose="020B0004020202020204" pitchFamily="34" charset="0"/>
              </a:rPr>
              <a:t>  Revised WID on Railways specific Enhancements to Mission Critical Services</a:t>
            </a:r>
            <a:endParaRPr lang="en-US" sz="1800" b="1" dirty="0">
              <a:effectLst/>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SP-241694</a:t>
            </a:r>
            <a:r>
              <a:rPr lang="en-GB" sz="1800" b="1" dirty="0">
                <a:effectLst/>
                <a:ea typeface="Aptos" panose="020B0004020202020204" pitchFamily="34" charset="0"/>
                <a:cs typeface="Aptos" panose="020B0004020202020204" pitchFamily="34" charset="0"/>
              </a:rPr>
              <a:t>  Revised WID on Common API Framework (CAPIF) Phase 3</a:t>
            </a:r>
            <a:endParaRPr lang="en-US" sz="1800" b="1" dirty="0">
              <a:effectLst/>
              <a:ea typeface="Aptos" panose="020B0004020202020204" pitchFamily="34" charset="0"/>
              <a:cs typeface="Aptos" panose="020B0004020202020204" pitchFamily="34" charset="0"/>
            </a:endParaRPr>
          </a:p>
          <a:p>
            <a:pPr lvl="1"/>
            <a:endParaRPr lang="en-US" altLang="fr-FR" sz="1800" b="1" dirty="0"/>
          </a:p>
          <a:p>
            <a:r>
              <a:rPr lang="en-GB" altLang="fr-FR" sz="2400" b="1" dirty="0"/>
              <a:t>For Action: New</a:t>
            </a:r>
            <a:r>
              <a:rPr lang="en-US" altLang="en-US" sz="2400" b="1" dirty="0"/>
              <a:t> SIDs/WIDs for Approval</a:t>
            </a:r>
          </a:p>
          <a:p>
            <a:pPr lvl="1"/>
            <a:r>
              <a:rPr lang="en-GB" sz="1800" b="1" dirty="0">
                <a:solidFill>
                  <a:srgbClr val="0000FF"/>
                </a:solidFill>
                <a:ea typeface="Aptos" panose="020B0004020202020204" pitchFamily="34" charset="0"/>
                <a:cs typeface="Aptos" panose="020B0004020202020204" pitchFamily="34" charset="0"/>
              </a:rPr>
              <a:t>SP-241695</a:t>
            </a:r>
            <a:r>
              <a:rPr lang="en-GB" sz="1800" b="1" dirty="0">
                <a:ea typeface="Aptos" panose="020B0004020202020204" pitchFamily="34" charset="0"/>
                <a:cs typeface="Aptos" panose="020B0004020202020204" pitchFamily="34" charset="0"/>
              </a:rPr>
              <a:t>  New WID on Rel-19 Application Data Analytics Enablement Service</a:t>
            </a:r>
          </a:p>
          <a:p>
            <a:pPr marL="457200" lvl="1" indent="0">
              <a:buNone/>
            </a:pPr>
            <a:endParaRPr lang="en-GB" altLang="fr-FR" sz="1800" b="1" dirty="0"/>
          </a:p>
          <a:p>
            <a:r>
              <a:rPr lang="en-GB" altLang="fr-FR" sz="2400" b="1" dirty="0"/>
              <a:t>For Potential Action: Endorsed</a:t>
            </a:r>
            <a:r>
              <a:rPr lang="en-US" altLang="en-US" sz="2400" b="1" dirty="0"/>
              <a:t> SIDs/WIDs</a:t>
            </a:r>
          </a:p>
          <a:p>
            <a:pPr lvl="1"/>
            <a:r>
              <a:rPr lang="en-US" altLang="fr-FR" sz="1800" b="1" dirty="0"/>
              <a:t>None</a:t>
            </a:r>
          </a:p>
        </p:txBody>
      </p:sp>
    </p:spTree>
    <p:extLst>
      <p:ext uri="{BB962C8B-B14F-4D97-AF65-F5344CB8AC3E}">
        <p14:creationId xmlns:p14="http://schemas.microsoft.com/office/powerpoint/2010/main" val="27068202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2016-CAE3-8F63-B68A-750665977F4E}"/>
              </a:ext>
            </a:extLst>
          </p:cNvPr>
          <p:cNvSpPr>
            <a:spLocks noGrp="1"/>
          </p:cNvSpPr>
          <p:nvPr>
            <p:ph type="title"/>
          </p:nvPr>
        </p:nvSpPr>
        <p:spPr/>
        <p:txBody>
          <a:bodyPr/>
          <a:lstStyle/>
          <a:p>
            <a:r>
              <a:rPr lang="en-US" b="1" dirty="0"/>
              <a:t>SA6#63 Statistics</a:t>
            </a:r>
          </a:p>
        </p:txBody>
      </p:sp>
      <p:sp>
        <p:nvSpPr>
          <p:cNvPr id="3" name="Content Placeholder 2">
            <a:extLst>
              <a:ext uri="{FF2B5EF4-FFF2-40B4-BE49-F238E27FC236}">
                <a16:creationId xmlns:a16="http://schemas.microsoft.com/office/drawing/2014/main" id="{77564346-AA69-7907-9599-0421F5BFB701}"/>
              </a:ext>
            </a:extLst>
          </p:cNvPr>
          <p:cNvSpPr>
            <a:spLocks noGrp="1"/>
          </p:cNvSpPr>
          <p:nvPr>
            <p:ph idx="1"/>
          </p:nvPr>
        </p:nvSpPr>
        <p:spPr/>
        <p:txBody>
          <a:bodyPr/>
          <a:lstStyle/>
          <a:p>
            <a:r>
              <a:rPr lang="en-GB" altLang="fr-FR" sz="2400" b="1" dirty="0"/>
              <a:t>Meeting dates: 14 – 18 October 2024</a:t>
            </a:r>
          </a:p>
          <a:p>
            <a:pPr lvl="1"/>
            <a:r>
              <a:rPr lang="en-GB" altLang="fr-FR" sz="2000" dirty="0"/>
              <a:t>5 quarters on Monday, 5 quarters on Tuesday –  Thursday, 3 quarters on Friday</a:t>
            </a:r>
          </a:p>
          <a:p>
            <a:r>
              <a:rPr lang="en-GB" altLang="fr-FR" sz="2400" b="1" dirty="0"/>
              <a:t>Statistics</a:t>
            </a:r>
          </a:p>
          <a:p>
            <a:pPr lvl="1"/>
            <a:r>
              <a:rPr lang="en-GB" altLang="fr-FR" sz="2000" dirty="0"/>
              <a:t>333 Tdoc numbers initially reserved, 656 Tdoc numbers used by end-of-meeting</a:t>
            </a:r>
          </a:p>
          <a:p>
            <a:pPr lvl="1"/>
            <a:r>
              <a:rPr lang="en-GB" altLang="fr-FR" sz="2000" dirty="0"/>
              <a:t>143 Agreed CRs - </a:t>
            </a:r>
            <a:r>
              <a:rPr lang="en-GB" altLang="fr-FR" sz="1800" dirty="0"/>
              <a:t>0 for pre Rel-18, 38 for Rel-18, 105 for Rel-19</a:t>
            </a:r>
          </a:p>
          <a:p>
            <a:pPr lvl="1"/>
            <a:r>
              <a:rPr lang="en-GB" altLang="fr-FR" sz="2000" dirty="0"/>
              <a:t>109 Approved </a:t>
            </a:r>
            <a:r>
              <a:rPr lang="en-GB" altLang="fr-FR" sz="2000" dirty="0" err="1"/>
              <a:t>pCRs</a:t>
            </a:r>
            <a:r>
              <a:rPr lang="en-GB" altLang="fr-FR" sz="2000" dirty="0"/>
              <a:t> for Rel-19</a:t>
            </a:r>
            <a:endParaRPr lang="en-GB" altLang="fr-FR" sz="1800" dirty="0"/>
          </a:p>
          <a:p>
            <a:pPr lvl="1"/>
            <a:r>
              <a:rPr lang="en-GB" altLang="fr-FR" sz="2000" dirty="0"/>
              <a:t>12 incoming LSs, 2 Approved outgoing LSs</a:t>
            </a:r>
          </a:p>
          <a:p>
            <a:pPr lvl="1"/>
            <a:r>
              <a:rPr lang="en-GB" altLang="fr-FR" sz="2000" dirty="0"/>
              <a:t>Time allocation: Pre-Rel-19: ~15%; Rel-19: ~85%</a:t>
            </a:r>
          </a:p>
          <a:p>
            <a:r>
              <a:rPr lang="en-GB" altLang="fr-FR" sz="2400" b="1" dirty="0"/>
              <a:t>Conference calls (pre-SA6#63)</a:t>
            </a:r>
          </a:p>
          <a:p>
            <a:pPr lvl="1"/>
            <a:r>
              <a:rPr lang="en-GB" altLang="fr-FR" sz="2000" dirty="0"/>
              <a:t>4 informal conference calls</a:t>
            </a:r>
            <a:endParaRPr lang="en-US" sz="2000" dirty="0"/>
          </a:p>
        </p:txBody>
      </p:sp>
    </p:spTree>
    <p:extLst>
      <p:ext uri="{BB962C8B-B14F-4D97-AF65-F5344CB8AC3E}">
        <p14:creationId xmlns:p14="http://schemas.microsoft.com/office/powerpoint/2010/main" val="1486771013"/>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195943"/>
            <a:ext cx="10515600" cy="1162707"/>
          </a:xfrm>
        </p:spPr>
        <p:txBody>
          <a:bodyPr/>
          <a:lstStyle/>
          <a:p>
            <a:r>
              <a:rPr lang="en-GB" altLang="fr-FR" b="1" dirty="0"/>
              <a:t>For TSG SA information and action (11/11)</a:t>
            </a:r>
          </a:p>
        </p:txBody>
      </p:sp>
      <p:sp>
        <p:nvSpPr>
          <p:cNvPr id="20483" name="Content Placeholder 2"/>
          <p:cNvSpPr>
            <a:spLocks noGrp="1"/>
          </p:cNvSpPr>
          <p:nvPr>
            <p:ph idx="1"/>
          </p:nvPr>
        </p:nvSpPr>
        <p:spPr>
          <a:xfrm>
            <a:off x="125786" y="1316849"/>
            <a:ext cx="11984251" cy="4879040"/>
          </a:xfrm>
        </p:spPr>
        <p:txBody>
          <a:bodyPr/>
          <a:lstStyle/>
          <a:p>
            <a:r>
              <a:rPr lang="en-GB" altLang="fr-FR" sz="2400" b="1" dirty="0"/>
              <a:t>For Action: </a:t>
            </a:r>
            <a:r>
              <a:rPr lang="nb-NO" altLang="fr-FR" sz="2400" b="1" dirty="0" err="1"/>
              <a:t>Exception</a:t>
            </a:r>
            <a:r>
              <a:rPr lang="nb-NO" altLang="fr-FR" sz="2400" b="1" dirty="0"/>
              <a:t> </a:t>
            </a:r>
            <a:r>
              <a:rPr lang="nb-NO" altLang="fr-FR" sz="2400" b="1" dirty="0" err="1"/>
              <a:t>sheets</a:t>
            </a:r>
            <a:r>
              <a:rPr lang="nb-NO" altLang="fr-FR" sz="2400" b="1" dirty="0"/>
              <a:t> for </a:t>
            </a:r>
            <a:r>
              <a:rPr lang="nb-NO" altLang="fr-FR" sz="2400" b="1" dirty="0" err="1"/>
              <a:t>Approval</a:t>
            </a:r>
            <a:endParaRPr lang="en-US" altLang="en-US" sz="2400" b="1" dirty="0"/>
          </a:p>
          <a:p>
            <a:pPr lvl="1"/>
            <a:r>
              <a:rPr lang="en-GB" sz="1800" b="1" dirty="0">
                <a:solidFill>
                  <a:srgbClr val="0000FF"/>
                </a:solidFill>
                <a:effectLst/>
                <a:ea typeface="Aptos" panose="020B0004020202020204" pitchFamily="34" charset="0"/>
                <a:cs typeface="Aptos" panose="020B0004020202020204" pitchFamily="34" charset="0"/>
              </a:rPr>
              <a:t>SP-241685</a:t>
            </a:r>
            <a:r>
              <a:rPr lang="en-GB" sz="1800" b="1" dirty="0">
                <a:effectLst/>
                <a:ea typeface="Aptos" panose="020B0004020202020204" pitchFamily="34" charset="0"/>
                <a:cs typeface="Aptos" panose="020B0004020202020204" pitchFamily="34" charset="0"/>
              </a:rPr>
              <a:t>  Rel-19 Work Item Exception </a:t>
            </a:r>
            <a:r>
              <a:rPr lang="en-GB" sz="1800" b="1">
                <a:effectLst/>
                <a:ea typeface="Aptos" panose="020B0004020202020204" pitchFamily="34" charset="0"/>
                <a:cs typeface="Aptos" panose="020B0004020202020204" pitchFamily="34" charset="0"/>
              </a:rPr>
              <a:t>for 5GSAT</a:t>
            </a:r>
            <a:r>
              <a:rPr lang="en-GB" sz="1800" b="1" dirty="0">
                <a:effectLst/>
                <a:ea typeface="Aptos" panose="020B0004020202020204" pitchFamily="34" charset="0"/>
                <a:cs typeface="Aptos" panose="020B0004020202020204" pitchFamily="34" charset="0"/>
              </a:rPr>
              <a:t>_Ph3_App</a:t>
            </a:r>
            <a:endParaRPr lang="en-US" sz="1800" b="1" dirty="0">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SP-241686</a:t>
            </a:r>
            <a:r>
              <a:rPr lang="en-GB" sz="1800" b="1" dirty="0">
                <a:effectLst/>
                <a:ea typeface="Aptos" panose="020B0004020202020204" pitchFamily="34" charset="0"/>
                <a:cs typeface="Aptos" panose="020B0004020202020204" pitchFamily="34" charset="0"/>
              </a:rPr>
              <a:t>  Rel-19 Work Item Exception for XRM_Ph2_App</a:t>
            </a:r>
            <a:endParaRPr lang="en-US" sz="1800" b="1" dirty="0">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SP-241687</a:t>
            </a:r>
            <a:r>
              <a:rPr lang="en-GB" sz="1800" b="1" dirty="0">
                <a:effectLst/>
                <a:ea typeface="Aptos" panose="020B0004020202020204" pitchFamily="34" charset="0"/>
                <a:cs typeface="Aptos" panose="020B0004020202020204" pitchFamily="34" charset="0"/>
              </a:rPr>
              <a:t>  Rel-19 Work Item Exception for </a:t>
            </a:r>
            <a:r>
              <a:rPr lang="en-GB" sz="1800" b="1" dirty="0" err="1">
                <a:effectLst/>
                <a:ea typeface="Aptos" panose="020B0004020202020204" pitchFamily="34" charset="0"/>
                <a:cs typeface="Aptos" panose="020B0004020202020204" pitchFamily="34" charset="0"/>
              </a:rPr>
              <a:t>MMTel_App</a:t>
            </a:r>
            <a:endParaRPr lang="en-US" sz="1800" b="1" dirty="0">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SP-241688</a:t>
            </a:r>
            <a:r>
              <a:rPr lang="en-GB" sz="1800" b="1" dirty="0">
                <a:effectLst/>
                <a:ea typeface="Aptos" panose="020B0004020202020204" pitchFamily="34" charset="0"/>
                <a:cs typeface="Aptos" panose="020B0004020202020204" pitchFamily="34" charset="0"/>
              </a:rPr>
              <a:t>  Rel-19 Work Item Exception for CAPIF_Ph3</a:t>
            </a:r>
            <a:endParaRPr lang="en-US" sz="1800" b="1" dirty="0">
              <a:ea typeface="Aptos" panose="020B0004020202020204" pitchFamily="34" charset="0"/>
              <a:cs typeface="Aptos" panose="020B0004020202020204" pitchFamily="34" charset="0"/>
            </a:endParaRPr>
          </a:p>
          <a:p>
            <a:pPr lvl="1"/>
            <a:r>
              <a:rPr lang="en-GB" sz="1800" b="1" dirty="0">
                <a:solidFill>
                  <a:srgbClr val="0000FF"/>
                </a:solidFill>
                <a:effectLst/>
                <a:ea typeface="Aptos" panose="020B0004020202020204" pitchFamily="34" charset="0"/>
                <a:cs typeface="Aptos" panose="020B0004020202020204" pitchFamily="34" charset="0"/>
              </a:rPr>
              <a:t>SP-241689</a:t>
            </a:r>
            <a:r>
              <a:rPr lang="en-GB" sz="1800" b="1" dirty="0">
                <a:effectLst/>
                <a:ea typeface="Aptos" panose="020B0004020202020204" pitchFamily="34" charset="0"/>
                <a:cs typeface="Aptos" panose="020B0004020202020204" pitchFamily="34" charset="0"/>
              </a:rPr>
              <a:t>  Rel-19 Work Item Exception for </a:t>
            </a:r>
            <a:r>
              <a:rPr lang="en-GB" sz="1800" b="1" dirty="0" err="1">
                <a:effectLst/>
                <a:ea typeface="Aptos" panose="020B0004020202020204" pitchFamily="34" charset="0"/>
                <a:cs typeface="Aptos" panose="020B0004020202020204" pitchFamily="34" charset="0"/>
              </a:rPr>
              <a:t>Metaverse_App</a:t>
            </a:r>
            <a:endParaRPr lang="en-GB" sz="18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839677205"/>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136433" y="2050868"/>
            <a:ext cx="9052592" cy="2286000"/>
          </a:xfrm>
        </p:spPr>
        <p:txBody>
          <a:bodyPr/>
          <a:lstStyle/>
          <a:p>
            <a:pPr algn="ctr"/>
            <a:r>
              <a:rPr lang="en-GB" altLang="fr-FR" sz="4800" dirty="0"/>
              <a:t>Thank You</a:t>
            </a:r>
            <a:endParaRPr lang="en-GB" altLang="fr-FR" sz="1200" dirty="0">
              <a:latin typeface="Algerian" panose="04020705040A02060702" pitchFamily="82" charset="0"/>
            </a:endParaRPr>
          </a:p>
        </p:txBody>
      </p:sp>
    </p:spTree>
    <p:extLst>
      <p:ext uri="{BB962C8B-B14F-4D97-AF65-F5344CB8AC3E}">
        <p14:creationId xmlns:p14="http://schemas.microsoft.com/office/powerpoint/2010/main" val="20788280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2016-CAE3-8F63-B68A-750665977F4E}"/>
              </a:ext>
            </a:extLst>
          </p:cNvPr>
          <p:cNvSpPr>
            <a:spLocks noGrp="1"/>
          </p:cNvSpPr>
          <p:nvPr>
            <p:ph type="title"/>
          </p:nvPr>
        </p:nvSpPr>
        <p:spPr/>
        <p:txBody>
          <a:bodyPr/>
          <a:lstStyle/>
          <a:p>
            <a:r>
              <a:rPr lang="en-US" b="1" dirty="0"/>
              <a:t>SA6#64 Statistics</a:t>
            </a:r>
          </a:p>
        </p:txBody>
      </p:sp>
      <p:sp>
        <p:nvSpPr>
          <p:cNvPr id="3" name="Content Placeholder 2">
            <a:extLst>
              <a:ext uri="{FF2B5EF4-FFF2-40B4-BE49-F238E27FC236}">
                <a16:creationId xmlns:a16="http://schemas.microsoft.com/office/drawing/2014/main" id="{77564346-AA69-7907-9599-0421F5BFB701}"/>
              </a:ext>
            </a:extLst>
          </p:cNvPr>
          <p:cNvSpPr>
            <a:spLocks noGrp="1"/>
          </p:cNvSpPr>
          <p:nvPr>
            <p:ph idx="1"/>
          </p:nvPr>
        </p:nvSpPr>
        <p:spPr/>
        <p:txBody>
          <a:bodyPr/>
          <a:lstStyle/>
          <a:p>
            <a:r>
              <a:rPr lang="en-GB" altLang="fr-FR" sz="2400" b="1" dirty="0"/>
              <a:t>Meeting dates: 18 – 22 November 2024</a:t>
            </a:r>
          </a:p>
          <a:p>
            <a:pPr lvl="1"/>
            <a:r>
              <a:rPr lang="en-GB" altLang="fr-FR" sz="2000" dirty="0"/>
              <a:t>5 quarters on Monday, 5 quarters on Tuesday –  Thursday, 4 quarters on Friday</a:t>
            </a:r>
          </a:p>
          <a:p>
            <a:r>
              <a:rPr lang="en-GB" altLang="fr-FR" sz="2400" b="1" dirty="0"/>
              <a:t>Statistics</a:t>
            </a:r>
          </a:p>
          <a:p>
            <a:pPr lvl="1"/>
            <a:r>
              <a:rPr lang="en-GB" altLang="fr-FR" sz="2000" dirty="0"/>
              <a:t>329 Tdoc numbers initially reserved, 678 Tdoc numbers used by end-of-meeting</a:t>
            </a:r>
          </a:p>
          <a:p>
            <a:pPr lvl="1"/>
            <a:r>
              <a:rPr lang="en-GB" altLang="fr-FR" sz="2000" dirty="0"/>
              <a:t>151 Agreed CRs - </a:t>
            </a:r>
            <a:r>
              <a:rPr lang="en-GB" altLang="fr-FR" sz="1800" dirty="0"/>
              <a:t>0 for pre Rel-18, 47 for Rel-18, 104 for Rel-19</a:t>
            </a:r>
          </a:p>
          <a:p>
            <a:pPr lvl="1"/>
            <a:r>
              <a:rPr lang="en-GB" altLang="fr-FR" sz="2000" dirty="0"/>
              <a:t>89 Approved </a:t>
            </a:r>
            <a:r>
              <a:rPr lang="en-GB" altLang="fr-FR" sz="2000" dirty="0" err="1"/>
              <a:t>pCRs</a:t>
            </a:r>
            <a:r>
              <a:rPr lang="en-GB" altLang="fr-FR" sz="2000" dirty="0"/>
              <a:t> for Rel-19</a:t>
            </a:r>
            <a:endParaRPr lang="en-GB" altLang="fr-FR" sz="1800" dirty="0"/>
          </a:p>
          <a:p>
            <a:pPr lvl="1"/>
            <a:r>
              <a:rPr lang="en-GB" altLang="fr-FR" sz="2000" dirty="0"/>
              <a:t>11 incoming LSs, 5 Approved outgoing LSs</a:t>
            </a:r>
          </a:p>
          <a:p>
            <a:pPr lvl="1"/>
            <a:r>
              <a:rPr lang="en-GB" altLang="fr-FR" sz="2000" dirty="0"/>
              <a:t>Time allocation: Pre-Rel-19: ~10%; Rel-19: ~90%</a:t>
            </a:r>
          </a:p>
          <a:p>
            <a:r>
              <a:rPr lang="en-GB" altLang="fr-FR" sz="2400" b="1" dirty="0"/>
              <a:t>Conference calls (pre-SA6#64)</a:t>
            </a:r>
          </a:p>
          <a:p>
            <a:pPr lvl="1"/>
            <a:r>
              <a:rPr lang="en-GB" altLang="fr-FR" sz="2000" dirty="0"/>
              <a:t>0 informal conference calls</a:t>
            </a:r>
            <a:endParaRPr lang="en-US" sz="2000" dirty="0"/>
          </a:p>
        </p:txBody>
      </p:sp>
    </p:spTree>
    <p:extLst>
      <p:ext uri="{BB962C8B-B14F-4D97-AF65-F5344CB8AC3E}">
        <p14:creationId xmlns:p14="http://schemas.microsoft.com/office/powerpoint/2010/main" val="3211601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838200" y="107366"/>
            <a:ext cx="1051560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p:cNvGraphicFramePr>
            <a:graphicFrameLocks noGrp="1"/>
          </p:cNvGraphicFramePr>
          <p:nvPr>
            <p:ph idx="1"/>
            <p:extLst>
              <p:ext uri="{D42A27DB-BD31-4B8C-83A1-F6EECF244321}">
                <p14:modId xmlns:p14="http://schemas.microsoft.com/office/powerpoint/2010/main" val="1226838330"/>
              </p:ext>
            </p:extLst>
          </p:nvPr>
        </p:nvGraphicFramePr>
        <p:xfrm>
          <a:off x="735013" y="1479550"/>
          <a:ext cx="10721975" cy="4819650"/>
        </p:xfrm>
        <a:graphic>
          <a:graphicData uri="http://schemas.openxmlformats.org/presentationml/2006/ole">
            <mc:AlternateContent xmlns:mc="http://schemas.openxmlformats.org/markup-compatibility/2006">
              <mc:Choice xmlns:v="urn:schemas-microsoft-com:vml" Requires="v">
                <p:oleObj name="Worksheet" r:id="rId2" imgW="9037249" imgH="3970146" progId="Excel.Sheet.8">
                  <p:embed/>
                </p:oleObj>
              </mc:Choice>
              <mc:Fallback>
                <p:oleObj name="Worksheet" r:id="rId2" imgW="9037249" imgH="3970146" progId="Excel.Sheet.8">
                  <p:embed/>
                  <p:pic>
                    <p:nvPicPr>
                      <p:cNvPr id="10" name="Espace réservé du contenu 5"/>
                      <p:cNvPicPr>
                        <a:picLocks noGrp="1" noChangeArrowheads="1"/>
                      </p:cNvPicPr>
                      <p:nvPr/>
                    </p:nvPicPr>
                    <p:blipFill>
                      <a:blip r:embed="rId3"/>
                      <a:srcRect/>
                      <a:stretch>
                        <a:fillRect/>
                      </a:stretch>
                    </p:blipFill>
                    <p:spPr bwMode="auto">
                      <a:xfrm>
                        <a:off x="735013" y="1479550"/>
                        <a:ext cx="10721975" cy="481965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55736213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4208678702"/>
              </p:ext>
            </p:extLst>
          </p:nvPr>
        </p:nvGraphicFramePr>
        <p:xfrm>
          <a:off x="774700" y="1426230"/>
          <a:ext cx="10604500" cy="4860270"/>
        </p:xfrm>
        <a:graphic>
          <a:graphicData uri="http://schemas.openxmlformats.org/presentationml/2006/ole">
            <mc:AlternateContent xmlns:mc="http://schemas.openxmlformats.org/markup-compatibility/2006">
              <mc:Choice xmlns:v="urn:schemas-microsoft-com:vml" Requires="v">
                <p:oleObj name="Worksheet" r:id="rId2" imgW="10439471" imgH="6019910" progId="Excel.Sheet.8">
                  <p:embed/>
                </p:oleObj>
              </mc:Choice>
              <mc:Fallback>
                <p:oleObj name="Worksheet" r:id="rId2" imgW="10439471" imgH="6019910" progId="Excel.Sheet.8">
                  <p:embed/>
                  <p:pic>
                    <p:nvPicPr>
                      <p:cNvPr id="27651" name="Espace réservé du contenu 5"/>
                      <p:cNvPicPr>
                        <a:picLocks noGrp="1" noChangeArrowheads="1"/>
                      </p:cNvPicPr>
                      <p:nvPr/>
                    </p:nvPicPr>
                    <p:blipFill>
                      <a:blip r:embed="rId3"/>
                      <a:srcRect/>
                      <a:stretch>
                        <a:fillRect/>
                      </a:stretch>
                    </p:blipFill>
                    <p:spPr bwMode="auto">
                      <a:xfrm>
                        <a:off x="774700" y="1426230"/>
                        <a:ext cx="10604500" cy="4860270"/>
                      </a:xfrm>
                      <a:prstGeom prst="rect">
                        <a:avLst/>
                      </a:prstGeom>
                      <a:noFill/>
                      <a:ln>
                        <a:noFill/>
                      </a:ln>
                    </p:spPr>
                  </p:pic>
                </p:oleObj>
              </mc:Fallback>
            </mc:AlternateContent>
          </a:graphicData>
        </a:graphic>
      </p:graphicFrame>
      <p:sp>
        <p:nvSpPr>
          <p:cNvPr id="8" name="Titre 1"/>
          <p:cNvSpPr txBox="1">
            <a:spLocks/>
          </p:cNvSpPr>
          <p:nvPr/>
        </p:nvSpPr>
        <p:spPr bwMode="auto">
          <a:xfrm>
            <a:off x="57869" y="100667"/>
            <a:ext cx="1016438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r>
              <a:rPr lang="fr-FR" altLang="fr-FR" sz="3200" b="1" dirty="0">
                <a:solidFill>
                  <a:srgbClr val="FF0000"/>
                </a:solidFill>
              </a:rPr>
              <a:t> per SA6-meeting</a:t>
            </a:r>
          </a:p>
        </p:txBody>
      </p:sp>
    </p:spTree>
    <p:extLst>
      <p:ext uri="{BB962C8B-B14F-4D97-AF65-F5344CB8AC3E}">
        <p14:creationId xmlns:p14="http://schemas.microsoft.com/office/powerpoint/2010/main" val="235996530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25678" y="93920"/>
            <a:ext cx="10515600" cy="1325563"/>
          </a:xfrm>
        </p:spPr>
        <p:txBody>
          <a:bodyPr/>
          <a:lstStyle/>
          <a:p>
            <a:r>
              <a:rPr lang="en-US" altLang="en-US" b="1" dirty="0"/>
              <a:t>Progress of approved Release 19 Study Items 1/2</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2954297584"/>
              </p:ext>
            </p:extLst>
          </p:nvPr>
        </p:nvGraphicFramePr>
        <p:xfrm>
          <a:off x="455164" y="1404505"/>
          <a:ext cx="11464552" cy="4690241"/>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lt1"/>
                          </a:solidFill>
                          <a:latin typeface="+mn-lt"/>
                          <a:ea typeface="+mn-ea"/>
                          <a:cs typeface="+mn-cs"/>
                        </a:rPr>
                        <a:t>1000035</a:t>
                      </a: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tx1"/>
                          </a:solidFill>
                          <a:latin typeface="+mn-lt"/>
                          <a:ea typeface="+mn-ea"/>
                          <a:cs typeface="+mn-cs"/>
                        </a:rPr>
                        <a:t>Study on enhanced application layer support for location services</a:t>
                      </a:r>
                      <a:endParaRPr lang="en-US" sz="1400" b="1" kern="1200" dirty="0">
                        <a:solidFill>
                          <a:schemeClr val="tx1"/>
                        </a:solidFill>
                        <a:latin typeface="+mn-lt"/>
                        <a:ea typeface="+mn-ea"/>
                        <a:cs typeface="+mn-cs"/>
                      </a:endParaRPr>
                    </a:p>
                  </a:txBody>
                  <a:tcPr marL="68580" marR="68580" marT="0" marB="0" anchor="ctr">
                    <a:solidFill>
                      <a:srgbClr val="92D050"/>
                    </a:solidFill>
                  </a:tcPr>
                </a:tc>
                <a:tc>
                  <a:txBody>
                    <a:bodyPr/>
                    <a:lstStyle/>
                    <a:p>
                      <a:pPr algn="l"/>
                      <a:r>
                        <a:rPr lang="en-US" sz="1400" b="1" dirty="0" err="1">
                          <a:solidFill>
                            <a:schemeClr val="tx1"/>
                          </a:solidFill>
                        </a:rPr>
                        <a:t>FS_eLSAPP</a:t>
                      </a:r>
                      <a:endParaRPr lang="en-US" sz="1400" b="1" dirty="0">
                        <a:solidFill>
                          <a:schemeClr val="tx1"/>
                        </a:solidFill>
                      </a:endParaRPr>
                    </a:p>
                  </a:txBody>
                  <a:tcPr marL="91446" marR="91446" marT="45691" marB="45691" anchor="ctr">
                    <a:solidFill>
                      <a:srgbClr val="92D050"/>
                    </a:solidFill>
                  </a:tcPr>
                </a:tc>
                <a:tc>
                  <a:txBody>
                    <a:bodyPr/>
                    <a:lstStyle/>
                    <a:p>
                      <a:pPr algn="l" fontAlgn="t"/>
                      <a:r>
                        <a:rPr lang="en-GB" sz="1400" b="1" kern="1200" dirty="0">
                          <a:solidFill>
                            <a:schemeClr val="tx1"/>
                          </a:solidFill>
                          <a:latin typeface="+mn-lt"/>
                          <a:ea typeface="+mn-ea"/>
                          <a:cs typeface="+mn-cs"/>
                        </a:rPr>
                        <a:t>Sep-2024</a:t>
                      </a:r>
                    </a:p>
                  </a:txBody>
                  <a:tcPr marL="36000" marR="127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FF0000"/>
                          </a:solidFill>
                          <a:latin typeface="+mn-lt"/>
                          <a:ea typeface="+mn-ea"/>
                          <a:cs typeface="+mn-cs"/>
                        </a:rPr>
                        <a:t>100%</a:t>
                      </a:r>
                    </a:p>
                  </a:txBody>
                  <a:tcPr marL="36000" marR="91446" marT="45691" marB="45691" anchor="ctr">
                    <a:solidFill>
                      <a:srgbClr val="92D050"/>
                    </a:solidFill>
                  </a:tcPr>
                </a:tc>
                <a:tc>
                  <a:txBody>
                    <a:bodyPr/>
                    <a:lstStyle/>
                    <a:p>
                      <a:pPr algn="l" fontAlgn="t"/>
                      <a:r>
                        <a:rPr lang="en-US" sz="1400" b="1" kern="1200" dirty="0">
                          <a:solidFill>
                            <a:schemeClr val="tx1"/>
                          </a:solidFill>
                          <a:latin typeface="+mn-lt"/>
                          <a:ea typeface="+mn-ea"/>
                          <a:cs typeface="+mn-cs"/>
                        </a:rPr>
                        <a:t>SP-230778</a:t>
                      </a:r>
                      <a:endParaRPr lang="en-GB" sz="1400" b="1" kern="1200" dirty="0">
                        <a:solidFill>
                          <a:schemeClr val="tx1"/>
                        </a:solidFill>
                        <a:latin typeface="+mn-lt"/>
                        <a:ea typeface="+mn-ea"/>
                        <a:cs typeface="+mn-cs"/>
                      </a:endParaRPr>
                    </a:p>
                  </a:txBody>
                  <a:tcPr marL="36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rgbClr val="FF0000"/>
                          </a:solidFill>
                        </a:rPr>
                        <a:t>100%</a:t>
                      </a:r>
                      <a:endParaRPr lang="en-US" sz="1400" b="1" dirty="0">
                        <a:solidFill>
                          <a:srgbClr val="FF0000"/>
                        </a:solidFill>
                      </a:endParaRPr>
                    </a:p>
                  </a:txBody>
                  <a:tcPr marL="91446" marR="91446" marT="45691" marB="45691" anchor="ctr">
                    <a:solidFill>
                      <a:srgbClr val="92D05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lt1"/>
                          </a:solidFill>
                          <a:latin typeface="+mn-lt"/>
                          <a:ea typeface="+mn-ea"/>
                          <a:cs typeface="+mn-cs"/>
                        </a:rPr>
                        <a:t>1000034</a:t>
                      </a: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tx1"/>
                          </a:solidFill>
                          <a:latin typeface="+mn-lt"/>
                          <a:ea typeface="+mn-ea"/>
                          <a:cs typeface="+mn-cs"/>
                        </a:rPr>
                        <a:t>Study on Service aspects for supporting the </a:t>
                      </a:r>
                      <a:r>
                        <a:rPr lang="en-GB" sz="1400" b="1" kern="1200" dirty="0" err="1">
                          <a:solidFill>
                            <a:schemeClr val="tx1"/>
                          </a:solidFill>
                          <a:latin typeface="+mn-lt"/>
                          <a:ea typeface="+mn-ea"/>
                          <a:cs typeface="+mn-cs"/>
                        </a:rPr>
                        <a:t>eMMTel</a:t>
                      </a:r>
                      <a:r>
                        <a:rPr lang="en-GB" sz="1400" b="1" kern="1200" dirty="0">
                          <a:solidFill>
                            <a:schemeClr val="tx1"/>
                          </a:solidFill>
                          <a:latin typeface="+mn-lt"/>
                          <a:ea typeface="+mn-ea"/>
                          <a:cs typeface="+mn-cs"/>
                        </a:rPr>
                        <a:t> service</a:t>
                      </a:r>
                      <a:endParaRPr lang="en-US" sz="1400" b="1" kern="1200" dirty="0">
                        <a:solidFill>
                          <a:schemeClr val="tx1"/>
                        </a:solidFill>
                        <a:latin typeface="+mn-lt"/>
                        <a:ea typeface="+mn-ea"/>
                        <a:cs typeface="+mn-cs"/>
                      </a:endParaRPr>
                    </a:p>
                  </a:txBody>
                  <a:tcPr marL="68580" marR="68580" marT="0" marB="0" anchor="ctr">
                    <a:solidFill>
                      <a:srgbClr val="92D050"/>
                    </a:solidFill>
                  </a:tcPr>
                </a:tc>
                <a:tc>
                  <a:txBody>
                    <a:bodyPr/>
                    <a:lstStyle/>
                    <a:p>
                      <a:pPr algn="l"/>
                      <a:r>
                        <a:rPr lang="en-US" sz="1400" b="1" dirty="0" err="1">
                          <a:solidFill>
                            <a:schemeClr val="tx1"/>
                          </a:solidFill>
                        </a:rPr>
                        <a:t>FS_eMMTelAPP</a:t>
                      </a:r>
                      <a:endParaRPr lang="en-US" sz="1400" b="1" dirty="0">
                        <a:solidFill>
                          <a:schemeClr val="tx1"/>
                        </a:solidFill>
                      </a:endParaRPr>
                    </a:p>
                  </a:txBody>
                  <a:tcPr marL="91446" marR="91446" marT="45691" marB="45691" anchor="ctr">
                    <a:solidFill>
                      <a:srgbClr val="92D050"/>
                    </a:solidFill>
                  </a:tcPr>
                </a:tc>
                <a:tc>
                  <a:txBody>
                    <a:bodyPr/>
                    <a:lstStyle/>
                    <a:p>
                      <a:pPr algn="l" fontAlgn="t"/>
                      <a:r>
                        <a:rPr lang="en-GB" sz="1400" b="1" kern="1200" dirty="0">
                          <a:solidFill>
                            <a:schemeClr val="tx1"/>
                          </a:solidFill>
                          <a:latin typeface="+mn-lt"/>
                          <a:ea typeface="+mn-ea"/>
                          <a:cs typeface="+mn-cs"/>
                        </a:rPr>
                        <a:t>Dec-2024</a:t>
                      </a:r>
                    </a:p>
                  </a:txBody>
                  <a:tcPr marL="36000" marR="127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80%</a:t>
                      </a:r>
                    </a:p>
                  </a:txBody>
                  <a:tcPr marL="36000" marR="91446" marT="45691" marB="45691" anchor="ctr">
                    <a:solidFill>
                      <a:srgbClr val="92D050"/>
                    </a:solidFill>
                  </a:tcPr>
                </a:tc>
                <a:tc>
                  <a:txBody>
                    <a:bodyPr/>
                    <a:lstStyle/>
                    <a:p>
                      <a:pPr algn="l" fontAlgn="t"/>
                      <a:r>
                        <a:rPr lang="en-US" sz="1400" b="1" kern="1200" dirty="0">
                          <a:solidFill>
                            <a:schemeClr val="tx1"/>
                          </a:solidFill>
                          <a:latin typeface="+mn-lt"/>
                          <a:ea typeface="+mn-ea"/>
                          <a:cs typeface="+mn-cs"/>
                        </a:rPr>
                        <a:t>SP-230779</a:t>
                      </a:r>
                      <a:endParaRPr lang="en-GB" sz="1400" b="1" kern="1200" dirty="0">
                        <a:solidFill>
                          <a:schemeClr val="tx1"/>
                        </a:solidFill>
                        <a:latin typeface="+mn-lt"/>
                        <a:ea typeface="+mn-ea"/>
                        <a:cs typeface="+mn-cs"/>
                      </a:endParaRPr>
                    </a:p>
                  </a:txBody>
                  <a:tcPr marL="36000" marR="72000" marT="12708"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100%</a:t>
                      </a:r>
                    </a:p>
                  </a:txBody>
                  <a:tcPr marL="91446" marR="91446" marT="45691" marB="45691" anchor="ctr">
                    <a:solidFill>
                      <a:srgbClr val="92D050"/>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1010005</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mn-cs"/>
                        </a:rPr>
                        <a:t>Study on application layer support for AI/ML services</a:t>
                      </a:r>
                    </a:p>
                  </a:txBody>
                  <a:tcPr marL="68580" marR="68580" marT="0" marB="0" anchor="ctr">
                    <a:solidFill>
                      <a:srgbClr val="92D050"/>
                    </a:solidFill>
                  </a:tcPr>
                </a:tc>
                <a:tc>
                  <a:txBody>
                    <a:bodyPr/>
                    <a:lstStyle/>
                    <a:p>
                      <a:pPr algn="l"/>
                      <a:r>
                        <a:rPr lang="en-US" sz="1400" b="1" dirty="0">
                          <a:solidFill>
                            <a:schemeClr val="tx1"/>
                          </a:solidFill>
                        </a:rPr>
                        <a:t>FS_AIMLAPP</a:t>
                      </a: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tx1"/>
                          </a:solidFill>
                          <a:latin typeface="+mn-lt"/>
                          <a:ea typeface="+mn-ea"/>
                          <a:cs typeface="+mn-cs"/>
                        </a:rPr>
                        <a:t>Sep-2024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SP-231182</a:t>
                      </a:r>
                      <a:endParaRPr lang="en-GB" sz="1400" b="1" kern="1200" dirty="0">
                        <a:solidFill>
                          <a:schemeClr val="tx1"/>
                        </a:solidFill>
                        <a:latin typeface="+mn-lt"/>
                        <a:ea typeface="+mn-ea"/>
                        <a:cs typeface="+mn-cs"/>
                      </a:endParaRPr>
                    </a:p>
                  </a:txBody>
                  <a:tcPr marL="36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rgbClr val="FF0000"/>
                          </a:solidFill>
                        </a:rPr>
                        <a:t>100%</a:t>
                      </a:r>
                      <a:endParaRPr lang="en-US" sz="1400" b="1" dirty="0">
                        <a:solidFill>
                          <a:srgbClr val="FF0000"/>
                        </a:solidFill>
                      </a:endParaRPr>
                    </a:p>
                  </a:txBody>
                  <a:tcPr marL="91446" marR="91446" marT="45691" marB="45691" anchor="ctr">
                    <a:solidFill>
                      <a:srgbClr val="92D05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1020052</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mn-cs"/>
                        </a:rPr>
                        <a:t>Study on application enablement for Localized Mobile Metaverse Services</a:t>
                      </a:r>
                    </a:p>
                  </a:txBody>
                  <a:tcPr marL="68580" marR="68580" marT="0" marB="0" anchor="ctr">
                    <a:solidFill>
                      <a:srgbClr val="92D050"/>
                    </a:solidFill>
                  </a:tcPr>
                </a:tc>
                <a:tc>
                  <a:txBody>
                    <a:bodyPr/>
                    <a:lstStyle/>
                    <a:p>
                      <a:pPr algn="l"/>
                      <a:r>
                        <a:rPr lang="en-US" sz="1400" b="1" kern="1200" dirty="0" err="1">
                          <a:solidFill>
                            <a:schemeClr val="tx1"/>
                          </a:solidFill>
                          <a:latin typeface="+mn-lt"/>
                          <a:ea typeface="+mn-ea"/>
                          <a:cs typeface="+mn-cs"/>
                        </a:rPr>
                        <a:t>FS_Metaverse_App</a:t>
                      </a:r>
                      <a:endParaRPr lang="en-US" sz="1400" b="1" kern="1200" dirty="0">
                        <a:solidFill>
                          <a:schemeClr val="tx1"/>
                        </a:solidFill>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tx1"/>
                          </a:solidFill>
                          <a:latin typeface="+mn-lt"/>
                          <a:ea typeface="+mn-ea"/>
                          <a:cs typeface="+mn-cs"/>
                        </a:rPr>
                        <a:t>Sep-2024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SP-231806</a:t>
                      </a:r>
                      <a:endParaRPr lang="en-GB" sz="1400" b="1" kern="1200" dirty="0">
                        <a:solidFill>
                          <a:schemeClr val="tx1"/>
                        </a:solidFill>
                        <a:latin typeface="+mn-lt"/>
                        <a:ea typeface="+mn-ea"/>
                        <a:cs typeface="+mn-cs"/>
                      </a:endParaRPr>
                    </a:p>
                  </a:txBody>
                  <a:tcPr marL="36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rgbClr val="FF0000"/>
                          </a:solidFill>
                        </a:rPr>
                        <a:t>100%</a:t>
                      </a:r>
                      <a:endParaRPr lang="en-US" sz="1400" b="1" dirty="0">
                        <a:solidFill>
                          <a:srgbClr val="FF0000"/>
                        </a:solidFill>
                      </a:endParaRPr>
                    </a:p>
                  </a:txBody>
                  <a:tcPr marL="91446" marR="91446" marT="45691" marB="45691" anchor="ctr">
                    <a:solidFill>
                      <a:srgbClr val="92D05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lt1"/>
                          </a:solidFill>
                          <a:latin typeface="+mn-lt"/>
                          <a:ea typeface="+mn-ea"/>
                          <a:cs typeface="+mn-cs"/>
                        </a:rPr>
                        <a:t>1020051</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mn-cs"/>
                        </a:rPr>
                        <a:t>Study on Application enabler for XR Services</a:t>
                      </a:r>
                    </a:p>
                  </a:txBody>
                  <a:tcPr marL="68580" marR="68580" marT="0" marB="0" anchor="ctr">
                    <a:solidFill>
                      <a:srgbClr val="92D050"/>
                    </a:solidFill>
                  </a:tcPr>
                </a:tc>
                <a:tc>
                  <a:txBody>
                    <a:bodyPr/>
                    <a:lstStyle/>
                    <a:p>
                      <a:pPr algn="l"/>
                      <a:r>
                        <a:rPr lang="en-US" sz="1400" b="1" kern="1200" dirty="0" err="1">
                          <a:solidFill>
                            <a:schemeClr val="tx1"/>
                          </a:solidFill>
                          <a:latin typeface="+mn-lt"/>
                          <a:ea typeface="+mn-ea"/>
                          <a:cs typeface="+mn-cs"/>
                        </a:rPr>
                        <a:t>FS_XRApp</a:t>
                      </a:r>
                      <a:endParaRPr lang="en-US" sz="1400" b="1" kern="1200" dirty="0">
                        <a:solidFill>
                          <a:schemeClr val="tx1"/>
                        </a:solidFill>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Dec-2024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400" b="1" kern="1200" dirty="0">
                          <a:solidFill>
                            <a:schemeClr val="tx1"/>
                          </a:solidFill>
                          <a:latin typeface="+mn-lt"/>
                          <a:ea typeface="+mn-ea"/>
                          <a:cs typeface="+mn-cs"/>
                        </a:rPr>
                        <a:t>90</a:t>
                      </a:r>
                      <a:r>
                        <a:rPr lang="en-GB" sz="1400" b="1" kern="1200" dirty="0">
                          <a:solidFill>
                            <a:schemeClr val="tx1"/>
                          </a:solidFill>
                          <a:latin typeface="+mn-lt"/>
                          <a:ea typeface="+mn-ea"/>
                          <a:cs typeface="+mn-cs"/>
                        </a:rPr>
                        <a:t>%</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S6-233295</a:t>
                      </a:r>
                    </a:p>
                  </a:txBody>
                  <a:tcPr marL="36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100%</a:t>
                      </a:r>
                    </a:p>
                  </a:txBody>
                  <a:tcPr marL="91446" marR="91446" marT="45691" marB="45691" anchor="ctr">
                    <a:solidFill>
                      <a:srgbClr val="92D05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1020053</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mn-cs"/>
                        </a:rPr>
                        <a:t>Study on application enablement for Satellite access enabled 5G Services</a:t>
                      </a:r>
                    </a:p>
                  </a:txBody>
                  <a:tcPr marL="68580" marR="68580" marT="0" marB="0" anchor="ctr">
                    <a:solidFill>
                      <a:srgbClr val="92D050"/>
                    </a:solidFill>
                  </a:tcPr>
                </a:tc>
                <a:tc>
                  <a:txBody>
                    <a:bodyPr/>
                    <a:lstStyle/>
                    <a:p>
                      <a:pPr algn="l"/>
                      <a:r>
                        <a:rPr lang="en-US" sz="1400" b="1" kern="1200" dirty="0">
                          <a:solidFill>
                            <a:schemeClr val="tx1"/>
                          </a:solidFill>
                          <a:latin typeface="+mn-lt"/>
                          <a:ea typeface="+mn-ea"/>
                          <a:cs typeface="+mn-cs"/>
                        </a:rPr>
                        <a:t>FS_5GSAT_Ph3_App</a:t>
                      </a: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400" b="1" kern="1200" dirty="0">
                          <a:solidFill>
                            <a:schemeClr val="tx1"/>
                          </a:solidFill>
                          <a:latin typeface="+mn-lt"/>
                          <a:ea typeface="+mn-ea"/>
                          <a:cs typeface="+mn-cs"/>
                        </a:rPr>
                        <a:t>Sep-2024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400" b="1" kern="1200" dirty="0">
                          <a:solidFill>
                            <a:srgbClr val="FF0000"/>
                          </a:solidFill>
                          <a:latin typeface="+mn-lt"/>
                          <a:ea typeface="+mn-ea"/>
                          <a:cs typeface="+mn-cs"/>
                        </a:rPr>
                        <a:t>100%</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SP-231738</a:t>
                      </a:r>
                      <a:endParaRPr lang="en-GB" sz="1400" b="1" kern="1200" dirty="0">
                        <a:solidFill>
                          <a:schemeClr val="tx1"/>
                        </a:solidFill>
                        <a:latin typeface="+mn-lt"/>
                        <a:ea typeface="+mn-ea"/>
                        <a:cs typeface="+mn-cs"/>
                      </a:endParaRPr>
                    </a:p>
                  </a:txBody>
                  <a:tcPr marL="36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rgbClr val="FF0000"/>
                          </a:solidFill>
                        </a:rPr>
                        <a:t>100%</a:t>
                      </a:r>
                      <a:endParaRPr lang="en-US" sz="1400" b="1" dirty="0">
                        <a:solidFill>
                          <a:srgbClr val="FF0000"/>
                        </a:solidFill>
                      </a:endParaRPr>
                    </a:p>
                  </a:txBody>
                  <a:tcPr marL="91446" marR="91446" marT="45691" marB="45691" anchor="ctr">
                    <a:solidFill>
                      <a:srgbClr val="92D050"/>
                    </a:solidFill>
                  </a:tcPr>
                </a:tc>
                <a:extLst>
                  <a:ext uri="{0D108BD9-81ED-4DB2-BD59-A6C34878D82A}">
                    <a16:rowId xmlns:a16="http://schemas.microsoft.com/office/drawing/2014/main" val="4157175748"/>
                  </a:ext>
                </a:extLst>
              </a:tr>
              <a:tr h="476168">
                <a:tc>
                  <a:txBody>
                    <a:bodyPr/>
                    <a:lstStyle/>
                    <a:p>
                      <a:pPr algn="l" fontAlgn="t"/>
                      <a:r>
                        <a:rPr lang="en-GB" altLang="ko-KR" sz="1400" b="1" kern="1200" dirty="0">
                          <a:solidFill>
                            <a:schemeClr val="lt1"/>
                          </a:solidFill>
                          <a:latin typeface="+mn-lt"/>
                          <a:ea typeface="+mn-ea"/>
                          <a:cs typeface="+mn-cs"/>
                        </a:rPr>
                        <a:t>1020062</a:t>
                      </a:r>
                      <a:endParaRPr lang="en-GB" sz="1400" b="1" kern="1200" dirty="0">
                        <a:solidFill>
                          <a:schemeClr val="lt1"/>
                        </a:solidFill>
                        <a:latin typeface="+mn-lt"/>
                        <a:ea typeface="+mn-ea"/>
                        <a:cs typeface="+mn-cs"/>
                      </a:endParaRP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mn-cs"/>
                        </a:rPr>
                        <a:t>Study on CAPIF Phase 3</a:t>
                      </a:r>
                    </a:p>
                  </a:txBody>
                  <a:tcPr marL="68580" marR="68580" marT="0" marB="0" anchor="ctr">
                    <a:solidFill>
                      <a:srgbClr val="92D050"/>
                    </a:solidFill>
                  </a:tcPr>
                </a:tc>
                <a:tc>
                  <a:txBody>
                    <a:bodyPr/>
                    <a:lstStyle/>
                    <a:p>
                      <a:pPr algn="l"/>
                      <a:r>
                        <a:rPr lang="en-US" sz="1400" b="1" kern="1200" dirty="0">
                          <a:solidFill>
                            <a:schemeClr val="tx1"/>
                          </a:solidFill>
                          <a:latin typeface="+mn-lt"/>
                          <a:ea typeface="+mn-ea"/>
                          <a:cs typeface="+mn-cs"/>
                        </a:rPr>
                        <a:t>FS_CAPIF_Ph3</a:t>
                      </a: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Dec-2024</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400" b="1" kern="1200" dirty="0">
                          <a:solidFill>
                            <a:schemeClr val="tx1"/>
                          </a:solidFill>
                          <a:latin typeface="+mn-lt"/>
                          <a:ea typeface="+mn-ea"/>
                          <a:cs typeface="+mn-cs"/>
                        </a:rPr>
                        <a:t>90</a:t>
                      </a:r>
                      <a:r>
                        <a:rPr lang="en-GB" sz="1400" b="1" kern="1200" dirty="0">
                          <a:solidFill>
                            <a:schemeClr val="tx1"/>
                          </a:solidFill>
                          <a:latin typeface="+mn-lt"/>
                          <a:ea typeface="+mn-ea"/>
                          <a:cs typeface="+mn-cs"/>
                        </a:rPr>
                        <a:t>%</a:t>
                      </a:r>
                    </a:p>
                  </a:txBody>
                  <a:tcPr marL="36000" marR="48003" marT="0" marB="0"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SP-231741</a:t>
                      </a:r>
                    </a:p>
                  </a:txBody>
                  <a:tcPr marL="36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100%</a:t>
                      </a:r>
                    </a:p>
                  </a:txBody>
                  <a:tcPr marL="91446" marR="91446" marT="45691" marB="45691" anchor="ctr">
                    <a:solidFill>
                      <a:srgbClr val="92D050"/>
                    </a:solidFill>
                  </a:tcPr>
                </a:tc>
                <a:extLst>
                  <a:ext uri="{0D108BD9-81ED-4DB2-BD59-A6C34878D82A}">
                    <a16:rowId xmlns:a16="http://schemas.microsoft.com/office/drawing/2014/main" val="2196033324"/>
                  </a:ext>
                </a:extLst>
              </a:tr>
              <a:tr h="476168">
                <a:tc>
                  <a:txBody>
                    <a:bodyPr/>
                    <a:lstStyle/>
                    <a:p>
                      <a:pPr algn="l" fontAlgn="t"/>
                      <a:r>
                        <a:rPr lang="en-GB" sz="1400" b="1" kern="1200" dirty="0">
                          <a:solidFill>
                            <a:schemeClr val="lt1"/>
                          </a:solidFill>
                          <a:latin typeface="+mn-lt"/>
                          <a:ea typeface="+mn-ea"/>
                          <a:cs typeface="+mn-cs"/>
                        </a:rPr>
                        <a:t>1040071</a:t>
                      </a: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tx1"/>
                          </a:solidFill>
                          <a:effectLst/>
                          <a:latin typeface="+mn-lt"/>
                          <a:ea typeface="+mn-ea"/>
                          <a:cs typeface="+mn-cs"/>
                        </a:rPr>
                        <a:t>Study on MC services support on IOPS mode of operation</a:t>
                      </a:r>
                      <a:endParaRPr lang="en-US" sz="1400" b="1" kern="1200" dirty="0">
                        <a:solidFill>
                          <a:schemeClr val="tx1"/>
                        </a:solidFill>
                        <a:latin typeface="+mn-lt"/>
                        <a:ea typeface="+mn-ea"/>
                        <a:cs typeface="+mn-cs"/>
                      </a:endParaRPr>
                    </a:p>
                  </a:txBody>
                  <a:tcPr marL="68580" marR="68580" marT="0" marB="0" anchor="ctr">
                    <a:solidFill>
                      <a:srgbClr val="92D050"/>
                    </a:solidFill>
                  </a:tcPr>
                </a:tc>
                <a:tc>
                  <a:txBody>
                    <a:bodyPr/>
                    <a:lstStyle/>
                    <a:p>
                      <a:pPr algn="l"/>
                      <a:r>
                        <a:rPr lang="en-GB" sz="1400" b="1" kern="1200" dirty="0" err="1">
                          <a:solidFill>
                            <a:schemeClr val="tx1"/>
                          </a:solidFill>
                          <a:effectLst/>
                          <a:latin typeface="+mn-lt"/>
                          <a:ea typeface="+mn-ea"/>
                          <a:cs typeface="+mn-cs"/>
                        </a:rPr>
                        <a:t>FS_Generic_IOPS</a:t>
                      </a:r>
                      <a:r>
                        <a:rPr lang="en-GB" sz="1400" b="1" kern="1200" dirty="0">
                          <a:solidFill>
                            <a:schemeClr val="tx1"/>
                          </a:solidFill>
                          <a:effectLst/>
                          <a:latin typeface="+mn-lt"/>
                          <a:ea typeface="+mn-ea"/>
                          <a:cs typeface="+mn-cs"/>
                        </a:rPr>
                        <a:t> </a:t>
                      </a:r>
                      <a:endParaRPr lang="en-US" sz="1400" b="1" kern="1200" dirty="0">
                        <a:solidFill>
                          <a:schemeClr val="tx1"/>
                        </a:solidFill>
                        <a:latin typeface="+mn-lt"/>
                        <a:ea typeface="+mn-ea"/>
                        <a:cs typeface="+mn-cs"/>
                      </a:endParaRPr>
                    </a:p>
                  </a:txBody>
                  <a:tcPr marL="91446" marR="91446" marT="45691" marB="45691" anchor="ctr">
                    <a:solidFill>
                      <a:srgbClr val="92D05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tx1"/>
                          </a:solidFill>
                          <a:latin typeface="+mn-lt"/>
                          <a:ea typeface="+mn-ea"/>
                          <a:cs typeface="+mn-cs"/>
                        </a:rPr>
                        <a:t>Dec-2024</a:t>
                      </a:r>
                    </a:p>
                  </a:txBody>
                  <a:tcPr marL="36000" marR="48003" marT="0" marB="0" anchor="ctr">
                    <a:solidFill>
                      <a:srgbClr val="92D050"/>
                    </a:solidFill>
                  </a:tcPr>
                </a:tc>
                <a:tc>
                  <a:txBody>
                    <a:bodyPr/>
                    <a:lstStyle/>
                    <a:p>
                      <a:pPr algn="l">
                        <a:lnSpc>
                          <a:spcPct val="107000"/>
                        </a:lnSpc>
                        <a:spcAft>
                          <a:spcPts val="800"/>
                        </a:spcAft>
                      </a:pPr>
                      <a:r>
                        <a:rPr lang="en-GB" sz="1400" b="1" kern="1200" dirty="0">
                          <a:solidFill>
                            <a:schemeClr val="tx1"/>
                          </a:solidFill>
                          <a:latin typeface="+mn-lt"/>
                          <a:ea typeface="+mn-ea"/>
                          <a:cs typeface="+mn-cs"/>
                        </a:rPr>
                        <a:t>40%</a:t>
                      </a:r>
                    </a:p>
                  </a:txBody>
                  <a:tcPr marL="36000" marR="48003" marT="0" marB="0" anchor="ctr">
                    <a:solidFill>
                      <a:srgbClr val="92D050"/>
                    </a:solidFill>
                  </a:tcPr>
                </a:tc>
                <a:tc>
                  <a:txBody>
                    <a:bodyPr/>
                    <a:lstStyle/>
                    <a:p>
                      <a:pPr algn="l" fontAlgn="t"/>
                      <a:r>
                        <a:rPr lang="en-GB" sz="1400" b="1" kern="1200" dirty="0">
                          <a:solidFill>
                            <a:schemeClr val="tx1"/>
                          </a:solidFill>
                          <a:latin typeface="+mn-lt"/>
                          <a:ea typeface="+mn-ea"/>
                          <a:cs typeface="+mn-cs"/>
                        </a:rPr>
                        <a:t>SP-241017</a:t>
                      </a:r>
                    </a:p>
                  </a:txBody>
                  <a:tcPr marL="36000" marR="7200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rgbClr val="FF0000"/>
                          </a:solidFill>
                        </a:rPr>
                        <a:t>100%</a:t>
                      </a:r>
                      <a:endParaRPr lang="en-US" sz="1400" b="1" dirty="0">
                        <a:solidFill>
                          <a:srgbClr val="FF0000"/>
                        </a:solidFill>
                      </a:endParaRPr>
                    </a:p>
                  </a:txBody>
                  <a:tcPr marL="91446" marR="91446" marT="45691" marB="45691" anchor="ctr">
                    <a:solidFill>
                      <a:srgbClr val="92D050"/>
                    </a:solidFill>
                  </a:tcPr>
                </a:tc>
                <a:extLst>
                  <a:ext uri="{0D108BD9-81ED-4DB2-BD59-A6C34878D82A}">
                    <a16:rowId xmlns:a16="http://schemas.microsoft.com/office/drawing/2014/main" val="980186864"/>
                  </a:ext>
                </a:extLst>
              </a:tr>
            </a:tbl>
          </a:graphicData>
        </a:graphic>
      </p:graphicFrame>
    </p:spTree>
    <p:extLst>
      <p:ext uri="{BB962C8B-B14F-4D97-AF65-F5344CB8AC3E}">
        <p14:creationId xmlns:p14="http://schemas.microsoft.com/office/powerpoint/2010/main" val="38295804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114453</TotalTime>
  <Words>6784</Words>
  <Application>Microsoft Office PowerPoint</Application>
  <PresentationFormat>Widescreen</PresentationFormat>
  <Paragraphs>1709</Paragraphs>
  <Slides>51</Slides>
  <Notes>8</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64" baseType="lpstr">
      <vt:lpstr>Malgun Gothic</vt:lpstr>
      <vt:lpstr>MS PGothic</vt:lpstr>
      <vt:lpstr>宋体</vt:lpstr>
      <vt:lpstr>Algerian</vt:lpstr>
      <vt:lpstr>Aptos</vt:lpstr>
      <vt:lpstr>Arial</vt:lpstr>
      <vt:lpstr>Arial </vt:lpstr>
      <vt:lpstr>Calibri</vt:lpstr>
      <vt:lpstr>SamsungOne 700</vt:lpstr>
      <vt:lpstr>Symbol</vt:lpstr>
      <vt:lpstr>Times New Roman</vt:lpstr>
      <vt:lpstr>Office Theme</vt:lpstr>
      <vt:lpstr>Worksheet</vt:lpstr>
      <vt:lpstr>     SA WG6 status report to TSG SA#106    </vt:lpstr>
      <vt:lpstr>SA6 Leadership</vt:lpstr>
      <vt:lpstr>Executive Summary</vt:lpstr>
      <vt:lpstr>Ongoing and upcoming topics</vt:lpstr>
      <vt:lpstr>SA6#63 Statistics</vt:lpstr>
      <vt:lpstr>SA6#64 Statistics</vt:lpstr>
      <vt:lpstr>Number of Tdocs in SA6</vt:lpstr>
      <vt:lpstr>PowerPoint Presentation</vt:lpstr>
      <vt:lpstr>Progress of approved Release 19 Study Items 1/2</vt:lpstr>
      <vt:lpstr>Progress of approved Release 19 Study Items 2/2</vt:lpstr>
      <vt:lpstr>Progress of approved Release 19 Work Items 1/2</vt:lpstr>
      <vt:lpstr>Progress of approved Release 19 Work Items 2/2</vt:lpstr>
      <vt:lpstr>PowerPoint Presentation</vt:lpstr>
      <vt:lpstr>FS_eLSAPP</vt:lpstr>
      <vt:lpstr>FS_eMMTelAPP</vt:lpstr>
      <vt:lpstr>FS_AIMLAPP</vt:lpstr>
      <vt:lpstr>FS_Metaverse_App</vt:lpstr>
      <vt:lpstr>FS_XRApp</vt:lpstr>
      <vt:lpstr>FS_5GSAT_Ph3_App</vt:lpstr>
      <vt:lpstr>FS_CAPIF_Ph3</vt:lpstr>
      <vt:lpstr>FS_Generic_IOPS</vt:lpstr>
      <vt:lpstr>eLSAPP</vt:lpstr>
      <vt:lpstr>MMTel_APP</vt:lpstr>
      <vt:lpstr>AIML_App</vt:lpstr>
      <vt:lpstr>Metaverse_App</vt:lpstr>
      <vt:lpstr>XRM_Ph2_App</vt:lpstr>
      <vt:lpstr>5GSAT_Ph3_App</vt:lpstr>
      <vt:lpstr>5GMARCH_Ph3</vt:lpstr>
      <vt:lpstr>FRMCS_Ph5</vt:lpstr>
      <vt:lpstr>MCShAC</vt:lpstr>
      <vt:lpstr>enhMC</vt:lpstr>
      <vt:lpstr>EDGEAPP_Ph3</vt:lpstr>
      <vt:lpstr>UASAPP_Ph3</vt:lpstr>
      <vt:lpstr>SEALDD_PH2</vt:lpstr>
      <vt:lpstr>CAPIF_EXT</vt:lpstr>
      <vt:lpstr>CAPIF_Ph3</vt:lpstr>
      <vt:lpstr>Generic_IOPS</vt:lpstr>
      <vt:lpstr>FS_SEAL_Ph4</vt:lpstr>
      <vt:lpstr>For TSG SA information and action</vt:lpstr>
      <vt:lpstr>For TSG SA information and action (1/11)</vt:lpstr>
      <vt:lpstr>For TSG SA information and action (2/11)</vt:lpstr>
      <vt:lpstr>Rel-20 TUs Capacity Estimation (3/11)</vt:lpstr>
      <vt:lpstr>Potential SA6 Rel-20 TUs Work Plan (4/11)</vt:lpstr>
      <vt:lpstr>Potential SA6 Rel-20 TUs Work Plan (5/11)</vt:lpstr>
      <vt:lpstr>For TSG SA information and action (6/11)</vt:lpstr>
      <vt:lpstr>For TSG SA information and action (7/11)</vt:lpstr>
      <vt:lpstr>For TSG SA information and action (8/11)</vt:lpstr>
      <vt:lpstr>For TSG SA information and action (9/11)</vt:lpstr>
      <vt:lpstr>For TSG SA information and action (10/11)</vt:lpstr>
      <vt:lpstr>For TSG SA information and action (11/11)</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cp:lastModifiedBy>
  <cp:revision>2805</cp:revision>
  <cp:lastPrinted>2016-09-13T11:31:59Z</cp:lastPrinted>
  <dcterms:created xsi:type="dcterms:W3CDTF">2008-08-30T09:32:10Z</dcterms:created>
  <dcterms:modified xsi:type="dcterms:W3CDTF">2024-12-03T20:44:04Z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y fmtid="{D5CDD505-2E9C-101B-9397-08002B2CF9AE}" pid="4" name="MSIP_Label_4d2f777e-4347-4fc6-823a-b44ab313546a_Enabled">
    <vt:lpwstr>true</vt:lpwstr>
  </property>
  <property fmtid="{D5CDD505-2E9C-101B-9397-08002B2CF9AE}" pid="5" name="MSIP_Label_4d2f777e-4347-4fc6-823a-b44ab313546a_SetDate">
    <vt:lpwstr>2024-06-06T17:16:48Z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2e74aeb9-05bc-477e-b3a0-276141341ffd</vt:lpwstr>
  </property>
  <property fmtid="{D5CDD505-2E9C-101B-9397-08002B2CF9AE}" pid="10" name="MSIP_Label_4d2f777e-4347-4fc6-823a-b44ab313546a_ContentBits">
    <vt:lpwstr>0</vt:lpwstr>
  </property>
</Properties>
</file>