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1"/>
  </p:notesMasterIdLst>
  <p:handoutMasterIdLst>
    <p:handoutMasterId r:id="rId42"/>
  </p:handoutMasterIdLst>
  <p:sldIdLst>
    <p:sldId id="303" r:id="rId5"/>
    <p:sldId id="705" r:id="rId6"/>
    <p:sldId id="1024" r:id="rId7"/>
    <p:sldId id="874" r:id="rId8"/>
    <p:sldId id="876" r:id="rId9"/>
    <p:sldId id="1004" r:id="rId10"/>
    <p:sldId id="1018" r:id="rId11"/>
    <p:sldId id="709" r:id="rId12"/>
    <p:sldId id="713" r:id="rId13"/>
    <p:sldId id="969" r:id="rId14"/>
    <p:sldId id="1019" r:id="rId15"/>
    <p:sldId id="1020" r:id="rId16"/>
    <p:sldId id="1006" r:id="rId17"/>
    <p:sldId id="1007" r:id="rId18"/>
    <p:sldId id="1025" r:id="rId19"/>
    <p:sldId id="1027" r:id="rId20"/>
    <p:sldId id="1005" r:id="rId21"/>
    <p:sldId id="936" r:id="rId22"/>
    <p:sldId id="991" r:id="rId23"/>
    <p:sldId id="998" r:id="rId24"/>
    <p:sldId id="1008" r:id="rId25"/>
    <p:sldId id="1009" r:id="rId26"/>
    <p:sldId id="1011" r:id="rId27"/>
    <p:sldId id="1012" r:id="rId28"/>
    <p:sldId id="1013" r:id="rId29"/>
    <p:sldId id="1014" r:id="rId30"/>
    <p:sldId id="1021" r:id="rId31"/>
    <p:sldId id="1023" r:id="rId32"/>
    <p:sldId id="1026" r:id="rId33"/>
    <p:sldId id="984" r:id="rId34"/>
    <p:sldId id="1028" r:id="rId35"/>
    <p:sldId id="1029" r:id="rId36"/>
    <p:sldId id="1030" r:id="rId37"/>
    <p:sldId id="1015" r:id="rId38"/>
    <p:sldId id="933" r:id="rId39"/>
    <p:sldId id="1001" r:id="rId40"/>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8000"/>
    <a:srgbClr val="0000FF"/>
    <a:srgbClr val="00CC00"/>
    <a:srgbClr val="72AF2F"/>
    <a:srgbClr val="00CC66"/>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60" autoAdjust="0"/>
    <p:restoredTop sz="96370" autoAdjust="0"/>
  </p:normalViewPr>
  <p:slideViewPr>
    <p:cSldViewPr snapToGrid="0">
      <p:cViewPr varScale="1">
        <p:scale>
          <a:sx n="103" d="100"/>
          <a:sy n="103" d="100"/>
        </p:scale>
        <p:origin x="144" y="1398"/>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12/3/2024</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12/3/2024</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764985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35</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#106</a:t>
            </a:r>
          </a:p>
          <a:p>
            <a:pPr eaLnBrk="1" hangingPunct="1">
              <a:defRPr/>
            </a:pPr>
            <a:r>
              <a:rPr lang="en-US" altLang="en-US" sz="1200" b="1" dirty="0">
                <a:latin typeface="Arial "/>
              </a:rPr>
              <a:t>Madrid, Spain, 10 – 13 December, 2024</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SP-241459</a:t>
            </a:r>
          </a:p>
          <a:p>
            <a:pPr algn="r" eaLnBrk="1" hangingPunct="1">
              <a:spcBef>
                <a:spcPct val="50000"/>
              </a:spcBef>
              <a:defRPr/>
            </a:pPr>
            <a:endParaRPr lang="en-GB" altLang="en-US" sz="1200" b="1" dirty="0"/>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SA#106, 10-13 December 2024</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portal.3gpp.org/desktopmodules/WorkItem/WorkItemDetails.aspx?workitemId=820003" TargetMode="External"/><Relationship Id="rId3" Type="http://schemas.openxmlformats.org/officeDocument/2006/relationships/hyperlink" Target="https://portal.3gpp.org/ngppapp/CreateTdoc.aspx?mode=view&amp;contributionId=1615343" TargetMode="External"/><Relationship Id="rId7" Type="http://schemas.openxmlformats.org/officeDocument/2006/relationships/hyperlink" Target="https://portal.3gpp.org/desktopmodules/Specifications/SpecificationDetails.aspx?specificationId=1404" TargetMode="External"/><Relationship Id="rId2" Type="http://schemas.openxmlformats.org/officeDocument/2006/relationships/hyperlink" Target="https://www.3gpp.org/ftp/TSG_SA/WG4_CODEC/TSGS4_130_Orlando/Docs/S4-241999.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0_Orlando/Docs/S4-242035.zip" TargetMode="External"/><Relationship Id="rId5" Type="http://schemas.openxmlformats.org/officeDocument/2006/relationships/hyperlink" Target="https://portal.3gpp.org/desktopmodules/Specifications/SpecificationDetails.aspx?specificationId=3647" TargetMode="External"/><Relationship Id="rId10" Type="http://schemas.openxmlformats.org/officeDocument/2006/relationships/hyperlink" Target="https://portal.3gpp.org/desktopmodules/Release/ReleaseDetails.aspx?releaseId=193" TargetMode="External"/><Relationship Id="rId4" Type="http://schemas.openxmlformats.org/officeDocument/2006/relationships/hyperlink" Target="https://portal.3gpp.org/desktopmodules/Release/ReleaseDetails.aspx?releaseId=192" TargetMode="External"/><Relationship Id="rId9" Type="http://schemas.openxmlformats.org/officeDocument/2006/relationships/hyperlink" Target="https://www.3gpp.org/ftp/TSG_SA/WG4_CODEC/TSGS4_130_Orlando/Docs/S4-242036.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2.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5_Melbourne_2024-09/Docs/SP-241314.zip" TargetMode="External"/><Relationship Id="rId4" Type="http://schemas.openxmlformats.org/officeDocument/2006/relationships/hyperlink" Target="https://www.3gpp.org/ftp/TSG_SA/TSG_SA/TSGS_104_Shanghai_2024-06/Docs/SP-241000.zip"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100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105_Melbourne_2024-09/Docs/SP-241314.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TSG_SA/TSG_SA/TSGS_103_Maastricht_2024-03/Docs/SP-240482.zip" TargetMode="External"/><Relationship Id="rId13" Type="http://schemas.openxmlformats.org/officeDocument/2006/relationships/hyperlink" Target="https://www.3gpp.org/ftp/TSG_SA/TSG_SA/TSGS_105_Melbourne_2024-09/Docs/SP-241374.zip" TargetMode="External"/><Relationship Id="rId3" Type="http://schemas.openxmlformats.org/officeDocument/2006/relationships/hyperlink" Target="https://www.3gpp.org/ftp/Information/WI_Sheet/SP-221330.zip" TargetMode="External"/><Relationship Id="rId7" Type="http://schemas.openxmlformats.org/officeDocument/2006/relationships/hyperlink" Target="https://www.3gpp.org/ftp/TSG_SA/TSG_SA/TSGS_104_Shanghai_2024-06/Docs/SP-241011.zip" TargetMode="External"/><Relationship Id="rId12" Type="http://schemas.openxmlformats.org/officeDocument/2006/relationships/hyperlink" Target="https://www.3gpp.org/ftp/TSG_SA/TSG_SA/TSGS_104_Shanghai_2024-06/Docs/SP-240927.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3_Maastricht_2024-03/Docs/SP-240477.zip" TargetMode="External"/><Relationship Id="rId11" Type="http://schemas.openxmlformats.org/officeDocument/2006/relationships/hyperlink" Target="https://www.3gpp.org/ftp/TSG_SA/TSG_SA/TSGS_105_Melbourne_2024-09/Docs/SP-241121.zip" TargetMode="External"/><Relationship Id="rId5" Type="http://schemas.openxmlformats.org/officeDocument/2006/relationships/hyperlink" Target="https://www.3gpp.org/ftp/TSG_SA/TSG_SA/TSGS_103_Maastricht_2024-03/Docs/SP-240481.zip" TargetMode="External"/><Relationship Id="rId10" Type="http://schemas.openxmlformats.org/officeDocument/2006/relationships/hyperlink" Target="https://www.3gpp.org/ftp/TSG_SA/TSG_SA/TSGS_103_Maastricht_2024-03/Docs/SP-240480.zip" TargetMode="External"/><Relationship Id="rId4" Type="http://schemas.openxmlformats.org/officeDocument/2006/relationships/hyperlink" Target="file:///C:\Users\fgabi\Box\Documents\3GPP%20SA\TSGS_100_Taipei_2023-06\Docs\SP-230544.zip" TargetMode="External"/><Relationship Id="rId9" Type="http://schemas.openxmlformats.org/officeDocument/2006/relationships/hyperlink" Target="https://www.3gpp.org/ftp/TSG_SA/TSG_SA/TSGS_103_Maastricht_2024-03/Docs/SP-240479.zip"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754.zip" TargetMode="External"/><Relationship Id="rId1" Type="http://schemas.openxmlformats.org/officeDocument/2006/relationships/slideLayout" Target="../slideLayouts/slideLayout2.xml"/><Relationship Id="rId4" Type="http://schemas.openxmlformats.org/officeDocument/2006/relationships/hyperlink" Target="https://www.3gpp.org/ftp/Information/WI_Sheet/SP-22133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06_Madrid_2024-12/Docs/SP-241755.zip" TargetMode="External"/><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6_Madrid_2024-12/Docs/SP-241756.zip" TargetMode="External"/><Relationship Id="rId2" Type="http://schemas.openxmlformats.org/officeDocument/2006/relationships/hyperlink" Target="https://www.3gpp.org/ftp/TSG_SA/TSG_SA/TSGS_103_Maastricht_2024-03/Docs/SP-240481.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6_Madrid_2024-12/Docs/SP-241752.zip"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4_Shanghai_2024-06/Docs/SP-241011.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2.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6_Madrid_2024-12/Docs/SP-241757.zip"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79.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06_Madrid_2024-12/Docs/SP-241753.zip" TargetMode="External"/><Relationship Id="rId2" Type="http://schemas.openxmlformats.org/officeDocument/2006/relationships/hyperlink" Target="https://www.3gpp.org/ftp/TSG_SA/TSG_SA/TSGS_105_Melbourne_2024-09/Docs/SP-241121.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4_Shanghai_2024-06/Docs/SP-240927.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5_Melbourne_2024-09/Docs/SP-241374.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6_Madrid_2024-12/Docs/SP-241671.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06_Madrid_2024-12/Docs/SP-241673.zip" TargetMode="External"/><Relationship Id="rId2" Type="http://schemas.openxmlformats.org/officeDocument/2006/relationships/hyperlink" Target="https://www.3gpp.org/ftp/tsg_sa/TSG_SA/TSGS_106_Madrid_2024-12/Docs/SP-241674.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6_Madrid_2024-12/Docs/SP-241672.zip"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4.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3.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6_Madrid_2024-12/Docs/SP-241672.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tsg_sa/TSG_SA/TSGS_106_Madrid_2024-12/Docs/SP-241754.zip" TargetMode="External"/><Relationship Id="rId7" Type="http://schemas.openxmlformats.org/officeDocument/2006/relationships/hyperlink" Target="https://www.3gpp.org/ftp/tsg_sa/TSG_SA/TSGS_106_Madrid_2024-12/Docs/SP-241672.zip" TargetMode="External"/><Relationship Id="rId2" Type="http://schemas.openxmlformats.org/officeDocument/2006/relationships/hyperlink" Target="https://www.3gpp.org/ftp/tsg_sa/TSG_SA/TSGS_106_Madrid_2024-12/Docs/SP-241766.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6_Madrid_2024-12/Docs/SP-241673.zip" TargetMode="External"/><Relationship Id="rId5" Type="http://schemas.openxmlformats.org/officeDocument/2006/relationships/hyperlink" Target="https://www.3gpp.org/ftp/tsg_sa/TSG_SA/TSGS_106_Madrid_2024-12/Docs/SP-241674.zip" TargetMode="External"/><Relationship Id="rId4" Type="http://schemas.openxmlformats.org/officeDocument/2006/relationships/hyperlink" Target="https://www.3gpp.org/ftp/tsg_sa/TSG_SA/TSGS_106_Madrid_2024-12/Docs/SP-241757.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sa/TSG_SA/TSGS_106_Madrid_2024-12/Docs/SP-241766.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SA#106</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France SAS)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3" name="Table 2">
            <a:extLst>
              <a:ext uri="{FF2B5EF4-FFF2-40B4-BE49-F238E27FC236}">
                <a16:creationId xmlns:a16="http://schemas.microsoft.com/office/drawing/2014/main" id="{F0B60091-6BAB-0D42-C500-DA2319145B6D}"/>
              </a:ext>
            </a:extLst>
          </p:cNvPr>
          <p:cNvGraphicFramePr>
            <a:graphicFrameLocks noGrp="1"/>
          </p:cNvGraphicFramePr>
          <p:nvPr>
            <p:extLst>
              <p:ext uri="{D42A27DB-BD31-4B8C-83A1-F6EECF244321}">
                <p14:modId xmlns:p14="http://schemas.microsoft.com/office/powerpoint/2010/main" val="2952020819"/>
              </p:ext>
            </p:extLst>
          </p:nvPr>
        </p:nvGraphicFramePr>
        <p:xfrm>
          <a:off x="1414780" y="1619609"/>
          <a:ext cx="8471979" cy="1005840"/>
        </p:xfrm>
        <a:graphic>
          <a:graphicData uri="http://schemas.openxmlformats.org/drawingml/2006/table">
            <a:tbl>
              <a:tblPr firstRow="1" firstCol="1" bandRow="1">
                <a:tableStyleId>{5C22544A-7EE6-4342-B048-85BDC9FD1C3A}</a:tableStyleId>
              </a:tblPr>
              <a:tblGrid>
                <a:gridCol w="731261">
                  <a:extLst>
                    <a:ext uri="{9D8B030D-6E8A-4147-A177-3AD203B41FA5}">
                      <a16:colId xmlns:a16="http://schemas.microsoft.com/office/drawing/2014/main" val="547336742"/>
                    </a:ext>
                  </a:extLst>
                </a:gridCol>
                <a:gridCol w="452857">
                  <a:extLst>
                    <a:ext uri="{9D8B030D-6E8A-4147-A177-3AD203B41FA5}">
                      <a16:colId xmlns:a16="http://schemas.microsoft.com/office/drawing/2014/main" val="2600430012"/>
                    </a:ext>
                  </a:extLst>
                </a:gridCol>
                <a:gridCol w="1329290">
                  <a:extLst>
                    <a:ext uri="{9D8B030D-6E8A-4147-A177-3AD203B41FA5}">
                      <a16:colId xmlns:a16="http://schemas.microsoft.com/office/drawing/2014/main" val="778788969"/>
                    </a:ext>
                  </a:extLst>
                </a:gridCol>
                <a:gridCol w="377316">
                  <a:extLst>
                    <a:ext uri="{9D8B030D-6E8A-4147-A177-3AD203B41FA5}">
                      <a16:colId xmlns:a16="http://schemas.microsoft.com/office/drawing/2014/main" val="2443532077"/>
                    </a:ext>
                  </a:extLst>
                </a:gridCol>
                <a:gridCol w="544495">
                  <a:extLst>
                    <a:ext uri="{9D8B030D-6E8A-4147-A177-3AD203B41FA5}">
                      <a16:colId xmlns:a16="http://schemas.microsoft.com/office/drawing/2014/main" val="2283148031"/>
                    </a:ext>
                  </a:extLst>
                </a:gridCol>
                <a:gridCol w="643882">
                  <a:extLst>
                    <a:ext uri="{9D8B030D-6E8A-4147-A177-3AD203B41FA5}">
                      <a16:colId xmlns:a16="http://schemas.microsoft.com/office/drawing/2014/main" val="360109646"/>
                    </a:ext>
                  </a:extLst>
                </a:gridCol>
                <a:gridCol w="636783">
                  <a:extLst>
                    <a:ext uri="{9D8B030D-6E8A-4147-A177-3AD203B41FA5}">
                      <a16:colId xmlns:a16="http://schemas.microsoft.com/office/drawing/2014/main" val="2376306282"/>
                    </a:ext>
                  </a:extLst>
                </a:gridCol>
                <a:gridCol w="501191">
                  <a:extLst>
                    <a:ext uri="{9D8B030D-6E8A-4147-A177-3AD203B41FA5}">
                      <a16:colId xmlns:a16="http://schemas.microsoft.com/office/drawing/2014/main" val="196906018"/>
                    </a:ext>
                  </a:extLst>
                </a:gridCol>
                <a:gridCol w="622585">
                  <a:extLst>
                    <a:ext uri="{9D8B030D-6E8A-4147-A177-3AD203B41FA5}">
                      <a16:colId xmlns:a16="http://schemas.microsoft.com/office/drawing/2014/main" val="3694628717"/>
                    </a:ext>
                  </a:extLst>
                </a:gridCol>
                <a:gridCol w="887378">
                  <a:extLst>
                    <a:ext uri="{9D8B030D-6E8A-4147-A177-3AD203B41FA5}">
                      <a16:colId xmlns:a16="http://schemas.microsoft.com/office/drawing/2014/main" val="4114123013"/>
                    </a:ext>
                  </a:extLst>
                </a:gridCol>
                <a:gridCol w="414583">
                  <a:extLst>
                    <a:ext uri="{9D8B030D-6E8A-4147-A177-3AD203B41FA5}">
                      <a16:colId xmlns:a16="http://schemas.microsoft.com/office/drawing/2014/main" val="353119893"/>
                    </a:ext>
                  </a:extLst>
                </a:gridCol>
                <a:gridCol w="643882">
                  <a:extLst>
                    <a:ext uri="{9D8B030D-6E8A-4147-A177-3AD203B41FA5}">
                      <a16:colId xmlns:a16="http://schemas.microsoft.com/office/drawing/2014/main" val="3910112995"/>
                    </a:ext>
                  </a:extLst>
                </a:gridCol>
                <a:gridCol w="686476">
                  <a:extLst>
                    <a:ext uri="{9D8B030D-6E8A-4147-A177-3AD203B41FA5}">
                      <a16:colId xmlns:a16="http://schemas.microsoft.com/office/drawing/2014/main" val="3787096879"/>
                    </a:ext>
                  </a:extLst>
                </a:gridCol>
              </a:tblGrid>
              <a:tr h="571500">
                <a:tc>
                  <a:txBody>
                    <a:bodyPr/>
                    <a:lstStyle/>
                    <a:p>
                      <a:pPr marL="0" marR="0" algn="ctr">
                        <a:lnSpc>
                          <a:spcPct val="107000"/>
                        </a:lnSpc>
                        <a:spcBef>
                          <a:spcPts val="0"/>
                        </a:spcBef>
                        <a:spcAft>
                          <a:spcPts val="0"/>
                        </a:spcAft>
                      </a:pPr>
                      <a:r>
                        <a:rPr lang="en-GB" sz="900" kern="0">
                          <a:effectLst/>
                        </a:rPr>
                        <a:t>TSG Tdoc</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TDoc</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Title</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Type</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TDoc Status</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Is revision of</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Release</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Spec</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Version</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Related WIs</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CR</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CR revision</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CR category</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95762677"/>
                  </a:ext>
                </a:extLst>
              </a:tr>
              <a:tr h="434340">
                <a:tc>
                  <a:txBody>
                    <a:bodyPr/>
                    <a:lstStyle/>
                    <a:p>
                      <a:pPr marL="0" marR="0">
                        <a:lnSpc>
                          <a:spcPct val="107000"/>
                        </a:lnSpc>
                        <a:spcBef>
                          <a:spcPts val="0"/>
                        </a:spcBef>
                        <a:spcAft>
                          <a:spcPts val="0"/>
                        </a:spcAft>
                      </a:pPr>
                      <a:r>
                        <a:rPr lang="en-GB" sz="1100" kern="100">
                          <a:effectLst/>
                        </a:rPr>
                        <a:t>SP-241743</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2"/>
                        </a:rPr>
                        <a:t>S4-241999</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[5GMS3, TEI17] Align OpenAPI YAML with normative description</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CR</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rPr>
                        <a:t>agreed</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3"/>
                        </a:rPr>
                        <a:t>S4-241823</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4"/>
                        </a:rPr>
                        <a:t>Rel-17</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5"/>
                        </a:rPr>
                        <a:t>26.512</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17.9.1</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5GMS3, TEI17</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0080</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2</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dirty="0">
                          <a:effectLst/>
                        </a:rPr>
                        <a:t>F</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62781643"/>
                  </a:ext>
                </a:extLst>
              </a:tr>
            </a:tbl>
          </a:graphicData>
        </a:graphic>
      </p:graphicFrame>
      <p:graphicFrame>
        <p:nvGraphicFramePr>
          <p:cNvPr id="4" name="Table 3">
            <a:extLst>
              <a:ext uri="{FF2B5EF4-FFF2-40B4-BE49-F238E27FC236}">
                <a16:creationId xmlns:a16="http://schemas.microsoft.com/office/drawing/2014/main" id="{D4282628-D408-5467-29BB-B4C89B7D71CA}"/>
              </a:ext>
            </a:extLst>
          </p:cNvPr>
          <p:cNvGraphicFramePr>
            <a:graphicFrameLocks noGrp="1"/>
          </p:cNvGraphicFramePr>
          <p:nvPr>
            <p:extLst>
              <p:ext uri="{D42A27DB-BD31-4B8C-83A1-F6EECF244321}">
                <p14:modId xmlns:p14="http://schemas.microsoft.com/office/powerpoint/2010/main" val="2647639090"/>
              </p:ext>
            </p:extLst>
          </p:nvPr>
        </p:nvGraphicFramePr>
        <p:xfrm>
          <a:off x="1414780" y="3415180"/>
          <a:ext cx="8471978" cy="1275970"/>
        </p:xfrm>
        <a:graphic>
          <a:graphicData uri="http://schemas.openxmlformats.org/drawingml/2006/table">
            <a:tbl>
              <a:tblPr firstRow="1" firstCol="1" bandRow="1">
                <a:tableStyleId>{5C22544A-7EE6-4342-B048-85BDC9FD1C3A}</a:tableStyleId>
              </a:tblPr>
              <a:tblGrid>
                <a:gridCol w="721930">
                  <a:extLst>
                    <a:ext uri="{9D8B030D-6E8A-4147-A177-3AD203B41FA5}">
                      <a16:colId xmlns:a16="http://schemas.microsoft.com/office/drawing/2014/main" val="2698661450"/>
                    </a:ext>
                  </a:extLst>
                </a:gridCol>
                <a:gridCol w="463508">
                  <a:extLst>
                    <a:ext uri="{9D8B030D-6E8A-4147-A177-3AD203B41FA5}">
                      <a16:colId xmlns:a16="http://schemas.microsoft.com/office/drawing/2014/main" val="1815826161"/>
                    </a:ext>
                  </a:extLst>
                </a:gridCol>
                <a:gridCol w="1337300">
                  <a:extLst>
                    <a:ext uri="{9D8B030D-6E8A-4147-A177-3AD203B41FA5}">
                      <a16:colId xmlns:a16="http://schemas.microsoft.com/office/drawing/2014/main" val="1468234752"/>
                    </a:ext>
                  </a:extLst>
                </a:gridCol>
                <a:gridCol w="363484">
                  <a:extLst>
                    <a:ext uri="{9D8B030D-6E8A-4147-A177-3AD203B41FA5}">
                      <a16:colId xmlns:a16="http://schemas.microsoft.com/office/drawing/2014/main" val="64333788"/>
                    </a:ext>
                  </a:extLst>
                </a:gridCol>
                <a:gridCol w="544450">
                  <a:extLst>
                    <a:ext uri="{9D8B030D-6E8A-4147-A177-3AD203B41FA5}">
                      <a16:colId xmlns:a16="http://schemas.microsoft.com/office/drawing/2014/main" val="1408359907"/>
                    </a:ext>
                  </a:extLst>
                </a:gridCol>
                <a:gridCol w="643828">
                  <a:extLst>
                    <a:ext uri="{9D8B030D-6E8A-4147-A177-3AD203B41FA5}">
                      <a16:colId xmlns:a16="http://schemas.microsoft.com/office/drawing/2014/main" val="385264530"/>
                    </a:ext>
                  </a:extLst>
                </a:gridCol>
                <a:gridCol w="636729">
                  <a:extLst>
                    <a:ext uri="{9D8B030D-6E8A-4147-A177-3AD203B41FA5}">
                      <a16:colId xmlns:a16="http://schemas.microsoft.com/office/drawing/2014/main" val="2549097454"/>
                    </a:ext>
                  </a:extLst>
                </a:gridCol>
                <a:gridCol w="501149">
                  <a:extLst>
                    <a:ext uri="{9D8B030D-6E8A-4147-A177-3AD203B41FA5}">
                      <a16:colId xmlns:a16="http://schemas.microsoft.com/office/drawing/2014/main" val="971091555"/>
                    </a:ext>
                  </a:extLst>
                </a:gridCol>
                <a:gridCol w="622533">
                  <a:extLst>
                    <a:ext uri="{9D8B030D-6E8A-4147-A177-3AD203B41FA5}">
                      <a16:colId xmlns:a16="http://schemas.microsoft.com/office/drawing/2014/main" val="1799594564"/>
                    </a:ext>
                  </a:extLst>
                </a:gridCol>
                <a:gridCol w="891563">
                  <a:extLst>
                    <a:ext uri="{9D8B030D-6E8A-4147-A177-3AD203B41FA5}">
                      <a16:colId xmlns:a16="http://schemas.microsoft.com/office/drawing/2014/main" val="913718828"/>
                    </a:ext>
                  </a:extLst>
                </a:gridCol>
                <a:gridCol w="415258">
                  <a:extLst>
                    <a:ext uri="{9D8B030D-6E8A-4147-A177-3AD203B41FA5}">
                      <a16:colId xmlns:a16="http://schemas.microsoft.com/office/drawing/2014/main" val="266556073"/>
                    </a:ext>
                  </a:extLst>
                </a:gridCol>
                <a:gridCol w="643828">
                  <a:extLst>
                    <a:ext uri="{9D8B030D-6E8A-4147-A177-3AD203B41FA5}">
                      <a16:colId xmlns:a16="http://schemas.microsoft.com/office/drawing/2014/main" val="3573335999"/>
                    </a:ext>
                  </a:extLst>
                </a:gridCol>
                <a:gridCol w="686418">
                  <a:extLst>
                    <a:ext uri="{9D8B030D-6E8A-4147-A177-3AD203B41FA5}">
                      <a16:colId xmlns:a16="http://schemas.microsoft.com/office/drawing/2014/main" val="2938229397"/>
                    </a:ext>
                  </a:extLst>
                </a:gridCol>
              </a:tblGrid>
              <a:tr h="571500">
                <a:tc>
                  <a:txBody>
                    <a:bodyPr/>
                    <a:lstStyle/>
                    <a:p>
                      <a:pPr marL="0" marR="0" algn="ctr">
                        <a:lnSpc>
                          <a:spcPct val="107000"/>
                        </a:lnSpc>
                        <a:spcBef>
                          <a:spcPts val="0"/>
                        </a:spcBef>
                        <a:spcAft>
                          <a:spcPts val="0"/>
                        </a:spcAft>
                      </a:pPr>
                      <a:r>
                        <a:rPr lang="en-GB" sz="900" kern="0">
                          <a:effectLst/>
                        </a:rPr>
                        <a:t>TSG SA Tdoc</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TDoc</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Title</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Type</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TDoc Status</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Is revision of</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Release</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Spec</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Version</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Related WIs</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CR</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CR revision</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900" kern="0">
                          <a:effectLst/>
                        </a:rPr>
                        <a:t>CR category</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59075215"/>
                  </a:ext>
                </a:extLst>
              </a:tr>
              <a:tr h="259080">
                <a:tc>
                  <a:txBody>
                    <a:bodyPr/>
                    <a:lstStyle/>
                    <a:p>
                      <a:pPr marL="0" marR="0">
                        <a:lnSpc>
                          <a:spcPct val="107000"/>
                        </a:lnSpc>
                        <a:spcBef>
                          <a:spcPts val="0"/>
                        </a:spcBef>
                        <a:spcAft>
                          <a:spcPts val="0"/>
                        </a:spcAft>
                      </a:pPr>
                      <a:r>
                        <a:rPr lang="en-GB" sz="1100" kern="100">
                          <a:effectLst/>
                        </a:rPr>
                        <a:t>SP-241749</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6"/>
                        </a:rPr>
                        <a:t>S4-242035</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Correction of RTCP Viewport feedback format value</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CR</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rPr>
                        <a:t>agreed</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rPr>
                        <a:t> </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4"/>
                        </a:rPr>
                        <a:t>Rel-17</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7"/>
                        </a:rPr>
                        <a:t>26.114</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17.8.0</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8"/>
                        </a:rPr>
                        <a:t>ITT4RT</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0576</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 </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F</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5651198"/>
                  </a:ext>
                </a:extLst>
              </a:tr>
              <a:tr h="259080">
                <a:tc>
                  <a:txBody>
                    <a:bodyPr/>
                    <a:lstStyle/>
                    <a:p>
                      <a:pPr marL="0" marR="0">
                        <a:lnSpc>
                          <a:spcPct val="107000"/>
                        </a:lnSpc>
                        <a:spcBef>
                          <a:spcPts val="0"/>
                        </a:spcBef>
                        <a:spcAft>
                          <a:spcPts val="0"/>
                        </a:spcAft>
                      </a:pPr>
                      <a:r>
                        <a:rPr lang="en-GB" sz="1100" kern="100">
                          <a:effectLst/>
                        </a:rPr>
                        <a:t>SP-241749</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9"/>
                        </a:rPr>
                        <a:t>S4-242036</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Correction of RTCP Viewport feedback format value</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CR</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rPr>
                        <a:t>agreed</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rPr>
                        <a:t> </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10"/>
                        </a:rPr>
                        <a:t>Rel-18</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u="sng" kern="0">
                          <a:effectLst/>
                          <a:hlinkClick r:id="rId7"/>
                        </a:rPr>
                        <a:t>26.114</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18.8.0</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ITT4RT</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0577</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a:effectLst/>
                        </a:rPr>
                        <a:t> </a:t>
                      </a: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800" kern="0" dirty="0">
                          <a:effectLst/>
                        </a:rPr>
                        <a:t>A</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94718598"/>
                  </a:ext>
                </a:extLst>
              </a:tr>
            </a:tbl>
          </a:graphicData>
        </a:graphic>
      </p:graphicFrame>
    </p:spTree>
    <p:extLst>
      <p:ext uri="{BB962C8B-B14F-4D97-AF65-F5344CB8AC3E}">
        <p14:creationId xmlns:p14="http://schemas.microsoft.com/office/powerpoint/2010/main" val="23176070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Release 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endParaRPr lang="en-US" sz="1200" dirty="0"/>
          </a:p>
          <a:p>
            <a:endParaRPr lang="en-US" sz="1200" dirty="0"/>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latin typeface="Arial" panose="020B0604020202020204" pitchFamily="34" charset="0"/>
            </a:endParaRPr>
          </a:p>
          <a:p>
            <a:endParaRPr lang="en-US" sz="1200" b="0" i="0" u="none" strike="noStrike" dirty="0">
              <a:solidFill>
                <a:srgbClr val="000000"/>
              </a:solidFill>
              <a:effectLs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solidFill>
                <a:srgbClr val="000000"/>
              </a:solidFill>
              <a:highlight>
                <a:srgbClr val="FFFF00"/>
              </a:highlight>
              <a:latin typeface="Arial" panose="020B0604020202020204" pitchFamily="34" charset="0"/>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endParaRPr lang="en-US" sz="1200" dirty="0">
              <a:highlight>
                <a:srgbClr val="FFFF00"/>
              </a:highlight>
            </a:endParaRPr>
          </a:p>
          <a:p>
            <a:pPr marL="0" indent="0">
              <a:buNone/>
            </a:pPr>
            <a:endParaRPr lang="en-US" sz="1200" dirty="0">
              <a:highlight>
                <a:srgbClr val="FFFF00"/>
              </a:highlight>
            </a:endParaRPr>
          </a:p>
          <a:p>
            <a:endParaRPr lang="en-US" sz="1200" dirty="0"/>
          </a:p>
        </p:txBody>
      </p:sp>
      <p:graphicFrame>
        <p:nvGraphicFramePr>
          <p:cNvPr id="4" name="Table 3">
            <a:extLst>
              <a:ext uri="{FF2B5EF4-FFF2-40B4-BE49-F238E27FC236}">
                <a16:creationId xmlns:a16="http://schemas.microsoft.com/office/drawing/2014/main" id="{9AE4756E-569E-48BC-27A3-1A899F585C7F}"/>
              </a:ext>
            </a:extLst>
          </p:cNvPr>
          <p:cNvGraphicFramePr>
            <a:graphicFrameLocks noGrp="1"/>
          </p:cNvGraphicFramePr>
          <p:nvPr>
            <p:extLst>
              <p:ext uri="{D42A27DB-BD31-4B8C-83A1-F6EECF244321}">
                <p14:modId xmlns:p14="http://schemas.microsoft.com/office/powerpoint/2010/main" val="2095239967"/>
              </p:ext>
            </p:extLst>
          </p:nvPr>
        </p:nvGraphicFramePr>
        <p:xfrm>
          <a:off x="1586204" y="1371600"/>
          <a:ext cx="7917365" cy="4069559"/>
        </p:xfrm>
        <a:graphic>
          <a:graphicData uri="http://schemas.openxmlformats.org/drawingml/2006/table">
            <a:tbl>
              <a:tblPr/>
              <a:tblGrid>
                <a:gridCol w="739365">
                  <a:extLst>
                    <a:ext uri="{9D8B030D-6E8A-4147-A177-3AD203B41FA5}">
                      <a16:colId xmlns:a16="http://schemas.microsoft.com/office/drawing/2014/main" val="3510450246"/>
                    </a:ext>
                  </a:extLst>
                </a:gridCol>
                <a:gridCol w="2957459">
                  <a:extLst>
                    <a:ext uri="{9D8B030D-6E8A-4147-A177-3AD203B41FA5}">
                      <a16:colId xmlns:a16="http://schemas.microsoft.com/office/drawing/2014/main" val="208893989"/>
                    </a:ext>
                  </a:extLst>
                </a:gridCol>
                <a:gridCol w="1139854">
                  <a:extLst>
                    <a:ext uri="{9D8B030D-6E8A-4147-A177-3AD203B41FA5}">
                      <a16:colId xmlns:a16="http://schemas.microsoft.com/office/drawing/2014/main" val="87870789"/>
                    </a:ext>
                  </a:extLst>
                </a:gridCol>
                <a:gridCol w="1093644">
                  <a:extLst>
                    <a:ext uri="{9D8B030D-6E8A-4147-A177-3AD203B41FA5}">
                      <a16:colId xmlns:a16="http://schemas.microsoft.com/office/drawing/2014/main" val="1081114830"/>
                    </a:ext>
                  </a:extLst>
                </a:gridCol>
                <a:gridCol w="1987043">
                  <a:extLst>
                    <a:ext uri="{9D8B030D-6E8A-4147-A177-3AD203B41FA5}">
                      <a16:colId xmlns:a16="http://schemas.microsoft.com/office/drawing/2014/main" val="4097883885"/>
                    </a:ext>
                  </a:extLst>
                </a:gridCol>
              </a:tblGrid>
              <a:tr h="739919">
                <a:tc>
                  <a:txBody>
                    <a:bodyPr/>
                    <a:lstStyle/>
                    <a:p>
                      <a:pPr algn="ctr" fontAlgn="t"/>
                      <a:r>
                        <a:rPr lang="en-US" sz="900" b="1" i="0" u="none" strike="noStrike" dirty="0" err="1">
                          <a:solidFill>
                            <a:srgbClr val="FFFFFF"/>
                          </a:solidFill>
                          <a:effectLst/>
                          <a:latin typeface="Arial" panose="020B0604020202020204" pitchFamily="34" charset="0"/>
                        </a:rPr>
                        <a:t>TDoc</a:t>
                      </a:r>
                      <a:endParaRPr lang="en-US" sz="9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latin typeface="Arial" panose="020B0604020202020204" pitchFamily="34" charset="0"/>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274647328"/>
                  </a:ext>
                </a:extLst>
              </a:tr>
              <a:tr h="369960">
                <a:tc>
                  <a:txBody>
                    <a:bodyPr/>
                    <a:lstStyle/>
                    <a:p>
                      <a:pPr algn="l" fontAlgn="t"/>
                      <a:r>
                        <a:rPr lang="en-US" sz="800" b="0" i="0" u="none" strike="noStrike">
                          <a:solidFill>
                            <a:srgbClr val="000000"/>
                          </a:solidFill>
                          <a:effectLst/>
                          <a:latin typeface="Arial" panose="020B0604020202020204" pitchFamily="34" charset="0"/>
                        </a:rPr>
                        <a:t>SP-241740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5G_MEDIA_MTSI_ext, TEI18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927892575"/>
                  </a:ext>
                </a:extLst>
              </a:tr>
              <a:tr h="369960">
                <a:tc>
                  <a:txBody>
                    <a:bodyPr/>
                    <a:lstStyle/>
                    <a:p>
                      <a:pPr algn="l" fontAlgn="t"/>
                      <a:r>
                        <a:rPr lang="en-US" sz="800" b="0" i="0" u="none" strike="noStrike">
                          <a:solidFill>
                            <a:srgbClr val="000000"/>
                          </a:solidFill>
                          <a:effectLst/>
                          <a:latin typeface="Arial" panose="020B0604020202020204" pitchFamily="34" charset="0"/>
                        </a:rPr>
                        <a:t>SP-241741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5GMS_Ph2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1457408958"/>
                  </a:ext>
                </a:extLst>
              </a:tr>
              <a:tr h="369960">
                <a:tc>
                  <a:txBody>
                    <a:bodyPr/>
                    <a:lstStyle/>
                    <a:p>
                      <a:pPr algn="l" fontAlgn="t"/>
                      <a:r>
                        <a:rPr lang="en-US" sz="800" b="0" i="0" u="none" strike="noStrike">
                          <a:solidFill>
                            <a:srgbClr val="000000"/>
                          </a:solidFill>
                          <a:effectLst/>
                          <a:latin typeface="Arial" panose="020B0604020202020204" pitchFamily="34" charset="0"/>
                        </a:rPr>
                        <a:t>SP-241742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5GMS_Pro_Ph2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3201785203"/>
                  </a:ext>
                </a:extLst>
              </a:tr>
              <a:tr h="369960">
                <a:tc>
                  <a:txBody>
                    <a:bodyPr/>
                    <a:lstStyle/>
                    <a:p>
                      <a:pPr algn="l" fontAlgn="t"/>
                      <a:r>
                        <a:rPr lang="en-US" sz="800" b="0" i="0" u="none" strike="noStrike">
                          <a:solidFill>
                            <a:srgbClr val="000000"/>
                          </a:solidFill>
                          <a:effectLst/>
                          <a:latin typeface="Arial" panose="020B0604020202020204" pitchFamily="34" charset="0"/>
                        </a:rPr>
                        <a:t>SP-241745</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SR_MSE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2211546539"/>
                  </a:ext>
                </a:extLst>
              </a:tr>
              <a:tr h="369960">
                <a:tc>
                  <a:txBody>
                    <a:bodyPr/>
                    <a:lstStyle/>
                    <a:p>
                      <a:pPr algn="l" fontAlgn="t"/>
                      <a:r>
                        <a:rPr lang="en-US" sz="800" b="0" i="0" u="none" strike="noStrike">
                          <a:solidFill>
                            <a:srgbClr val="000000"/>
                          </a:solidFill>
                          <a:effectLst/>
                          <a:latin typeface="Arial" panose="020B0604020202020204" pitchFamily="34" charset="0"/>
                        </a:rPr>
                        <a:t>SP-241746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GA4RTAR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1909689013"/>
                  </a:ext>
                </a:extLst>
              </a:tr>
              <a:tr h="369960">
                <a:tc>
                  <a:txBody>
                    <a:bodyPr/>
                    <a:lstStyle/>
                    <a:p>
                      <a:pPr algn="l" fontAlgn="t"/>
                      <a:r>
                        <a:rPr lang="en-US" sz="800" b="0" i="0" u="none" strike="noStrike">
                          <a:solidFill>
                            <a:srgbClr val="000000"/>
                          </a:solidFill>
                          <a:effectLst/>
                          <a:latin typeface="Arial" panose="020B0604020202020204" pitchFamily="34" charset="0"/>
                        </a:rPr>
                        <a:t>SP-241747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iRTCW</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3567863958"/>
                  </a:ext>
                </a:extLst>
              </a:tr>
              <a:tr h="369960">
                <a:tc>
                  <a:txBody>
                    <a:bodyPr/>
                    <a:lstStyle/>
                    <a:p>
                      <a:pPr algn="l" fontAlgn="t"/>
                      <a:r>
                        <a:rPr lang="en-US" sz="800" b="0" i="0" u="none" strike="noStrike">
                          <a:solidFill>
                            <a:srgbClr val="000000"/>
                          </a:solidFill>
                          <a:effectLst/>
                          <a:latin typeface="Arial" panose="020B0604020202020204" pitchFamily="34" charset="0"/>
                        </a:rPr>
                        <a:t>SP-241748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iRTCW, 5GMS_Pro_Ph2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2332069473"/>
                  </a:ext>
                </a:extLst>
              </a:tr>
              <a:tr h="369960">
                <a:tc>
                  <a:txBody>
                    <a:bodyPr/>
                    <a:lstStyle/>
                    <a:p>
                      <a:pPr algn="l" fontAlgn="t"/>
                      <a:r>
                        <a:rPr lang="en-US" sz="800" b="0" i="0" u="none" strike="noStrike">
                          <a:solidFill>
                            <a:srgbClr val="000000"/>
                          </a:solidFill>
                          <a:effectLst/>
                          <a:latin typeface="Arial" panose="020B0604020202020204" pitchFamily="34" charset="0"/>
                        </a:rPr>
                        <a:t>SP-241750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CR Pack on </a:t>
                      </a:r>
                      <a:r>
                        <a:rPr lang="en-US" sz="800" b="0" i="0" u="none" strike="noStrike" dirty="0" err="1">
                          <a:solidFill>
                            <a:srgbClr val="000000"/>
                          </a:solidFill>
                          <a:effectLst/>
                          <a:latin typeface="Arial" panose="020B0604020202020204" pitchFamily="34" charset="0"/>
                        </a:rPr>
                        <a:t>IVAS_Codec</a:t>
                      </a:r>
                      <a:endParaRPr lang="en-US" sz="8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4179914001"/>
                  </a:ext>
                </a:extLst>
              </a:tr>
              <a:tr h="369960">
                <a:tc>
                  <a:txBody>
                    <a:bodyPr/>
                    <a:lstStyle/>
                    <a:p>
                      <a:pPr algn="l" fontAlgn="t"/>
                      <a:r>
                        <a:rPr lang="en-US" sz="800" b="0" i="0" u="none" strike="noStrike">
                          <a:solidFill>
                            <a:srgbClr val="000000"/>
                          </a:solidFill>
                          <a:effectLst/>
                          <a:latin typeface="Arial" panose="020B0604020202020204" pitchFamily="34" charset="0"/>
                        </a:rPr>
                        <a:t>SP-241751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CR Pack on NR_QoE_enh-Core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SA WG4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rPr>
                        <a:t>18.4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rPr>
                        <a:t>SA WG4 Rel-18 CRs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extLst>
                  <a:ext uri="{0D108BD9-81ED-4DB2-BD59-A6C34878D82A}">
                    <a16:rowId xmlns:a16="http://schemas.microsoft.com/office/drawing/2014/main" val="2694922952"/>
                  </a:ext>
                </a:extLst>
              </a:tr>
            </a:tbl>
          </a:graphicData>
        </a:graphic>
      </p:graphicFrame>
    </p:spTree>
    <p:extLst>
      <p:ext uri="{BB962C8B-B14F-4D97-AF65-F5344CB8AC3E}">
        <p14:creationId xmlns:p14="http://schemas.microsoft.com/office/powerpoint/2010/main" val="33293965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Rel-19 Work Items</a:t>
            </a:r>
          </a:p>
        </p:txBody>
      </p:sp>
      <p:graphicFrame>
        <p:nvGraphicFramePr>
          <p:cNvPr id="3" name="Table 2">
            <a:extLst>
              <a:ext uri="{FF2B5EF4-FFF2-40B4-BE49-F238E27FC236}">
                <a16:creationId xmlns:a16="http://schemas.microsoft.com/office/drawing/2014/main" id="{9DF7F766-4989-562C-8B45-49B7BEF9A12E}"/>
              </a:ext>
            </a:extLst>
          </p:cNvPr>
          <p:cNvGraphicFramePr>
            <a:graphicFrameLocks noGrp="1"/>
          </p:cNvGraphicFramePr>
          <p:nvPr>
            <p:extLst>
              <p:ext uri="{D42A27DB-BD31-4B8C-83A1-F6EECF244321}">
                <p14:modId xmlns:p14="http://schemas.microsoft.com/office/powerpoint/2010/main" val="2869213241"/>
              </p:ext>
            </p:extLst>
          </p:nvPr>
        </p:nvGraphicFramePr>
        <p:xfrm>
          <a:off x="647700" y="1357900"/>
          <a:ext cx="10238474" cy="1744299"/>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6/6/2025</a:t>
                      </a:r>
                      <a:br>
                        <a:rPr lang="en-US" sz="1100" dirty="0">
                          <a:solidFill>
                            <a:schemeClr val="tx1"/>
                          </a:solidFill>
                        </a:rPr>
                      </a:br>
                      <a:r>
                        <a:rPr lang="en-US" sz="1100" dirty="0">
                          <a:solidFill>
                            <a:srgbClr val="FF0000"/>
                          </a:solidFill>
                        </a:rPr>
                        <a:t>-&gt;9/9/2025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SP-241000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20%</a:t>
                      </a:r>
                    </a:p>
                  </a:txBody>
                  <a:tcPr marL="36001" marR="36001" marT="0" marB="0" anchor="b"/>
                </a:tc>
                <a:tc>
                  <a:txBody>
                    <a:bodyPr/>
                    <a:lstStyle/>
                    <a:p>
                      <a:pPr algn="r">
                        <a:lnSpc>
                          <a:spcPct val="107000"/>
                        </a:lnSpc>
                        <a:spcAft>
                          <a:spcPts val="800"/>
                        </a:spcAft>
                      </a:pPr>
                      <a:r>
                        <a:rPr lang="en-US" sz="1100" dirty="0">
                          <a:solidFill>
                            <a:srgbClr val="FF0000"/>
                          </a:solidFill>
                        </a:rPr>
                        <a:t>IVAS fixed-point Decoder and Renderer 90% delivery </a:t>
                      </a:r>
                      <a:endParaRPr lang="en-GB" sz="1100" dirty="0">
                        <a:solidFill>
                          <a:srgbClr val="FF0000"/>
                        </a:solidFill>
                      </a:endParaRPr>
                    </a:p>
                  </a:txBody>
                  <a:tcPr marL="36001" marR="36001" marT="0" marB="0" anchor="b"/>
                </a:tc>
                <a:extLst>
                  <a:ext uri="{0D108BD9-81ED-4DB2-BD59-A6C34878D82A}">
                    <a16:rowId xmlns:a16="http://schemas.microsoft.com/office/drawing/2014/main" val="2942665382"/>
                  </a:ext>
                </a:extLst>
              </a:tr>
              <a:tr h="32073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New</a:t>
                      </a:r>
                    </a:p>
                  </a:txBody>
                  <a:tcPr marL="36001" marR="36001" marT="0" marB="0" anchor="b"/>
                </a:tc>
                <a:extLst>
                  <a:ext uri="{0D108BD9-81ED-4DB2-BD59-A6C34878D82A}">
                    <a16:rowId xmlns:a16="http://schemas.microsoft.com/office/drawing/2014/main" val="312038461"/>
                  </a:ext>
                </a:extLst>
              </a:tr>
            </a:tbl>
          </a:graphicData>
        </a:graphic>
      </p:graphicFrame>
    </p:spTree>
    <p:extLst>
      <p:ext uri="{BB962C8B-B14F-4D97-AF65-F5344CB8AC3E}">
        <p14:creationId xmlns:p14="http://schemas.microsoft.com/office/powerpoint/2010/main" val="231499082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Video Operating Points - Harmonization and Stereo MV-HEVC </a:t>
            </a:r>
            <a:r>
              <a:rPr lang="en-US" altLang="en-US" dirty="0"/>
              <a:t>(</a:t>
            </a:r>
            <a:r>
              <a:rPr lang="en-US" sz="3200" dirty="0"/>
              <a:t>VOPS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546333510"/>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Harmonize and include as needed all the SA4 video operating points into a new specification that will be home to all such video operating points and upgrade HEVC-based levels based on industry practices.</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Define the MV-HEVC capability in this new specification.</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Then add and harmonize stereoscopic MV-HEVC operating points and capabilities for TS 26.511, TS 26.119 and TS 26.143</a:t>
            </a:r>
            <a:endParaRPr lang="en-GB" sz="12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Agreed operation points definitions on HDTV, HDR and Stereoscopic 3DTV</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Reviewed and agreed the description of MV-HEVC operation points with a single decoding capability in which the explicit support for the Extended profile is left open.</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Also agreed that for MV-HEVC priority will be given to Cinema-type content as part of stereoscopic 3DTV services.</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The support of 3GPP codecs as registered web codecs is also summarized in a dedicated annex. We will rely on CTA WAVE to develop corresponding CMAF test vectors.</a:t>
            </a:r>
          </a:p>
          <a:p>
            <a:pPr marL="287338" indent="-287338">
              <a:lnSpc>
                <a:spcPct val="93000"/>
              </a:lnSpc>
              <a:spcBef>
                <a:spcPct val="15000"/>
              </a:spcBef>
              <a:spcAft>
                <a:spcPct val="15000"/>
              </a:spcAft>
              <a:buSzPct val="100000"/>
              <a:tabLst>
                <a:tab pos="285750" algn="l"/>
              </a:tabLst>
              <a:defRPr/>
            </a:pPr>
            <a:r>
              <a:rPr lang="en-US" sz="1200" dirty="0">
                <a:ea typeface="Calibri" panose="020F0502020204030204" pitchFamily="34" charset="0"/>
                <a:cs typeface="Times New Roman" panose="02020603050405020304" pitchFamily="18" charset="0"/>
              </a:rPr>
              <a:t>Draft TS 26.265 </a:t>
            </a:r>
            <a:r>
              <a:rPr lang="en-US" sz="1200" i="1" dirty="0">
                <a:ea typeface="Calibri" panose="020F0502020204030204" pitchFamily="34" charset="0"/>
                <a:cs typeface="Times New Roman" panose="02020603050405020304" pitchFamily="18" charset="0"/>
              </a:rPr>
              <a:t>Media Delivery: Video Capabilities and Operation Points</a:t>
            </a:r>
            <a:r>
              <a:rPr lang="en-US" sz="1200" dirty="0">
                <a:ea typeface="Calibri" panose="020F0502020204030204" pitchFamily="34" charset="0"/>
                <a:cs typeface="Times New Roman" panose="02020603050405020304" pitchFamily="18" charset="0"/>
              </a:rPr>
              <a:t>, progressed to v0.5.0.</a:t>
            </a:r>
            <a:endParaRPr lang="en-US" sz="12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Progressing </a:t>
            </a:r>
            <a:r>
              <a:rPr lang="en-US" altLang="en-US" sz="1200" dirty="0" err="1">
                <a:cs typeface="Arial" panose="020B0604020202020204" pitchFamily="34" charset="0"/>
              </a:rPr>
              <a:t>pCR</a:t>
            </a:r>
            <a:r>
              <a:rPr lang="en-US" altLang="en-US" sz="1200" dirty="0">
                <a:cs typeface="Arial" panose="020B0604020202020204" pitchFamily="34" charset="0"/>
              </a:rPr>
              <a:t> on new draft TS 26.265</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Send new TS 26.265 to SA plenary for information.</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Endorse CRs on TS 26.118, TS 26.511, TS 26.143, TS 26.119.</a:t>
            </a: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marL="0" marR="0" lvl="0" indent="0" algn="just">
              <a:buNone/>
            </a:pPr>
            <a:endParaRPr lang="en-US" sz="1100" dirty="0">
              <a:effectLst/>
              <a:ea typeface="Times New Roman" panose="02020603050405020304" pitchFamily="18" charset="0"/>
            </a:endParaRPr>
          </a:p>
          <a:p>
            <a:pPr marL="687388" lvl="1" indent="-287338">
              <a:lnSpc>
                <a:spcPct val="93000"/>
              </a:lnSpc>
              <a:spcBef>
                <a:spcPct val="15000"/>
              </a:spcBef>
              <a:spcAft>
                <a:spcPct val="15000"/>
              </a:spcAft>
              <a:buSzPct val="100000"/>
              <a:tabLst>
                <a:tab pos="285750" algn="l"/>
              </a:tabLst>
              <a:defRPr/>
            </a:pPr>
            <a:endParaRPr lang="en-US" sz="9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200" dirty="0">
              <a:solidFill>
                <a:srgbClr val="000000"/>
              </a:solidFill>
              <a:effectLst/>
              <a:ea typeface="MS Mincho" panose="02020609040205080304" pitchFamily="49" charset="-128"/>
            </a:endParaRPr>
          </a:p>
          <a:p>
            <a:pPr marL="287338" indent="-287338">
              <a:buNone/>
            </a:pPr>
            <a:endParaRPr lang="fr-FR" sz="1200" dirty="0"/>
          </a:p>
        </p:txBody>
      </p:sp>
    </p:spTree>
    <p:extLst>
      <p:ext uri="{BB962C8B-B14F-4D97-AF65-F5344CB8AC3E}">
        <p14:creationId xmlns:p14="http://schemas.microsoft.com/office/powerpoint/2010/main" val="417955615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Split Rendering over IMS </a:t>
            </a:r>
            <a:r>
              <a:rPr lang="en-US" altLang="en-US" dirty="0"/>
              <a:t>(</a:t>
            </a:r>
            <a:r>
              <a:rPr lang="en-US" sz="3200" dirty="0"/>
              <a:t>SR_IMS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43892329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84471"/>
            <a:ext cx="11068050" cy="41004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Identify functional entities for IMS-based split rendering and introduce a mapping to the IMS architecture. Identify interfaces and define network APIs for delivering media from 3GPP and non-3GPP services for split rendering of XR services. Define protocols, procedures, and codecs for delivery of split-rendered media and metadata for support of split rendered content including uplink (e.g., pose), and downlink (e.g., rendered pose) as part of a new specification. </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Progressed draft TS 26.567 </a:t>
            </a:r>
            <a:r>
              <a:rPr lang="en-US" sz="1400" i="1" dirty="0">
                <a:ea typeface="Calibri" panose="020F0502020204030204" pitchFamily="34" charset="0"/>
                <a:cs typeface="Times New Roman" panose="02020603050405020304" pitchFamily="18" charset="0"/>
              </a:rPr>
              <a:t>Split rendering over IMS</a:t>
            </a:r>
            <a:r>
              <a:rPr lang="en-US" sz="1400" dirty="0">
                <a:ea typeface="Calibri" panose="020F0502020204030204" pitchFamily="34" charset="0"/>
                <a:cs typeface="Times New Roman" panose="02020603050405020304" pitchFamily="18" charset="0"/>
              </a:rPr>
              <a:t> to v0.4.0 with the following items:</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Media codecs and media configuration for split rendering over IMS</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General description of data transport, and metadata data channel message format</a:t>
            </a:r>
          </a:p>
          <a:p>
            <a:pPr marL="687388" lvl="1" indent="-287338">
              <a:lnSpc>
                <a:spcPct val="93000"/>
              </a:lnSpc>
              <a:spcBef>
                <a:spcPct val="15000"/>
              </a:spcBef>
              <a:spcAft>
                <a:spcPct val="15000"/>
              </a:spcAft>
              <a:buSzPct val="100000"/>
              <a:tabLst>
                <a:tab pos="285750" algn="l"/>
              </a:tabLst>
              <a:defRPr/>
            </a:pPr>
            <a:r>
              <a:rPr lang="en-US" sz="1400" dirty="0" err="1">
                <a:ea typeface="Calibri" panose="020F0502020204030204" pitchFamily="34" charset="0"/>
                <a:cs typeface="Times New Roman" panose="02020603050405020304" pitchFamily="18" charset="0"/>
              </a:rPr>
              <a:t>QoE</a:t>
            </a:r>
            <a:r>
              <a:rPr lang="en-US" sz="1400" dirty="0">
                <a:ea typeface="Calibri" panose="020F0502020204030204" pitchFamily="34" charset="0"/>
                <a:cs typeface="Times New Roman" panose="02020603050405020304" pitchFamily="18" charset="0"/>
              </a:rPr>
              <a:t> report format </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Updates to the procedures from split rendering session establishment and modification </a:t>
            </a:r>
          </a:p>
          <a:p>
            <a:pPr marL="687388" lvl="1"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Editorial improvements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Progress and agree on TS 26.567 v1.0.0 to be sent to SA plenary for information </a:t>
            </a: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38085783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277957" y="196850"/>
            <a:ext cx="8604173" cy="1143000"/>
          </a:xfrm>
        </p:spPr>
        <p:txBody>
          <a:bodyPr/>
          <a:lstStyle/>
          <a:p>
            <a:r>
              <a:rPr lang="en-US" sz="3200" dirty="0"/>
              <a:t>EVS Codec Extension for Immersive Voice and Audio Services, Phase 2 </a:t>
            </a:r>
            <a:r>
              <a:rPr lang="en-US" altLang="en-US" dirty="0"/>
              <a:t>(</a:t>
            </a:r>
            <a:r>
              <a:rPr lang="en-US" sz="3200" dirty="0"/>
              <a:t>IVAS_Codec_Ph2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400804493"/>
              </p:ext>
            </p:extLst>
          </p:nvPr>
        </p:nvGraphicFramePr>
        <p:xfrm>
          <a:off x="647700" y="1454150"/>
          <a:ext cx="10084901" cy="701676"/>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6/6/2025</a:t>
                      </a:r>
                      <a:br>
                        <a:rPr lang="en-US" sz="1100" dirty="0">
                          <a:solidFill>
                            <a:schemeClr val="tx1"/>
                          </a:solidFill>
                        </a:rPr>
                      </a:br>
                      <a:r>
                        <a:rPr lang="en-US" sz="1100" dirty="0">
                          <a:solidFill>
                            <a:srgbClr val="FF0000"/>
                          </a:solidFill>
                        </a:rPr>
                        <a:t>-&gt;9/9/2025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SP-241000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20%</a:t>
                      </a:r>
                    </a:p>
                  </a:txBody>
                  <a:tcPr marL="36001" marR="36001" marT="0" marB="0" anchor="b"/>
                </a:tc>
                <a:tc>
                  <a:txBody>
                    <a:bodyPr/>
                    <a:lstStyle/>
                    <a:p>
                      <a:pPr algn="r">
                        <a:lnSpc>
                          <a:spcPct val="107000"/>
                        </a:lnSpc>
                        <a:spcAft>
                          <a:spcPts val="800"/>
                        </a:spcAft>
                      </a:pPr>
                      <a:r>
                        <a:rPr lang="en-US" sz="1100" dirty="0">
                          <a:solidFill>
                            <a:srgbClr val="FF0000"/>
                          </a:solidFill>
                        </a:rPr>
                        <a:t>IVAS fixed-point Decoder and Renderer 90% delivery </a:t>
                      </a: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184471"/>
            <a:ext cx="11068050" cy="41004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hangingPunct="0">
              <a:spcBef>
                <a:spcPts val="0"/>
              </a:spcBef>
              <a:spcAft>
                <a:spcPts val="900"/>
              </a:spcAft>
            </a:pPr>
            <a:r>
              <a:rPr lang="en-US" sz="1400" dirty="0">
                <a:effectLst/>
                <a:ea typeface="SimSun" panose="02010600030101010101" pitchFamily="2" charset="-122"/>
              </a:rPr>
              <a:t>The overall objective of this work item is to provide an improved set of IVAS specifications with a fixed-point C-code to be part of TS 26.251; characterization of the IVAS codec based on the floating-point and fixed-point C-codes, and documentation of characterization results into TR 26.997; Enhancements to codec conformance test procedures and criteria; definition of relevant tiers of functionality to be implementable on a wide range of UEs with different capabilities, balancing user experience and implementation complexity/cost; enhancements to the RTP payload format and SDP negotiation, including split rendering operation; update relevant system and service specifications.</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A report on verification of the delivery of fixed-point decoder and renderer was agreed.</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SP-241766 - IVAS fixed-point Decoder and Renderer 90% delivery – For approval by SA#106 (as a Milestone for payment by ETSI)</a:t>
            </a:r>
          </a:p>
          <a:p>
            <a:pPr marL="0" indent="0">
              <a:lnSpc>
                <a:spcPct val="93000"/>
              </a:lnSpc>
              <a:spcBef>
                <a:spcPct val="15000"/>
              </a:spcBef>
              <a:spcAft>
                <a:spcPct val="15000"/>
              </a:spcAft>
              <a:buSzPct val="100000"/>
              <a:buNone/>
              <a:tabLst>
                <a:tab pos="285750" algn="l"/>
              </a:tabLst>
              <a:defRPr/>
            </a:pPr>
            <a:endParaRPr lang="en-US" sz="1400" dirty="0">
              <a:effectLst/>
              <a:ea typeface="Calibri" panose="020F0502020204030204" pitchFamily="34" charset="0"/>
              <a:cs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Verification and Agreement by SA4 on Delivery of IVAS fixed-point Encoder, fulfilling the FL-to-FX requirements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Finalization of IVAS characterization documents, including:</a:t>
            </a:r>
          </a:p>
          <a:p>
            <a:pPr marL="687388" lvl="1"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IVAS-7b Processing Plan for Characterization Phase</a:t>
            </a:r>
          </a:p>
          <a:p>
            <a:pPr marL="687388" lvl="1"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IVAS-8b Test Plan for Characterization Phase</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687388" lvl="1" indent="-287338">
              <a:lnSpc>
                <a:spcPct val="93000"/>
              </a:lnSpc>
              <a:spcBef>
                <a:spcPct val="15000"/>
              </a:spcBef>
              <a:spcAft>
                <a:spcPct val="15000"/>
              </a:spcAft>
              <a:buSzPct val="100000"/>
              <a:tabLst>
                <a:tab pos="285750" algn="l"/>
              </a:tabLst>
              <a:defRPr/>
            </a:pPr>
            <a:endParaRPr lang="en-US" altLang="en-US" sz="1000" dirty="0">
              <a:cs typeface="Arial" panose="020B0604020202020204" pitchFamily="34" charset="0"/>
            </a:endParaRPr>
          </a:p>
          <a:p>
            <a:pPr marL="0" indent="0">
              <a:lnSpc>
                <a:spcPct val="93000"/>
              </a:lnSpc>
              <a:spcBef>
                <a:spcPct val="15000"/>
              </a:spcBef>
              <a:spcAft>
                <a:spcPct val="15000"/>
              </a:spcAft>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46619265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Terminal Audio quality performance and Test methods for Immersive Audio Services, Phase 2 </a:t>
            </a:r>
            <a:r>
              <a:rPr lang="en-US" altLang="en-US" dirty="0"/>
              <a:t>(</a:t>
            </a:r>
            <a:r>
              <a:rPr lang="en-US" dirty="0"/>
              <a:t>ATIAS_Ph2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8023577"/>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400050" lvl="1">
              <a:spcBef>
                <a:spcPts val="0"/>
              </a:spcBef>
              <a:spcAft>
                <a:spcPts val="900"/>
              </a:spcAft>
            </a:pPr>
            <a:r>
              <a:rPr lang="en-US" sz="1400" dirty="0">
                <a:effectLst/>
                <a:ea typeface="Times New Roman" panose="02020603050405020304" pitchFamily="18" charset="0"/>
              </a:rPr>
              <a:t>Consider additional requirements corresponding to the test methods in TS 26.260 and/or update requirements marked as TBD for sending and receiving characteristics of terminals in TS 26.261. Define new test methods and performance requirements/objectives, for the assessment of capture and playback of complex sound scenes. Define new test methods and performance requirements/objectives for the assessment of acoustic echo control. Define test methods and performance requirements/objectives for the assessment of binaural rendering in receive direction, including headtracking and motion-to-sound latency. </a:t>
            </a:r>
          </a:p>
          <a:p>
            <a:pPr marL="0" marR="0" indent="0" hangingPunct="0">
              <a:spcBef>
                <a:spcPts val="0"/>
              </a:spcBef>
              <a:spcAft>
                <a:spcPts val="900"/>
              </a:spcAft>
              <a:buNone/>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Inputs on test methods for acoustic echo control and headtracking as well as subjective testing with moving sources were reviewed.</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It was decided to collect a description of candidate changes in a “permanent document”. This working procedure was preferred by the SA4 Audio SWG over continuously developed CRs, as it allows to add and track complementary information, avoiding also "changes over changes" in the history of the permanent document. </a:t>
            </a:r>
          </a:p>
          <a:p>
            <a:pPr marL="287338" indent="-287338">
              <a:lnSpc>
                <a:spcPct val="93000"/>
              </a:lnSpc>
              <a:spcBef>
                <a:spcPct val="15000"/>
              </a:spcBef>
              <a:spcAft>
                <a:spcPct val="15000"/>
              </a:spcAft>
              <a:buSzPct val="100000"/>
              <a:tabLst>
                <a:tab pos="285750" algn="l"/>
              </a:tabLst>
              <a:defRPr/>
            </a:pPr>
            <a:r>
              <a:rPr lang="en-US" sz="1400" dirty="0">
                <a:ea typeface="Calibri" panose="020F0502020204030204" pitchFamily="34" charset="0"/>
                <a:cs typeface="Times New Roman" panose="02020603050405020304" pitchFamily="18" charset="0"/>
              </a:rPr>
              <a:t>An initial time plan was agreed</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Progress changes to 26.259 (Subjective test methodologies), 26.260 (Objective test methodologies)  and 26.261 (Performance requirements &amp; objectives).</a:t>
            </a:r>
          </a:p>
          <a:p>
            <a:pPr marL="400050" lvl="1">
              <a:spcBef>
                <a:spcPts val="0"/>
              </a:spcBef>
              <a:spcAft>
                <a:spcPts val="900"/>
              </a:spcAft>
            </a:pPr>
            <a:endParaRPr lang="en-US" sz="1400" dirty="0">
              <a:effectLst/>
              <a:ea typeface="Times New Roman" panose="02020603050405020304" pitchFamily="18" charset="0"/>
            </a:endParaRPr>
          </a:p>
          <a:p>
            <a:pPr marL="287338" lvl="0" indent="-287338"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800" b="1" u="sng" dirty="0">
              <a:cs typeface="Arial" pitchFamily="34" charset="0"/>
            </a:endParaRPr>
          </a:p>
          <a:p>
            <a:pPr marL="0" marR="0">
              <a:spcBef>
                <a:spcPts val="0"/>
              </a:spcBef>
              <a:spcAft>
                <a:spcPts val="900"/>
              </a:spcAft>
            </a:pPr>
            <a:endParaRPr lang="en-US" sz="1800" dirty="0">
              <a:effectLst/>
              <a:ea typeface="Times New Roman" panose="02020603050405020304" pitchFamily="18" charset="0"/>
            </a:endParaRPr>
          </a:p>
          <a:p>
            <a:pPr marL="400050" lvl="1" indent="0">
              <a:spcBef>
                <a:spcPts val="0"/>
              </a:spcBef>
              <a:spcAft>
                <a:spcPts val="0"/>
              </a:spcAft>
              <a:buNone/>
            </a:pPr>
            <a:endParaRPr lang="en-GB" sz="18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82114014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 targeting Rel-19</a:t>
            </a:r>
          </a:p>
        </p:txBody>
      </p:sp>
      <p:graphicFrame>
        <p:nvGraphicFramePr>
          <p:cNvPr id="3" name="Table 2">
            <a:extLst>
              <a:ext uri="{FF2B5EF4-FFF2-40B4-BE49-F238E27FC236}">
                <a16:creationId xmlns:a16="http://schemas.microsoft.com/office/drawing/2014/main" id="{EA5FFC3A-731D-451E-43F3-E43A69CCFAD4}"/>
              </a:ext>
            </a:extLst>
          </p:cNvPr>
          <p:cNvGraphicFramePr>
            <a:graphicFrameLocks noGrp="1"/>
          </p:cNvGraphicFramePr>
          <p:nvPr>
            <p:extLst>
              <p:ext uri="{D42A27DB-BD31-4B8C-83A1-F6EECF244321}">
                <p14:modId xmlns:p14="http://schemas.microsoft.com/office/powerpoint/2010/main" val="3954985679"/>
              </p:ext>
            </p:extLst>
          </p:nvPr>
        </p:nvGraphicFramePr>
        <p:xfrm>
          <a:off x="579989" y="1263204"/>
          <a:ext cx="10084901" cy="404244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96861">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3/3/2025</a:t>
                      </a:r>
                      <a:br>
                        <a:rPr lang="en-US" sz="1100" dirty="0">
                          <a:solidFill>
                            <a:schemeClr val="tx1"/>
                          </a:solidFill>
                        </a:rPr>
                      </a:br>
                      <a:r>
                        <a:rPr lang="en-US" sz="1100" dirty="0">
                          <a:solidFill>
                            <a:srgbClr val="FF0000"/>
                          </a:solidFill>
                        </a:rPr>
                        <a:t>-&gt;6/6/2025</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78%</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82%</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906328413"/>
                  </a:ext>
                </a:extLst>
              </a:tr>
              <a:tr h="296861">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90%</a:t>
                      </a:r>
                    </a:p>
                  </a:txBody>
                  <a:tcPr marL="36001" marR="36001" marT="0" marB="0" anchor="b"/>
                </a:tc>
                <a:tc>
                  <a:txBody>
                    <a:bodyPr/>
                    <a:lstStyle/>
                    <a:p>
                      <a:pPr algn="r" fontAlgn="b"/>
                      <a:r>
                        <a:rPr lang="en-US" sz="1100" b="0" dirty="0">
                          <a:hlinkClick r:id="rId3"/>
                        </a:rPr>
                        <a:t>SP-221330</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64238086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55%</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4"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134000311"/>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SP-241011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399550442"/>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Study of 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8"/>
                        </a:rPr>
                        <a:t>SP-240482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643484382"/>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br>
                        <a:rPr lang="en-US" sz="1100" dirty="0">
                          <a:solidFill>
                            <a:schemeClr val="tx1"/>
                          </a:solidFill>
                        </a:rPr>
                      </a:br>
                      <a:r>
                        <a:rPr lang="en-US" sz="1100" dirty="0">
                          <a:solidFill>
                            <a:srgbClr val="FF0000"/>
                          </a:solidFill>
                        </a:rPr>
                        <a:t>-&gt;6/6/2025</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17%</a:t>
                      </a:r>
                    </a:p>
                  </a:txBody>
                  <a:tcPr marL="36001" marR="36001" marT="0" marB="0" anchor="b"/>
                </a:tc>
                <a:tc>
                  <a:txBody>
                    <a:bodyPr/>
                    <a:lstStyle/>
                    <a:p>
                      <a:pPr algn="r" fontAlgn="t"/>
                      <a:r>
                        <a:rPr lang="en-US" sz="1100" b="0" i="0" u="sng" strike="noStrike" dirty="0">
                          <a:solidFill>
                            <a:srgbClr val="0000FF"/>
                          </a:solidFill>
                          <a:effectLst/>
                          <a:latin typeface="+mn-lt"/>
                          <a:hlinkClick r:id="rId9"/>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28%</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10%</a:t>
                      </a:r>
                    </a:p>
                  </a:txBody>
                  <a:tcPr marL="36001" marR="36001" marT="0" marB="0" anchor="b"/>
                </a:tc>
                <a:tc>
                  <a:txBody>
                    <a:bodyPr/>
                    <a:lstStyle/>
                    <a:p>
                      <a:pPr algn="r" fontAlgn="t"/>
                      <a:r>
                        <a:rPr lang="en-US" sz="1100" b="0" i="0" u="sng" strike="noStrike" dirty="0">
                          <a:solidFill>
                            <a:srgbClr val="0000FF"/>
                          </a:solidFill>
                          <a:effectLst/>
                          <a:latin typeface="+mn-lt"/>
                          <a:hlinkClick r:id="rId10"/>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b="1" dirty="0">
                          <a:latin typeface="+mn-lt"/>
                        </a:rPr>
                        <a:t>1040020</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err="1">
                          <a:solidFill>
                            <a:schemeClr val="tx1"/>
                          </a:solidFill>
                          <a:latin typeface="+mn-lt"/>
                        </a:rPr>
                        <a:t>FS_HapticsMedia</a:t>
                      </a:r>
                      <a:endParaRPr lang="en-US" sz="1100" b="0" dirty="0">
                        <a:solidFill>
                          <a:schemeClr val="tx1"/>
                        </a:solidFill>
                        <a:latin typeface="+mn-lt"/>
                      </a:endParaRP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15%</a:t>
                      </a:r>
                    </a:p>
                  </a:txBody>
                  <a:tcPr marL="36001" marR="36001" marT="0" marB="0" anchor="b"/>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en-US" sz="1100" b="0" i="0" u="sng" strike="noStrike" dirty="0">
                          <a:solidFill>
                            <a:srgbClr val="0000FF"/>
                          </a:solidFill>
                          <a:effectLst/>
                          <a:latin typeface="+mn-lt"/>
                          <a:hlinkClick r:id="rId11"/>
                        </a:rPr>
                        <a:t>SP-241121</a:t>
                      </a:r>
                      <a:r>
                        <a:rPr lang="en-US" sz="1100" b="0" i="0" u="sng" strike="noStrike" dirty="0">
                          <a:solidFill>
                            <a:srgbClr val="0000FF"/>
                          </a:solidFill>
                          <a:effectLst/>
                          <a:latin typeface="+mn-lt"/>
                        </a:rPr>
                        <a:t> </a:t>
                      </a:r>
                    </a:p>
                  </a:txBody>
                  <a:tcPr marL="0" marR="0" marT="0" marB="0"/>
                </a:tc>
                <a:tc>
                  <a:txBody>
                    <a:bodyPr/>
                    <a:lstStyle/>
                    <a:p>
                      <a:pPr algn="r">
                        <a:lnSpc>
                          <a:spcPct val="107000"/>
                        </a:lnSpc>
                        <a:spcAft>
                          <a:spcPts val="800"/>
                        </a:spcAft>
                      </a:pPr>
                      <a:r>
                        <a:rPr lang="en-GB" sz="1100" b="0" dirty="0">
                          <a:solidFill>
                            <a:srgbClr val="FF0000"/>
                          </a:solidFill>
                          <a:latin typeface="+mn-lt"/>
                        </a:rPr>
                        <a:t>60%</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35534630"/>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10%</a:t>
                      </a:r>
                    </a:p>
                  </a:txBody>
                  <a:tcPr marL="36001" marR="36001" marT="0" marB="0" anchor="b"/>
                </a:tc>
                <a:tc>
                  <a:txBody>
                    <a:bodyPr/>
                    <a:lstStyle/>
                    <a:p>
                      <a:pPr algn="r" fontAlgn="t"/>
                      <a:r>
                        <a:rPr lang="en-US" sz="1100" b="0" i="0" u="sng" strike="noStrike" dirty="0">
                          <a:solidFill>
                            <a:srgbClr val="0000FF"/>
                          </a:solidFill>
                          <a:effectLst/>
                          <a:latin typeface="+mn-lt"/>
                          <a:hlinkClick r:id="rId12"/>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r" fontAlgn="t"/>
                      <a:r>
                        <a:rPr lang="en-US" sz="1100" b="0" i="0" u="sng" strike="noStrike" dirty="0">
                          <a:solidFill>
                            <a:srgbClr val="0000FF"/>
                          </a:solidFill>
                          <a:effectLst/>
                          <a:latin typeface="+mn-lt"/>
                          <a:hlinkClick r:id="rId13"/>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990382353"/>
                  </a:ext>
                </a:extLst>
              </a:tr>
            </a:tbl>
          </a:graphicData>
        </a:graphic>
      </p:graphicFrame>
    </p:spTree>
    <p:extLst>
      <p:ext uri="{BB962C8B-B14F-4D97-AF65-F5344CB8AC3E}">
        <p14:creationId xmlns:p14="http://schemas.microsoft.com/office/powerpoint/2010/main" val="181818499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Functional aspects have been progressed on AI/ML description of concepts, AI data component refinements, the description of split inference tasks, some NNC format description updates and external performance results.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All of these documented into the functional TR 26.927 that now includes preliminary conclusions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The evaluation TR 26.847 is also updated with results on split inferencing for object detection scenario</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 on TR 26.927 v1.0.0 to be sent to SA plenary for information</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Agree on TR 26.847 v1.0.0 to be sent to SA plenary for information </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840780774"/>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3/3/2025</a:t>
                      </a:r>
                      <a:br>
                        <a:rPr lang="en-US" sz="1100" dirty="0">
                          <a:solidFill>
                            <a:schemeClr val="tx1"/>
                          </a:solidFill>
                        </a:rPr>
                      </a:br>
                      <a:r>
                        <a:rPr lang="en-US" sz="1100" dirty="0">
                          <a:solidFill>
                            <a:srgbClr val="FF0000"/>
                          </a:solidFill>
                        </a:rPr>
                        <a:t>-&gt;6/6/2025</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78%</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82%</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59317786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 – </a:t>
            </a:r>
            <a:r>
              <a:rPr lang="en-US" altLang="en-US" sz="3200" dirty="0">
                <a:solidFill>
                  <a:srgbClr val="00B050"/>
                </a:solidFill>
              </a:rPr>
              <a:t>Complete !</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26.933 progressed to v2.0.0 and complete.</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Proposed follow-up work Item (</a:t>
            </a:r>
            <a:r>
              <a:rPr lang="en-US" altLang="zh-CN" sz="1400" dirty="0" err="1">
                <a:cs typeface="Arial" pitchFamily="34" charset="0"/>
              </a:rPr>
              <a:t>DaCAS</a:t>
            </a:r>
            <a:r>
              <a:rPr lang="en-US" altLang="zh-CN" sz="1400" dirty="0">
                <a:cs typeface="Arial" pitchFamily="34" charset="0"/>
              </a:rPr>
              <a:t>)</a:t>
            </a:r>
          </a:p>
          <a:p>
            <a:pPr>
              <a:lnSpc>
                <a:spcPct val="93000"/>
              </a:lnSpc>
              <a:spcBef>
                <a:spcPct val="15000"/>
              </a:spcBef>
              <a:spcAft>
                <a:spcPct val="15000"/>
              </a:spcAft>
              <a:buSzPct val="100000"/>
              <a:tabLst>
                <a:tab pos="285750" algn="l"/>
              </a:tabLst>
              <a:defRPr/>
            </a:pPr>
            <a:r>
              <a:rPr lang="en-US" altLang="en-US" sz="1400" dirty="0"/>
              <a:t>TR 26.933 </a:t>
            </a:r>
            <a:r>
              <a:rPr lang="en-US" altLang="en-US" sz="1400" i="1" dirty="0"/>
              <a:t>Study on Diverse Audio Capturing system (Release 19)</a:t>
            </a:r>
            <a:r>
              <a:rPr lang="en-US" altLang="en-US" sz="1400" dirty="0"/>
              <a:t> (</a:t>
            </a:r>
            <a:r>
              <a:rPr lang="en-US" altLang="en-US" sz="1400" dirty="0">
                <a:hlinkClick r:id="rId2"/>
              </a:rPr>
              <a:t>SP-241754</a:t>
            </a:r>
            <a:r>
              <a:rPr lang="en-US" altLang="en-US" sz="1400" dirty="0"/>
              <a:t>) for approval</a:t>
            </a:r>
          </a:p>
          <a:p>
            <a:pPr lvl="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ea typeface="宋体" panose="02010600030101010101" pitchFamily="2" charset="-122"/>
                <a:cs typeface="Arial" pitchFamily="34" charset="0"/>
              </a:rPr>
              <a:t>N/A</a:t>
            </a: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1140381955"/>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90%</a:t>
                      </a:r>
                    </a:p>
                  </a:txBody>
                  <a:tcPr marL="36001" marR="36001" marT="0" marB="0" anchor="b"/>
                </a:tc>
                <a:tc>
                  <a:txBody>
                    <a:bodyPr/>
                    <a:lstStyle/>
                    <a:p>
                      <a:pPr algn="r" fontAlgn="b"/>
                      <a:r>
                        <a:rPr lang="en-US" sz="1100" b="0" dirty="0">
                          <a:hlinkClick r:id="rId4"/>
                        </a:rPr>
                        <a:t>SP-221330</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84435226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dirty="0"/>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 calendar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18 and earlier</a:t>
            </a:r>
          </a:p>
          <a:p>
            <a:pPr lvl="1">
              <a:lnSpc>
                <a:spcPct val="90000"/>
              </a:lnSpc>
              <a:spcBef>
                <a:spcPts val="300"/>
              </a:spcBef>
            </a:pPr>
            <a:r>
              <a:rPr lang="fi-FI" altLang="en-US" sz="1600" dirty="0"/>
              <a:t>Rel-19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and Study Item(s)</a:t>
            </a:r>
          </a:p>
          <a:p>
            <a:pPr>
              <a:lnSpc>
                <a:spcPct val="90000"/>
              </a:lnSpc>
              <a:spcBef>
                <a:spcPts val="1500"/>
              </a:spcBef>
            </a:pPr>
            <a:r>
              <a:rPr lang="fi-FI" altLang="en-US" sz="2000" dirty="0"/>
              <a:t>SA4 Planning</a:t>
            </a:r>
          </a:p>
          <a:p>
            <a:pPr>
              <a:lnSpc>
                <a:spcPct val="90000"/>
              </a:lnSpc>
              <a:spcBef>
                <a:spcPts val="1500"/>
              </a:spcBef>
            </a:pPr>
            <a:r>
              <a:rPr lang="fi-FI" altLang="en-US" sz="2000" dirty="0"/>
              <a:t>IETF Dependencies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Feasibility Study on Avatars for Real-Time Communication </a:t>
            </a:r>
            <a:r>
              <a:rPr lang="en-US" altLang="en-US" dirty="0"/>
              <a:t>(</a:t>
            </a:r>
            <a:r>
              <a:rPr lang="en-US" sz="3200" dirty="0"/>
              <a:t>FS_AVATAR</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339876852"/>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903776">
                  <a:extLst>
                    <a:ext uri="{9D8B030D-6E8A-4147-A177-3AD203B41FA5}">
                      <a16:colId xmlns:a16="http://schemas.microsoft.com/office/drawing/2014/main" val="1647222598"/>
                    </a:ext>
                  </a:extLst>
                </a:gridCol>
                <a:gridCol w="455048">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55%</a:t>
                      </a:r>
                    </a:p>
                  </a:txBody>
                  <a:tcPr marL="36001" marR="36001" marT="0" marB="0" anchor="b"/>
                </a:tc>
                <a:tc>
                  <a:txBody>
                    <a:bodyPr/>
                    <a:lstStyle/>
                    <a:p>
                      <a:pPr algn="r"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070171"/>
            <a:ext cx="11068050" cy="4214744"/>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Agreed to include the avatar intrinsic properties like textures to features associated to the representation format.</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The IMS architecture mapping has been progressed but remains documented into the permanent document waiting for SA2 conclusions.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Also agreed a description of scene management for avatar communications.</a:t>
            </a:r>
          </a:p>
          <a:p>
            <a:pPr lvl="0" fontAlgn="base">
              <a:lnSpc>
                <a:spcPct val="93000"/>
              </a:lnSpc>
              <a:spcBef>
                <a:spcPct val="15000"/>
              </a:spcBef>
              <a:spcAft>
                <a:spcPct val="15000"/>
              </a:spcAft>
              <a:buSzPct val="100000"/>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TR 26.813 presented to SA for information.</a:t>
            </a:r>
          </a:p>
          <a:p>
            <a:pPr>
              <a:lnSpc>
                <a:spcPct val="93000"/>
              </a:lnSpc>
              <a:spcBef>
                <a:spcPct val="15000"/>
              </a:spcBef>
              <a:spcAft>
                <a:spcPct val="15000"/>
              </a:spcAft>
              <a:buSzPct val="100000"/>
              <a:tabLst>
                <a:tab pos="285750" algn="l"/>
              </a:tabLst>
              <a:defRPr/>
            </a:pPr>
            <a:r>
              <a:rPr lang="en-US" altLang="en-US" sz="1400" dirty="0"/>
              <a:t>TR 26.813 </a:t>
            </a:r>
            <a:r>
              <a:rPr lang="en-US" altLang="en-US" sz="1400" i="1" dirty="0"/>
              <a:t>Avatar Representation and Communication; (Release 19)  v1.0.0 </a:t>
            </a:r>
            <a:r>
              <a:rPr lang="en-US" altLang="en-US" sz="1400" dirty="0"/>
              <a:t>(</a:t>
            </a:r>
            <a:r>
              <a:rPr lang="en-US" altLang="en-US" sz="1400" dirty="0">
                <a:hlinkClick r:id="rId3"/>
              </a:rPr>
              <a:t>SP-241755</a:t>
            </a:r>
            <a:r>
              <a:rPr lang="en-US" altLang="en-US" sz="1400" dirty="0"/>
              <a:t>)</a:t>
            </a:r>
            <a:endParaRPr lang="en-US" sz="1400" dirty="0">
              <a:effectLst/>
              <a:ea typeface="Times New Roman" panose="02020603050405020304" pitchFamily="18" charset="0"/>
            </a:endParaRPr>
          </a:p>
          <a:p>
            <a:pPr lvl="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selection of the Avatar representation format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Conclude the different topics of the study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Finalize conclusions and recommendations of the TR</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Send TR 26.813 to SA for approval.</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endPar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endParaRP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218793036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Media </a:t>
            </a:r>
            <a:r>
              <a:rPr lang="en-US" dirty="0" err="1"/>
              <a:t>enerGy</a:t>
            </a:r>
            <a:r>
              <a:rPr lang="en-US" dirty="0"/>
              <a:t> consumption </a:t>
            </a:r>
            <a:r>
              <a:rPr lang="en-US" dirty="0" err="1"/>
              <a:t>exposuRE</a:t>
            </a:r>
            <a:r>
              <a:rPr lang="en-US" dirty="0"/>
              <a:t> and </a:t>
            </a:r>
            <a:r>
              <a:rPr lang="en-US" dirty="0" err="1"/>
              <a:t>EvaluatioN</a:t>
            </a:r>
            <a:r>
              <a:rPr lang="en-US" dirty="0"/>
              <a:t> framework </a:t>
            </a:r>
            <a:r>
              <a:rPr lang="en-US" altLang="en-US" dirty="0"/>
              <a:t>(</a:t>
            </a:r>
            <a:r>
              <a:rPr lang="en-US" dirty="0" err="1"/>
              <a:t>FS_MediaEnergyGREEN</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264805694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1030004</a:t>
                      </a:r>
                    </a:p>
                  </a:txBody>
                  <a:tcPr marL="9525" marR="9525" marT="9525" marB="0" anchor="b"/>
                </a:tc>
                <a:tc>
                  <a:txBody>
                    <a:bodyPr/>
                    <a:lstStyle/>
                    <a:p>
                      <a:pPr algn="l" fontAlgn="b"/>
                      <a:r>
                        <a:rPr lang="en-US" sz="1100" dirty="0">
                          <a:solidFill>
                            <a:schemeClr val="tx1"/>
                          </a:solidFill>
                        </a:rPr>
                        <a:t>Study on Media </a:t>
                      </a:r>
                      <a:r>
                        <a:rPr lang="en-US" sz="1100" dirty="0" err="1">
                          <a:solidFill>
                            <a:schemeClr val="tx1"/>
                          </a:solidFill>
                        </a:rPr>
                        <a:t>enerGy</a:t>
                      </a:r>
                      <a:r>
                        <a:rPr lang="en-US" sz="1100" dirty="0">
                          <a:solidFill>
                            <a:schemeClr val="tx1"/>
                          </a:solidFill>
                        </a:rPr>
                        <a:t> consumption </a:t>
                      </a:r>
                      <a:r>
                        <a:rPr lang="en-US" sz="1100" dirty="0" err="1">
                          <a:solidFill>
                            <a:schemeClr val="tx1"/>
                          </a:solidFill>
                        </a:rPr>
                        <a:t>exposuRE</a:t>
                      </a:r>
                      <a:r>
                        <a:rPr lang="en-US" sz="1100" dirty="0">
                          <a:solidFill>
                            <a:schemeClr val="tx1"/>
                          </a:solidFill>
                        </a:rPr>
                        <a:t> and </a:t>
                      </a:r>
                      <a:r>
                        <a:rPr lang="en-US" sz="1100" dirty="0" err="1">
                          <a:solidFill>
                            <a:schemeClr val="tx1"/>
                          </a:solidFill>
                        </a:rPr>
                        <a:t>EvaluatioN</a:t>
                      </a:r>
                      <a:r>
                        <a:rPr lang="en-US" sz="1100" dirty="0">
                          <a:solidFill>
                            <a:schemeClr val="tx1"/>
                          </a:solidFill>
                        </a:rPr>
                        <a:t> framework</a:t>
                      </a:r>
                    </a:p>
                  </a:txBody>
                  <a:tcPr marL="9525" marR="9525" marT="9525" marB="0" anchor="b"/>
                </a:tc>
                <a:tc>
                  <a:txBody>
                    <a:bodyPr/>
                    <a:lstStyle/>
                    <a:p>
                      <a:pPr algn="l" fontAlgn="b"/>
                      <a:r>
                        <a:rPr lang="en-US" sz="1100" dirty="0" err="1">
                          <a:solidFill>
                            <a:schemeClr val="tx1"/>
                          </a:solidFill>
                        </a:rPr>
                        <a:t>FS_MediaEnergyGREEN</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a:r>
              <a:rPr lang="en-US" sz="1400" dirty="0">
                <a:effectLst/>
                <a:ea typeface="Times New Roman" panose="02020603050405020304" pitchFamily="18" charset="0"/>
              </a:rPr>
              <a:t>The study aims to identify sustainable media metrics, architectural impacts (APIs), functional extensions required for SA4 service enablers and evaluate the feasibility of an evaluation framework to facilitate efficient energy use and energy saving for media services. </a:t>
            </a:r>
          </a:p>
          <a:p>
            <a:pPr marL="0" indent="0">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Progressed TR 26.942 to v1.0.0 ready to be presented to SA for information</a:t>
            </a:r>
          </a:p>
          <a:p>
            <a:pPr>
              <a:lnSpc>
                <a:spcPct val="93000"/>
              </a:lnSpc>
              <a:spcBef>
                <a:spcPct val="15000"/>
              </a:spcBef>
              <a:spcAft>
                <a:spcPct val="15000"/>
              </a:spcAft>
              <a:buSzPct val="100000"/>
              <a:tabLst>
                <a:tab pos="285750" algn="l"/>
              </a:tabLst>
              <a:defRPr/>
            </a:pPr>
            <a:r>
              <a:rPr lang="en-US" altLang="en-US" sz="1400" dirty="0"/>
              <a:t>TR 26.942 </a:t>
            </a:r>
            <a:r>
              <a:rPr lang="en-US" altLang="en-US" sz="1400" i="1" dirty="0"/>
              <a:t>Study on Media Energy Consumption Exposure and Evaluation Framework; (Release 19) v1.0.0 </a:t>
            </a:r>
            <a:r>
              <a:rPr lang="en-US" altLang="en-US" sz="1400" dirty="0"/>
              <a:t>(</a:t>
            </a:r>
            <a:r>
              <a:rPr lang="en-US" altLang="en-US" sz="1400" dirty="0">
                <a:hlinkClick r:id="rId3"/>
              </a:rPr>
              <a:t>SP-241756</a:t>
            </a:r>
            <a:r>
              <a:rPr lang="en-US" altLang="en-US" sz="1400" dirty="0"/>
              <a:t>)</a:t>
            </a:r>
            <a:endParaRPr lang="en-US" sz="1400" dirty="0">
              <a:effectLst/>
              <a:ea typeface="Times New Roman" panose="02020603050405020304" pitchFamily="18"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Key Issue #3 (Evaluation Framework) description will be complemented.</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More potential solutions are expected.</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Conclusions will have to be added.</a:t>
            </a:r>
          </a:p>
          <a:p>
            <a:pPr marL="0" marR="0" lvl="0" indent="0" algn="l" defTabSz="914400" rtl="0" eaLnBrk="0" fontAlgn="base" latinLnBrk="0" hangingPunct="0">
              <a:lnSpc>
                <a:spcPct val="93000"/>
              </a:lnSpc>
              <a:spcBef>
                <a:spcPct val="15000"/>
              </a:spcBef>
              <a:spcAft>
                <a:spcPct val="15000"/>
              </a:spcAft>
              <a:buClrTx/>
              <a:buSzPct val="100000"/>
              <a:buNone/>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61148831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Study on Media Messaging </a:t>
            </a:r>
            <a:r>
              <a:rPr lang="en-US" altLang="en-US" dirty="0"/>
              <a:t>(</a:t>
            </a:r>
            <a:r>
              <a:rPr lang="en-US" dirty="0" err="1"/>
              <a:t>FS_MeMe</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826261075"/>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30%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buNone/>
              <a:tabLst>
                <a:tab pos="285750" algn="l"/>
              </a:tabLst>
              <a:defRPr/>
            </a:pPr>
            <a:r>
              <a:rPr lang="en-US" sz="1200" dirty="0">
                <a:solidFill>
                  <a:srgbClr val="000000"/>
                </a:solidFill>
                <a:effectLst/>
                <a:ea typeface="MS Mincho" panose="02020609040205080304" pitchFamily="49" charset="-128"/>
              </a:rPr>
              <a:t>Key topics to be studied: A) Integration of TS 26.143 Capabilities and Profiles into IETF MIMI, B) Support of advanced file format, C) Support of external body content and late binding, D) DRM and encrypted content,  E) Additional media experiences. In particular how they relate to the system and data models in TS 26.143 and collect additional industry requirements according to F) Additional industry requirements as above. Identify gaps and recommend potential normative work to enhance interoperability in Messaging Services.</a:t>
            </a: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0" indent="0">
              <a:lnSpc>
                <a:spcPct val="93000"/>
              </a:lnSpc>
              <a:spcBef>
                <a:spcPct val="15000"/>
              </a:spcBef>
              <a:spcAft>
                <a:spcPct val="15000"/>
              </a:spcAft>
              <a:buSzPct val="100000"/>
              <a:buNone/>
              <a:tabLst>
                <a:tab pos="285750" algn="l"/>
              </a:tabLst>
              <a:defRPr/>
            </a:pPr>
            <a:r>
              <a:rPr lang="en-US" altLang="zh-CN" sz="1200" dirty="0">
                <a:solidFill>
                  <a:prstClr val="black"/>
                </a:solidFill>
                <a:ea typeface="宋体" panose="02010600030101010101" pitchFamily="2" charset="-122"/>
                <a:cs typeface="Arial" pitchFamily="34" charset="0"/>
              </a:rPr>
              <a:t>Progress the study the integration of TS 26.143 capabilities and profiles into IETF MIMI content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TR 26.841 progressed to v1.0.0 including updates on abbreviations, updated high level call-flows on messaging. It is presented to SA for information.</a:t>
            </a:r>
          </a:p>
          <a:p>
            <a:pPr>
              <a:lnSpc>
                <a:spcPct val="93000"/>
              </a:lnSpc>
              <a:spcBef>
                <a:spcPct val="15000"/>
              </a:spcBef>
              <a:spcAft>
                <a:spcPct val="15000"/>
              </a:spcAft>
              <a:buSzPct val="100000"/>
              <a:tabLst>
                <a:tab pos="285750" algn="l"/>
              </a:tabLst>
              <a:defRPr/>
            </a:pPr>
            <a:r>
              <a:rPr lang="en-US" altLang="en-US" sz="1200" dirty="0"/>
              <a:t>TR 26.841 </a:t>
            </a:r>
            <a:r>
              <a:rPr lang="en-US" altLang="en-US" sz="1200" i="1" dirty="0"/>
              <a:t>Study on Media Messaging Enhancements; (Release 19) v1.0.0 </a:t>
            </a:r>
            <a:r>
              <a:rPr lang="en-US" altLang="en-US" sz="1200" dirty="0"/>
              <a:t>(</a:t>
            </a:r>
            <a:r>
              <a:rPr lang="en-US" altLang="en-US" sz="1200" dirty="0">
                <a:hlinkClick r:id="rId4"/>
              </a:rPr>
              <a:t>SP-241752</a:t>
            </a:r>
            <a:r>
              <a:rPr lang="en-US" altLang="en-US" sz="1200" dirty="0"/>
              <a:t>)</a:t>
            </a:r>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Complete the integration of TS 26.143 capabilities and profiles into IETF MIMI content formats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Complete the suitability to enhance the specification of the MMBP Generator and MMBP Player in TS 26.143 by using the Media Service Enabler principles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Collaborate with MPEG to study the needs and functionalities for an advanced file format to be added to TS 26.143.</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Complete identifying gaps and recommend potential normative work to enhance interoperability in Messaging Services.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Coordinate work with external organizations such as ISO/IEC JTC29 WG3 (MPEG Systems), 5G-MAG, GSMA and IETF, as needed.</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Agree TR 26.841 v2.0.0</a:t>
            </a:r>
          </a:p>
          <a:p>
            <a:pPr marL="228600" indent="-228600">
              <a:lnSpc>
                <a:spcPct val="93000"/>
              </a:lnSpc>
              <a:spcBef>
                <a:spcPct val="15000"/>
              </a:spcBef>
              <a:spcAft>
                <a:spcPct val="15000"/>
              </a:spcAft>
              <a:buSzPct val="100000"/>
              <a:buAutoNum type="arabicPeriod" startAt="6"/>
              <a:tabLst>
                <a:tab pos="285750" algn="l"/>
              </a:tabLst>
              <a:defRPr/>
            </a:pPr>
            <a:endParaRPr lang="en-US" sz="1100" dirty="0">
              <a:solidFill>
                <a:srgbClr val="000000"/>
              </a:solidFill>
              <a:effectLst/>
              <a:ea typeface="MS Mincho" panose="02020609040205080304" pitchFamily="49" charset="-128"/>
            </a:endParaRPr>
          </a:p>
          <a:p>
            <a:pPr marL="287338" indent="-287338">
              <a:lnSpc>
                <a:spcPct val="93000"/>
              </a:lnSpc>
              <a:spcBef>
                <a:spcPct val="15000"/>
              </a:spcBef>
              <a:spcAft>
                <a:spcPct val="15000"/>
              </a:spcAft>
              <a:buSzPct val="100000"/>
              <a:tabLst>
                <a:tab pos="285750" algn="l"/>
              </a:tabLst>
              <a:defRPr/>
            </a:pPr>
            <a:endParaRPr lang="en-US" sz="1100" dirty="0">
              <a:solidFill>
                <a:srgbClr val="000000"/>
              </a:solidFill>
              <a:effectLst/>
              <a:ea typeface="MS Mincho" panose="02020609040205080304" pitchFamily="49" charset="-128"/>
            </a:endParaRPr>
          </a:p>
          <a:p>
            <a:pPr marL="287338" indent="-287338">
              <a:buNone/>
            </a:pPr>
            <a:endParaRPr lang="fr-FR" sz="1100" dirty="0"/>
          </a:p>
        </p:txBody>
      </p:sp>
    </p:spTree>
    <p:extLst>
      <p:ext uri="{BB962C8B-B14F-4D97-AF65-F5344CB8AC3E}">
        <p14:creationId xmlns:p14="http://schemas.microsoft.com/office/powerpoint/2010/main" val="357090799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Advanced Media Delivery </a:t>
            </a:r>
            <a:r>
              <a:rPr lang="en-US" altLang="en-US" dirty="0"/>
              <a:t>(</a:t>
            </a:r>
            <a:r>
              <a:rPr lang="en-US" dirty="0"/>
              <a:t>FS_AMD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18044960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1030006</a:t>
                      </a:r>
                    </a:p>
                  </a:txBody>
                  <a:tcPr marL="9525" marR="9525" marT="9525" marB="0" anchor="b"/>
                </a:tc>
                <a:tc>
                  <a:txBody>
                    <a:bodyPr/>
                    <a:lstStyle/>
                    <a:p>
                      <a:pPr algn="l" fontAlgn="b"/>
                      <a:r>
                        <a:rPr lang="en-US" sz="1100" dirty="0">
                          <a:solidFill>
                            <a:schemeClr val="tx1"/>
                          </a:solidFill>
                        </a:rPr>
                        <a:t>Study on Advanced Media Delivery</a:t>
                      </a:r>
                    </a:p>
                  </a:txBody>
                  <a:tcPr marL="9525" marR="9525" marT="9525" marB="0" anchor="b"/>
                </a:tc>
                <a:tc>
                  <a:txBody>
                    <a:bodyPr/>
                    <a:lstStyle/>
                    <a:p>
                      <a:pPr algn="l" fontAlgn="b"/>
                      <a:r>
                        <a:rPr lang="en-US" sz="1100" dirty="0">
                          <a:solidFill>
                            <a:schemeClr val="tx1"/>
                          </a:solidFill>
                        </a:rPr>
                        <a:t>FS_AMD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SP-241011</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75%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0" y="2254929"/>
            <a:ext cx="5448299"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Study the following topics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sz="1200" b="1" u="sng" dirty="0">
              <a:solidFill>
                <a:prstClr val="black"/>
              </a:solidFill>
              <a:ea typeface="宋体" panose="02010600030101010101" pitchFamily="2" charset="-122"/>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Agreed integrated CRs for TR 26.802 (merges of 4 CRs) and TR 26.804 (merges of 14 CRs).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200" dirty="0">
                <a:solidFill>
                  <a:prstClr val="black"/>
                </a:solidFill>
                <a:ea typeface="宋体" panose="02010600030101010101" pitchFamily="2" charset="-122"/>
                <a:cs typeface="Arial" pitchFamily="34" charset="0"/>
              </a:rPr>
              <a:t>Agreed on stage-2 normative work item based on conclusions.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endParaRPr lang="en-GB" sz="1200" b="1" u="sng"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p:txBody>
      </p:sp>
      <p:graphicFrame>
        <p:nvGraphicFramePr>
          <p:cNvPr id="3" name="Table 2">
            <a:extLst>
              <a:ext uri="{FF2B5EF4-FFF2-40B4-BE49-F238E27FC236}">
                <a16:creationId xmlns:a16="http://schemas.microsoft.com/office/drawing/2014/main" id="{DB2D4B04-224A-9B8B-2259-E4CE8BEB362F}"/>
              </a:ext>
            </a:extLst>
          </p:cNvPr>
          <p:cNvGraphicFramePr>
            <a:graphicFrameLocks noGrp="1"/>
          </p:cNvGraphicFramePr>
          <p:nvPr>
            <p:extLst>
              <p:ext uri="{D42A27DB-BD31-4B8C-83A1-F6EECF244321}">
                <p14:modId xmlns:p14="http://schemas.microsoft.com/office/powerpoint/2010/main" val="226043717"/>
              </p:ext>
            </p:extLst>
          </p:nvPr>
        </p:nvGraphicFramePr>
        <p:xfrm>
          <a:off x="890071" y="2772722"/>
          <a:ext cx="4100570" cy="2057400"/>
        </p:xfrm>
        <a:graphic>
          <a:graphicData uri="http://schemas.openxmlformats.org/drawingml/2006/table">
            <a:tbl>
              <a:tblPr firstRow="1" bandRow="1">
                <a:tableStyleId>{5C22544A-7EE6-4342-B048-85BDC9FD1C3A}</a:tableStyleId>
              </a:tblPr>
              <a:tblGrid>
                <a:gridCol w="300962">
                  <a:extLst>
                    <a:ext uri="{9D8B030D-6E8A-4147-A177-3AD203B41FA5}">
                      <a16:colId xmlns:a16="http://schemas.microsoft.com/office/drawing/2014/main" val="197069885"/>
                    </a:ext>
                  </a:extLst>
                </a:gridCol>
                <a:gridCol w="3799608">
                  <a:extLst>
                    <a:ext uri="{9D8B030D-6E8A-4147-A177-3AD203B41FA5}">
                      <a16:colId xmlns:a16="http://schemas.microsoft.com/office/drawing/2014/main" val="944285760"/>
                    </a:ext>
                  </a:extLst>
                </a:gridCol>
              </a:tblGrid>
              <a:tr h="0">
                <a:tc>
                  <a:txBody>
                    <a:bodyPr/>
                    <a:lstStyle/>
                    <a:p>
                      <a:pPr marL="0" marR="0" hangingPunct="0">
                        <a:spcBef>
                          <a:spcPts val="0"/>
                        </a:spcBef>
                        <a:spcAft>
                          <a:spcPts val="0"/>
                        </a:spcAft>
                      </a:pPr>
                      <a:r>
                        <a:rPr lang="en-US" sz="900">
                          <a:effectLst/>
                        </a:rPr>
                        <a:t>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Specification Structure</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56951130"/>
                  </a:ext>
                </a:extLst>
              </a:tr>
              <a:tr h="0">
                <a:tc>
                  <a:txBody>
                    <a:bodyPr/>
                    <a:lstStyle/>
                    <a:p>
                      <a:pPr marL="0" marR="0" hangingPunct="0">
                        <a:spcBef>
                          <a:spcPts val="0"/>
                        </a:spcBef>
                        <a:spcAft>
                          <a:spcPts val="0"/>
                        </a:spcAft>
                      </a:pPr>
                      <a:r>
                        <a:rPr lang="en-US" sz="900">
                          <a:effectLst/>
                        </a:rPr>
                        <a:t>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Common Client Metadata</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783243804"/>
                  </a:ext>
                </a:extLst>
              </a:tr>
              <a:tr h="0">
                <a:tc>
                  <a:txBody>
                    <a:bodyPr/>
                    <a:lstStyle/>
                    <a:p>
                      <a:pPr marL="0" marR="0" hangingPunct="0">
                        <a:spcBef>
                          <a:spcPts val="0"/>
                        </a:spcBef>
                        <a:spcAft>
                          <a:spcPts val="0"/>
                        </a:spcAft>
                      </a:pPr>
                      <a:r>
                        <a:rPr lang="en-US" sz="900">
                          <a:effectLst/>
                        </a:rPr>
                        <a:t>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Common Server-and Network-Assisted Streaming.</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20487525"/>
                  </a:ext>
                </a:extLst>
              </a:tr>
              <a:tr h="0">
                <a:tc>
                  <a:txBody>
                    <a:bodyPr/>
                    <a:lstStyle/>
                    <a:p>
                      <a:pPr marL="0" marR="0" hangingPunct="0">
                        <a:spcBef>
                          <a:spcPts val="0"/>
                        </a:spcBef>
                        <a:spcAft>
                          <a:spcPts val="0"/>
                        </a:spcAft>
                      </a:pPr>
                      <a:r>
                        <a:rPr lang="en-US" sz="900">
                          <a:effectLst/>
                        </a:rPr>
                        <a:t>3a</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Multi-CDN and Multi-Access Media Delivery.</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3697019072"/>
                  </a:ext>
                </a:extLst>
              </a:tr>
              <a:tr h="0">
                <a:tc>
                  <a:txBody>
                    <a:bodyPr/>
                    <a:lstStyle/>
                    <a:p>
                      <a:pPr marL="0" marR="0" hangingPunct="0">
                        <a:spcBef>
                          <a:spcPts val="0"/>
                        </a:spcBef>
                        <a:spcAft>
                          <a:spcPts val="0"/>
                        </a:spcAft>
                      </a:pPr>
                      <a:r>
                        <a:rPr lang="en-US" sz="900">
                          <a:effectLst/>
                        </a:rPr>
                        <a:t>3b</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Multi-Access with ATSSS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892479990"/>
                  </a:ext>
                </a:extLst>
              </a:tr>
              <a:tr h="0">
                <a:tc>
                  <a:txBody>
                    <a:bodyPr/>
                    <a:lstStyle/>
                    <a:p>
                      <a:pPr marL="0" marR="0" hangingPunct="0">
                        <a:spcBef>
                          <a:spcPts val="0"/>
                        </a:spcBef>
                        <a:spcAft>
                          <a:spcPts val="0"/>
                        </a:spcAft>
                      </a:pPr>
                      <a:r>
                        <a:rPr lang="en-US" sz="900">
                          <a:effectLst/>
                        </a:rPr>
                        <a:t>4</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Modem Usage Optimized Media Streaming.</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536298022"/>
                  </a:ext>
                </a:extLst>
              </a:tr>
              <a:tr h="0">
                <a:tc>
                  <a:txBody>
                    <a:bodyPr/>
                    <a:lstStyle/>
                    <a:p>
                      <a:pPr marL="0" marR="0" hangingPunct="0">
                        <a:spcBef>
                          <a:spcPts val="0"/>
                        </a:spcBef>
                        <a:spcAft>
                          <a:spcPts val="0"/>
                        </a:spcAft>
                      </a:pPr>
                      <a:r>
                        <a:rPr lang="en-US" sz="900">
                          <a:effectLst/>
                        </a:rPr>
                        <a:t>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DRM and Conditional Access.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49245851"/>
                  </a:ext>
                </a:extLst>
              </a:tr>
              <a:tr h="0">
                <a:tc>
                  <a:txBody>
                    <a:bodyPr/>
                    <a:lstStyle/>
                    <a:p>
                      <a:pPr marL="0" marR="0" hangingPunct="0">
                        <a:spcBef>
                          <a:spcPts val="0"/>
                        </a:spcBef>
                        <a:spcAft>
                          <a:spcPts val="0"/>
                        </a:spcAft>
                      </a:pPr>
                      <a:r>
                        <a:rPr lang="en-US" sz="900">
                          <a:effectLst/>
                        </a:rPr>
                        <a:t>6</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In-session Unicast Repair for MBS Object Distribution.</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654441616"/>
                  </a:ext>
                </a:extLst>
              </a:tr>
              <a:tr h="0">
                <a:tc>
                  <a:txBody>
                    <a:bodyPr/>
                    <a:lstStyle/>
                    <a:p>
                      <a:pPr marL="0" marR="0" hangingPunct="0">
                        <a:spcBef>
                          <a:spcPts val="0"/>
                        </a:spcBef>
                        <a:spcAft>
                          <a:spcPts val="0"/>
                        </a:spcAft>
                      </a:pPr>
                      <a:r>
                        <a:rPr lang="en-US" sz="900">
                          <a:effectLst/>
                        </a:rPr>
                        <a:t>7</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MBS User Service and Delivery Protocols for eMBMS.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39261925"/>
                  </a:ext>
                </a:extLst>
              </a:tr>
              <a:tr h="0">
                <a:tc>
                  <a:txBody>
                    <a:bodyPr/>
                    <a:lstStyle/>
                    <a:p>
                      <a:pPr marL="0" marR="0" hangingPunct="0">
                        <a:spcBef>
                          <a:spcPts val="0"/>
                        </a:spcBef>
                        <a:spcAft>
                          <a:spcPts val="0"/>
                        </a:spcAft>
                      </a:pPr>
                      <a:r>
                        <a:rPr lang="en-US" sz="900">
                          <a:effectLst/>
                        </a:rPr>
                        <a:t>8</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Selected MBMS Functionalities not supported in MBS.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380296222"/>
                  </a:ext>
                </a:extLst>
              </a:tr>
              <a:tr h="0">
                <a:tc>
                  <a:txBody>
                    <a:bodyPr/>
                    <a:lstStyle/>
                    <a:p>
                      <a:pPr marL="0" marR="0" hangingPunct="0">
                        <a:spcBef>
                          <a:spcPts val="0"/>
                        </a:spcBef>
                        <a:spcAft>
                          <a:spcPts val="0"/>
                        </a:spcAft>
                      </a:pPr>
                      <a:r>
                        <a:rPr lang="en-US" sz="900">
                          <a:effectLst/>
                        </a:rPr>
                        <a:t>9</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dirty="0">
                          <a:effectLst/>
                        </a:rPr>
                        <a:t>DASH/HLS Interoperability.</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035805231"/>
                  </a:ext>
                </a:extLst>
              </a:tr>
              <a:tr h="0">
                <a:tc>
                  <a:txBody>
                    <a:bodyPr/>
                    <a:lstStyle/>
                    <a:p>
                      <a:pPr marL="0" marR="0" hangingPunct="0">
                        <a:spcBef>
                          <a:spcPts val="0"/>
                        </a:spcBef>
                        <a:spcAft>
                          <a:spcPts val="0"/>
                        </a:spcAft>
                      </a:pPr>
                      <a:r>
                        <a:rPr lang="en-US" sz="900">
                          <a:effectLst/>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Further harmonization of RTC and Streaming for Advanced Media Delivery.</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073142036"/>
                  </a:ext>
                </a:extLst>
              </a:tr>
              <a:tr h="0">
                <a:tc>
                  <a:txBody>
                    <a:bodyPr/>
                    <a:lstStyle/>
                    <a:p>
                      <a:pPr marL="0" marR="0" hangingPunct="0">
                        <a:spcBef>
                          <a:spcPts val="0"/>
                        </a:spcBef>
                        <a:spcAft>
                          <a:spcPts val="0"/>
                        </a:spcAft>
                      </a:pPr>
                      <a:r>
                        <a:rPr lang="en-US" sz="900">
                          <a:effectLst/>
                        </a:rPr>
                        <a:t>11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Issues identified by Market Representation Partners.</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045604430"/>
                  </a:ext>
                </a:extLst>
              </a:tr>
              <a:tr h="0">
                <a:tc>
                  <a:txBody>
                    <a:bodyPr/>
                    <a:lstStyle/>
                    <a:p>
                      <a:pPr marL="0" marR="0" hangingPunct="0">
                        <a:spcBef>
                          <a:spcPts val="0"/>
                        </a:spcBef>
                        <a:spcAft>
                          <a:spcPts val="0"/>
                        </a:spcAft>
                      </a:pPr>
                      <a:r>
                        <a:rPr lang="en-US" sz="900">
                          <a:effectLst/>
                        </a:rPr>
                        <a:t>12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a:effectLst/>
                        </a:rPr>
                        <a:t>Improved QoS support</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892166873"/>
                  </a:ext>
                </a:extLst>
              </a:tr>
              <a:tr h="0">
                <a:tc>
                  <a:txBody>
                    <a:bodyPr/>
                    <a:lstStyle/>
                    <a:p>
                      <a:pPr marL="0" marR="0" hangingPunct="0">
                        <a:spcBef>
                          <a:spcPts val="0"/>
                        </a:spcBef>
                        <a:spcAft>
                          <a:spcPts val="0"/>
                        </a:spcAft>
                      </a:pPr>
                      <a:r>
                        <a:rPr lang="en-US" sz="900" dirty="0">
                          <a:effectLst/>
                        </a:rPr>
                        <a:t>13</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0" marR="0" hangingPunct="0">
                        <a:spcBef>
                          <a:spcPts val="0"/>
                        </a:spcBef>
                        <a:spcAft>
                          <a:spcPts val="0"/>
                        </a:spcAft>
                      </a:pPr>
                      <a:r>
                        <a:rPr lang="en-US" sz="900" dirty="0">
                          <a:effectLst/>
                        </a:rPr>
                        <a:t>Impacts and opportunities of QUIC for segmented content delivery</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4222701424"/>
                  </a:ext>
                </a:extLst>
              </a:tr>
            </a:tbl>
          </a:graphicData>
        </a:graphic>
      </p:graphicFrame>
      <p:sp>
        <p:nvSpPr>
          <p:cNvPr id="4" name="Espace réservé du contenu 2">
            <a:extLst>
              <a:ext uri="{FF2B5EF4-FFF2-40B4-BE49-F238E27FC236}">
                <a16:creationId xmlns:a16="http://schemas.microsoft.com/office/drawing/2014/main" id="{FE559B1D-35CC-DDAD-B3ED-187A678D07F9}"/>
              </a:ext>
            </a:extLst>
          </p:cNvPr>
          <p:cNvSpPr txBox="1">
            <a:spLocks/>
          </p:cNvSpPr>
          <p:nvPr/>
        </p:nvSpPr>
        <p:spPr bwMode="auto">
          <a:xfrm>
            <a:off x="6440737" y="2297336"/>
            <a:ext cx="5213272" cy="40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0" indent="0">
              <a:lnSpc>
                <a:spcPct val="93000"/>
              </a:lnSpc>
              <a:spcBef>
                <a:spcPct val="15000"/>
              </a:spcBef>
              <a:spcAft>
                <a:spcPct val="15000"/>
              </a:spcAft>
              <a:buSzPct val="100000"/>
              <a:buFontTx/>
              <a:buNone/>
              <a:tabLst>
                <a:tab pos="285750" algn="l"/>
              </a:tabLst>
              <a:defRPr/>
            </a:pPr>
            <a:r>
              <a:rPr lang="en-GB" sz="1200" b="1" u="sng" kern="0" dirty="0">
                <a:cs typeface="Arial" pitchFamily="34" charset="0"/>
              </a:rPr>
              <a:t>Next steps</a:t>
            </a:r>
            <a:endParaRPr lang="en-US" sz="1200" b="1" u="sng" kern="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kern="0" dirty="0">
                <a:cs typeface="Arial" pitchFamily="34" charset="0"/>
              </a:rPr>
              <a:t>Progress gaps for stage-3 for relevant work topics.</a:t>
            </a:r>
          </a:p>
          <a:p>
            <a:pPr>
              <a:lnSpc>
                <a:spcPct val="93000"/>
              </a:lnSpc>
              <a:spcBef>
                <a:spcPct val="15000"/>
              </a:spcBef>
              <a:spcAft>
                <a:spcPct val="15000"/>
              </a:spcAft>
              <a:buSzPct val="100000"/>
              <a:tabLst>
                <a:tab pos="285750" algn="l"/>
              </a:tabLst>
              <a:defRPr/>
            </a:pPr>
            <a:r>
              <a:rPr lang="en-US" sz="1200" kern="0" dirty="0">
                <a:cs typeface="Arial" pitchFamily="34" charset="0"/>
              </a:rPr>
              <a:t>Select recommended technologies for 5G Media Streaming and MBS User Services</a:t>
            </a:r>
          </a:p>
          <a:p>
            <a:pPr>
              <a:lnSpc>
                <a:spcPct val="93000"/>
              </a:lnSpc>
              <a:spcBef>
                <a:spcPct val="15000"/>
              </a:spcBef>
              <a:spcAft>
                <a:spcPct val="15000"/>
              </a:spcAft>
              <a:buSzPct val="100000"/>
              <a:tabLst>
                <a:tab pos="285750" algn="l"/>
              </a:tabLst>
              <a:defRPr/>
            </a:pPr>
            <a:r>
              <a:rPr lang="en-US" sz="1200" kern="0" dirty="0">
                <a:cs typeface="Arial" pitchFamily="34" charset="0"/>
              </a:rPr>
              <a:t>Agree CRs addressing potential normative work for stage-3 for relevant work topics</a:t>
            </a:r>
          </a:p>
          <a:p>
            <a:pPr>
              <a:lnSpc>
                <a:spcPct val="93000"/>
              </a:lnSpc>
              <a:spcBef>
                <a:spcPct val="15000"/>
              </a:spcBef>
              <a:spcAft>
                <a:spcPct val="15000"/>
              </a:spcAft>
              <a:buSzPct val="100000"/>
              <a:tabLst>
                <a:tab pos="285750" algn="l"/>
              </a:tabLst>
              <a:defRPr/>
            </a:pPr>
            <a:endParaRPr lang="en-GB" sz="1200"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endParaRPr lang="en-GB" sz="1200" b="1" u="sng" kern="0" dirty="0">
              <a:cs typeface="Arial" pitchFamily="34" charset="0"/>
            </a:endParaRPr>
          </a:p>
        </p:txBody>
      </p:sp>
    </p:spTree>
    <p:extLst>
      <p:ext uri="{BB962C8B-B14F-4D97-AF65-F5344CB8AC3E}">
        <p14:creationId xmlns:p14="http://schemas.microsoft.com/office/powerpoint/2010/main" val="204653132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5G Real-time Transport Protocol Configurations, </a:t>
            </a:r>
            <a:br>
              <a:rPr lang="en-US" dirty="0"/>
            </a:br>
            <a:r>
              <a:rPr lang="en-US" dirty="0"/>
              <a:t>Phase 2 </a:t>
            </a:r>
            <a:r>
              <a:rPr lang="en-US" altLang="en-US" dirty="0"/>
              <a:t>(</a:t>
            </a:r>
            <a:r>
              <a:rPr lang="en-US" dirty="0"/>
              <a:t>FS_5G_RTP_Ph2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9099379"/>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1030007</a:t>
                      </a:r>
                    </a:p>
                  </a:txBody>
                  <a:tcPr marL="9525" marR="9525" marT="9525" marB="0" anchor="b"/>
                </a:tc>
                <a:tc>
                  <a:txBody>
                    <a:bodyPr/>
                    <a:lstStyle/>
                    <a:p>
                      <a:pPr algn="l" fontAlgn="b"/>
                      <a:r>
                        <a:rPr lang="en-US" sz="1100" dirty="0">
                          <a:solidFill>
                            <a:schemeClr val="tx1"/>
                          </a:solidFill>
                        </a:rPr>
                        <a:t>Study of 5G Real-time Transport Protocol Configurations, Phase 2</a:t>
                      </a:r>
                    </a:p>
                  </a:txBody>
                  <a:tcPr marL="9525" marR="9525" marT="9525" marB="0" anchor="b"/>
                </a:tc>
                <a:tc>
                  <a:txBody>
                    <a:bodyPr/>
                    <a:lstStyle/>
                    <a:p>
                      <a:pPr algn="l" fontAlgn="b"/>
                      <a:r>
                        <a:rPr lang="en-US" sz="1100" dirty="0">
                          <a:solidFill>
                            <a:schemeClr val="tx1"/>
                          </a:solidFill>
                        </a:rPr>
                        <a:t>FS_5G_RTP_Ph2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12/12/2024</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100%</a:t>
                      </a:r>
                    </a:p>
                  </a:txBody>
                  <a:tcPr marL="36001" marR="36001" marT="0" marB="0" anchor="b"/>
                </a:tc>
                <a:tc>
                  <a:txBody>
                    <a:bodyPr/>
                    <a:lstStyle/>
                    <a:p>
                      <a:pPr algn="r">
                        <a:lnSpc>
                          <a:spcPct val="107000"/>
                        </a:lnSpc>
                        <a:spcAft>
                          <a:spcPts val="800"/>
                        </a:spcAft>
                      </a:pPr>
                      <a:r>
                        <a:rPr lang="en-GB" sz="1100" dirty="0">
                          <a:solidFill>
                            <a:srgbClr val="00B050"/>
                          </a:solidFill>
                        </a:rPr>
                        <a:t>Complete !</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kern="0" dirty="0">
                <a:cs typeface="Arial" pitchFamily="34" charset="0"/>
              </a:rPr>
              <a:t>Study </a:t>
            </a:r>
            <a:r>
              <a:rPr lang="en-US" sz="1400" dirty="0">
                <a:effectLst/>
                <a:ea typeface="SimSun" panose="02010600030101010101" pitchFamily="2" charset="-122"/>
              </a:rPr>
              <a:t>the following Key Issues in more detail, and in particular how they relate to RTP and RTCP for WebRTC and IMS-based XR services: Inaccuracy of the PDU Set Size (</a:t>
            </a:r>
            <a:r>
              <a:rPr lang="en-US" sz="1400" dirty="0" err="1">
                <a:effectLst/>
                <a:ea typeface="SimSun" panose="02010600030101010101" pitchFamily="2" charset="-122"/>
              </a:rPr>
              <a:t>PSSize</a:t>
            </a:r>
            <a:r>
              <a:rPr lang="en-US" sz="1400" dirty="0">
                <a:effectLst/>
                <a:ea typeface="SimSun" panose="02010600030101010101" pitchFamily="2" charset="-122"/>
              </a:rPr>
              <a:t>) information, Issues around "lonely” PDU, as identified by SA2</a:t>
            </a:r>
            <a:r>
              <a:rPr lang="en-US" sz="1400" dirty="0">
                <a:ea typeface="SimSun" panose="02010600030101010101" pitchFamily="2" charset="-122"/>
              </a:rPr>
              <a:t>, </a:t>
            </a:r>
            <a:r>
              <a:rPr lang="en-US" sz="1400" dirty="0">
                <a:effectLst/>
                <a:ea typeface="SimSun" panose="02010600030101010101" pitchFamily="2" charset="-122"/>
              </a:rPr>
              <a:t>Enhancements for application-layer FEC support (e.g., for split rendering); Application-layer FEC awareness for PDU Set handling; RTP transport of XR metadata; PDU Set marking for XR streams with RTP end-to-end encryption; RTCP messages to better support XR services in 5G</a:t>
            </a:r>
            <a:r>
              <a:rPr lang="en-US" sz="1400" dirty="0">
                <a:ea typeface="SimSun" panose="02010600030101010101" pitchFamily="2" charset="-122"/>
              </a:rPr>
              <a:t>; </a:t>
            </a:r>
            <a:r>
              <a:rPr lang="en-US" sz="1400" dirty="0">
                <a:effectLst/>
                <a:ea typeface="SimSun" panose="02010600030101010101" pitchFamily="2" charset="-122"/>
              </a:rPr>
              <a:t>RTP retransmission for supporting XR services in 5G; Feasibility of RTP multiplexing options for transport of XR media streams; Document use cases and intended deployment scenarios of enhancements for RTP header extension for PDU Set marking; Enhancements of RTP header extension for PDU Set marking; End of Data Burst Marking.</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We agreed to solutions and updates to KI#1, 2, 3, 4, 9 and 12. The conclusions for the study were also agreed and a tabular analysis of all solutions including identification of coordination with other WGs and requirements for normative work were also agreed. Work is complete. TR 26.822 is sent to SA for approval.</a:t>
            </a:r>
          </a:p>
          <a:p>
            <a:pPr>
              <a:lnSpc>
                <a:spcPct val="93000"/>
              </a:lnSpc>
              <a:spcBef>
                <a:spcPct val="15000"/>
              </a:spcBef>
              <a:spcAft>
                <a:spcPct val="15000"/>
              </a:spcAft>
              <a:buSzPct val="100000"/>
              <a:tabLst>
                <a:tab pos="285750" algn="l"/>
              </a:tabLst>
              <a:defRPr/>
            </a:pPr>
            <a:r>
              <a:rPr lang="en-US" altLang="en-US" sz="1400" dirty="0"/>
              <a:t>TR 26.822 </a:t>
            </a:r>
            <a:r>
              <a:rPr lang="en-US" altLang="en-US" sz="1400" i="1" dirty="0"/>
              <a:t>Study on 5G Real-time Transport Protocol Configurations, Phase 2; (Release 19) </a:t>
            </a:r>
            <a:r>
              <a:rPr lang="en-US" altLang="en-US" sz="1400" dirty="0"/>
              <a:t>(</a:t>
            </a:r>
            <a:r>
              <a:rPr lang="en-US" altLang="en-US" sz="1400" dirty="0">
                <a:hlinkClick r:id="rId4"/>
              </a:rPr>
              <a:t>SP-241757</a:t>
            </a:r>
            <a:r>
              <a:rPr lang="en-US" altLang="en-US" sz="1400" dirty="0"/>
              <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altLang="zh-CN" sz="1400" dirty="0">
              <a:solidFill>
                <a:prstClr val="black"/>
              </a:solidFill>
              <a:ea typeface="宋体" panose="02010600030101010101" pitchFamily="2" charset="-122"/>
              <a:cs typeface="Arial" pitchFamily="34" charset="0"/>
            </a:endParaRPr>
          </a:p>
          <a:p>
            <a:pPr marL="0" indent="0">
              <a:lnSpc>
                <a:spcPct val="93000"/>
              </a:lnSpc>
              <a:spcBef>
                <a:spcPct val="15000"/>
              </a:spcBef>
              <a:spcAft>
                <a:spcPct val="15000"/>
              </a:spcAft>
              <a:buSzPct val="100000"/>
              <a:buFontTx/>
              <a:buNone/>
              <a:tabLst>
                <a:tab pos="285750" algn="l"/>
              </a:tabLst>
              <a:defRPr/>
            </a:pPr>
            <a:r>
              <a:rPr lang="en-GB" sz="1400" b="1" u="sng" kern="0" dirty="0">
                <a:cs typeface="Arial" pitchFamily="34" charset="0"/>
              </a:rPr>
              <a:t>Next steps</a:t>
            </a:r>
          </a:p>
          <a:p>
            <a:pPr>
              <a:lnSpc>
                <a:spcPct val="93000"/>
              </a:lnSpc>
              <a:spcBef>
                <a:spcPct val="15000"/>
              </a:spcBef>
              <a:spcAft>
                <a:spcPct val="15000"/>
              </a:spcAft>
              <a:buSzPct val="100000"/>
              <a:tabLst>
                <a:tab pos="285750" algn="l"/>
              </a:tabLst>
              <a:defRPr/>
            </a:pPr>
            <a:r>
              <a:rPr lang="en-US" altLang="zh-CN" sz="1400" kern="0" dirty="0">
                <a:solidFill>
                  <a:prstClr val="black"/>
                </a:solidFill>
                <a:ea typeface="宋体" panose="02010600030101010101" pitchFamily="2" charset="-122"/>
                <a:cs typeface="Arial" pitchFamily="34" charset="0"/>
              </a:rPr>
              <a:t>N/A</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US" altLang="zh-CN" sz="1400" dirty="0">
              <a:solidFill>
                <a:prstClr val="black"/>
              </a:solidFill>
              <a:ea typeface="宋体" panose="02010600030101010101" pitchFamily="2" charset="-122"/>
              <a:cs typeface="Arial" pitchFamily="34" charset="0"/>
            </a:endParaRPr>
          </a:p>
        </p:txBody>
      </p:sp>
    </p:spTree>
    <p:extLst>
      <p:ext uri="{BB962C8B-B14F-4D97-AF65-F5344CB8AC3E}">
        <p14:creationId xmlns:p14="http://schemas.microsoft.com/office/powerpoint/2010/main" val="60635775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Beyond 2D Video</a:t>
            </a:r>
            <a:br>
              <a:rPr lang="en-US" dirty="0"/>
            </a:br>
            <a:r>
              <a:rPr lang="en-US" altLang="en-US" dirty="0"/>
              <a:t>(</a:t>
            </a:r>
            <a:r>
              <a:rPr lang="en-US" dirty="0"/>
              <a:t>FS_Beyond2D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688224497"/>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br>
                        <a:rPr lang="en-US" sz="1100" dirty="0">
                          <a:solidFill>
                            <a:schemeClr val="tx1"/>
                          </a:solidFill>
                        </a:rPr>
                      </a:br>
                      <a:r>
                        <a:rPr lang="en-US" sz="1100" dirty="0">
                          <a:solidFill>
                            <a:srgbClr val="FF0000"/>
                          </a:solidFill>
                        </a:rPr>
                        <a:t>-&gt;6/6/2025</a:t>
                      </a:r>
                      <a:endParaRPr lang="en-US" sz="1100" dirty="0">
                        <a:solidFill>
                          <a:schemeClr val="tx1"/>
                        </a:solidFill>
                      </a:endParaRPr>
                    </a:p>
                  </a:txBody>
                  <a:tcPr marL="9525" marR="9525" marT="9525" marB="0" anchor="b"/>
                </a:tc>
                <a:tc>
                  <a:txBody>
                    <a:bodyPr/>
                    <a:lstStyle/>
                    <a:p>
                      <a:pPr algn="r">
                        <a:lnSpc>
                          <a:spcPct val="107000"/>
                        </a:lnSpc>
                        <a:spcAft>
                          <a:spcPts val="800"/>
                        </a:spcAft>
                      </a:pPr>
                      <a:r>
                        <a:rPr lang="en-GB" sz="1100" dirty="0">
                          <a:solidFill>
                            <a:schemeClr val="tx1"/>
                          </a:solidFill>
                        </a:rPr>
                        <a:t>17%</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28%</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Purpose</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Identify and document beyond 2D formats, that are market-relevant</a:t>
            </a:r>
            <a:r>
              <a:rPr lang="en-GB" sz="1100" dirty="0">
                <a:effectLst/>
                <a:ea typeface="Times New Roman" panose="02020603050405020304" pitchFamily="18" charset="0"/>
              </a:rPr>
              <a:t> within the next years</a:t>
            </a:r>
            <a:r>
              <a:rPr lang="en-US" sz="1100" dirty="0">
                <a:effectLst/>
                <a:ea typeface="Times New Roman" panose="02020603050405020304" pitchFamily="18" charset="0"/>
              </a:rPr>
              <a:t>, generated from established and emerging capturing systems </a:t>
            </a:r>
            <a:r>
              <a:rPr lang="en-GB" sz="1100" dirty="0">
                <a:effectLst/>
                <a:ea typeface="Times New Roman" panose="02020603050405020304" pitchFamily="18" charset="0"/>
              </a:rPr>
              <a:t>(including cameras for spatial video capturing)</a:t>
            </a:r>
            <a:r>
              <a:rPr lang="en-US" sz="1100" dirty="0">
                <a:effectLst/>
                <a:ea typeface="Times New Roman" panose="02020603050405020304" pitchFamily="18" charset="0"/>
              </a:rPr>
              <a:t>, contribution, and usable on display technologies</a:t>
            </a:r>
            <a:r>
              <a:rPr lang="en-GB" sz="1100" dirty="0">
                <a:effectLst/>
                <a:ea typeface="Times New Roman" panose="02020603050405020304" pitchFamily="18" charset="0"/>
              </a:rPr>
              <a:t> (smartphones, VR HMDs, AR glasses, autostereoscopic and </a:t>
            </a:r>
            <a:r>
              <a:rPr lang="en-GB" sz="1100" dirty="0" err="1">
                <a:effectLst/>
                <a:ea typeface="Times New Roman" panose="02020603050405020304" pitchFamily="18" charset="0"/>
              </a:rPr>
              <a:t>multiscopic</a:t>
            </a:r>
            <a:r>
              <a:rPr lang="en-GB" sz="1100" dirty="0">
                <a:effectLst/>
                <a:ea typeface="Times New Roman" panose="02020603050405020304" pitchFamily="18" charset="0"/>
              </a:rPr>
              <a:t> displays)</a:t>
            </a:r>
            <a:r>
              <a:rPr lang="en-US" sz="1100" dirty="0">
                <a:effectLst/>
                <a:ea typeface="Times New Roman" panose="02020603050405020304" pitchFamily="18" charset="0"/>
              </a:rPr>
              <a:t>. Establish and document a set of beyond 2D video end-to-end reference scenarios; Define concrete evaluation framework per scenario; </a:t>
            </a:r>
            <a:r>
              <a:rPr lang="en-GB" sz="1100" dirty="0">
                <a:effectLst/>
                <a:ea typeface="Times New Roman" panose="02020603050405020304" pitchFamily="18" charset="0"/>
              </a:rPr>
              <a:t>Identify potential areas for normative work as the next phase and communicate with other 3GPP WGs regarding</a:t>
            </a:r>
            <a:r>
              <a:rPr lang="en-US" sz="1100" dirty="0">
                <a:effectLst/>
                <a:ea typeface="SimSun" panose="02010600030101010101" pitchFamily="2" charset="-122"/>
              </a:rPr>
              <a:t> r</a:t>
            </a:r>
            <a:r>
              <a:rPr lang="en-GB" sz="1100" dirty="0" err="1">
                <a:effectLst/>
                <a:ea typeface="Times New Roman" panose="02020603050405020304" pitchFamily="18" charset="0"/>
              </a:rPr>
              <a:t>elevant</a:t>
            </a:r>
            <a:r>
              <a:rPr lang="en-GB" sz="1100" dirty="0">
                <a:effectLst/>
                <a:ea typeface="Times New Roman" panose="02020603050405020304" pitchFamily="18" charset="0"/>
              </a:rPr>
              <a:t> aspects related to the study to the extent needed.</a:t>
            </a:r>
          </a:p>
          <a:p>
            <a:pPr marL="0" indent="0">
              <a:lnSpc>
                <a:spcPct val="93000"/>
              </a:lnSpc>
              <a:spcBef>
                <a:spcPct val="15000"/>
              </a:spcBef>
              <a:spcAft>
                <a:spcPct val="15000"/>
              </a:spcAft>
              <a:buSzPct val="100000"/>
              <a:buNone/>
              <a:tabLst>
                <a:tab pos="285750" algn="l"/>
              </a:tabLst>
              <a:defRPr/>
            </a:pPr>
            <a:r>
              <a:rPr lang="en-GB" sz="1100" b="1" u="sng" dirty="0">
                <a:cs typeface="Arial" pitchFamily="34" charset="0"/>
              </a:rPr>
              <a:t>Progress in the last quarter</a:t>
            </a:r>
            <a:endParaRPr lang="en-US" altLang="zh-CN" sz="11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TR 26.956 progressed to version 0.2.0</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On scenarios</a:t>
            </a:r>
          </a:p>
          <a:p>
            <a:pPr lvl="1">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scenario of Streaming of volumetric video corresponding to a single asset</a:t>
            </a:r>
          </a:p>
          <a:p>
            <a:pPr lvl="2">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Open issues relate to the evaluation of quality metrics and the relation between objective and subjective quality.</a:t>
            </a:r>
          </a:p>
          <a:p>
            <a:pPr lvl="1">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scenario of UE-to-UE Stereoscopic live streaming scenario</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On representation format</a:t>
            </a:r>
          </a:p>
          <a:p>
            <a:pPr lvl="1">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to document the extensions to stereoscopic 3D representation format</a:t>
            </a:r>
          </a:p>
          <a:p>
            <a:pPr lvl="1">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to document the light field video representation format</a:t>
            </a:r>
          </a:p>
          <a:p>
            <a:pPr marL="0" lvl="0" indent="0" fontAlgn="base">
              <a:lnSpc>
                <a:spcPct val="93000"/>
              </a:lnSpc>
              <a:spcBef>
                <a:spcPct val="15000"/>
              </a:spcBef>
              <a:spcAft>
                <a:spcPct val="15000"/>
              </a:spcAft>
              <a:buSzPct val="100000"/>
              <a:buNone/>
              <a:tabLst>
                <a:tab pos="285750" algn="l"/>
              </a:tabLst>
              <a:defRPr/>
            </a:pPr>
            <a:r>
              <a:rPr lang="en-GB" sz="11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Collect and review the initial characterization results on the existing 3GPP codecs H.265/HEVC as well as potentially new codecs, and identify any open issues.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Document interoperability requirements, traffic </a:t>
            </a:r>
            <a:r>
              <a:rPr lang="en-US" altLang="zh-CN" sz="1100" dirty="0" err="1">
                <a:solidFill>
                  <a:prstClr val="black"/>
                </a:solidFill>
                <a:ea typeface="宋体" panose="02010600030101010101" pitchFamily="2" charset="-122"/>
                <a:cs typeface="Arial" pitchFamily="34" charset="0"/>
              </a:rPr>
              <a:t>charactertistics</a:t>
            </a:r>
            <a:r>
              <a:rPr lang="en-US" altLang="zh-CN" sz="1100" dirty="0">
                <a:solidFill>
                  <a:prstClr val="black"/>
                </a:solidFill>
                <a:ea typeface="宋体" panose="02010600030101010101" pitchFamily="2" charset="-122"/>
                <a:cs typeface="Arial" pitchFamily="34" charset="0"/>
              </a:rPr>
              <a:t> and potential QoS optimization or requirements to support the above work flows.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Evaluate the feasibility of new formats with different services, considering the implementation constraints and performance indicators such as encoding, decoding, and rendering complexity, bandwidth utilization, and interoperability considerations.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100" dirty="0">
                <a:solidFill>
                  <a:prstClr val="black"/>
                </a:solidFill>
                <a:ea typeface="宋体" panose="02010600030101010101" pitchFamily="2" charset="-122"/>
                <a:cs typeface="Arial" pitchFamily="34" charset="0"/>
              </a:rPr>
              <a:t>Agree on TR 26.956 to be sent to SA plenary for information</a:t>
            </a: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44227058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dirty="0"/>
              <a:t>Audio Codec APIs</a:t>
            </a:r>
            <a:br>
              <a:rPr lang="en-US" dirty="0"/>
            </a:br>
            <a:r>
              <a:rPr lang="en-US" altLang="en-US" dirty="0"/>
              <a:t>(</a:t>
            </a:r>
            <a:r>
              <a:rPr lang="en-US" dirty="0"/>
              <a:t>FS_ACAPI</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378092137"/>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3/3/2025</a:t>
                      </a:r>
                      <a:br>
                        <a:rPr lang="en-US" sz="1100" dirty="0">
                          <a:solidFill>
                            <a:schemeClr val="tx1"/>
                          </a:solidFill>
                        </a:rPr>
                      </a:br>
                      <a:r>
                        <a:rPr lang="en-US" sz="1100" dirty="0">
                          <a:solidFill>
                            <a:srgbClr val="FF0000"/>
                          </a:solidFill>
                        </a:rPr>
                        <a:t>-&gt;6/6/2025</a:t>
                      </a:r>
                    </a:p>
                  </a:txBody>
                  <a:tcPr marL="9525" marR="9525" marT="9525" marB="0" anchor="b"/>
                </a:tc>
                <a:tc>
                  <a:txBody>
                    <a:bodyPr/>
                    <a:lstStyle/>
                    <a:p>
                      <a:pPr algn="r">
                        <a:lnSpc>
                          <a:spcPct val="107000"/>
                        </a:lnSpc>
                        <a:spcAft>
                          <a:spcPts val="800"/>
                        </a:spcAft>
                      </a:pPr>
                      <a:r>
                        <a:rPr lang="en-GB" sz="1100" dirty="0">
                          <a:solidFill>
                            <a:schemeClr val="tx1"/>
                          </a:solidFill>
                        </a:rPr>
                        <a:t>10%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marR="0" indent="0">
              <a:spcBef>
                <a:spcPts val="0"/>
              </a:spcBef>
              <a:spcAft>
                <a:spcPts val="0"/>
              </a:spcAft>
              <a:buNone/>
            </a:pPr>
            <a:r>
              <a:rPr lang="en-GB" sz="1400" dirty="0">
                <a:effectLst/>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A contribution on encoder and decoder configuration elements for potential </a:t>
            </a:r>
            <a:r>
              <a:rPr lang="en-US" sz="1400" dirty="0" err="1">
                <a:effectLst/>
                <a:ea typeface="Times New Roman" panose="02020603050405020304" pitchFamily="18" charset="0"/>
              </a:rPr>
              <a:t>WebCodec</a:t>
            </a:r>
            <a:r>
              <a:rPr lang="en-US" sz="1400" dirty="0">
                <a:effectLst/>
                <a:ea typeface="Times New Roman" panose="02020603050405020304" pitchFamily="18" charset="0"/>
              </a:rPr>
              <a:t> registrations of 3GPP speech/audio codecs was agreed.</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TR 26.858 was progressed to v0.2.1</a:t>
            </a:r>
          </a:p>
          <a:p>
            <a:pPr>
              <a:lnSpc>
                <a:spcPct val="93000"/>
              </a:lnSpc>
              <a:spcBef>
                <a:spcPct val="15000"/>
              </a:spcBef>
              <a:spcAft>
                <a:spcPct val="15000"/>
              </a:spcAft>
              <a:buSzPct val="100000"/>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Identify relevant interfaces on hardware/firmware platforms to the (supported) relevant codecs defined in TS 26.114 and TS 26.117 and other common pre- and postprocessing blocks, including capture front end and renderer, and characterize signal (including control signal and metadata) flows on these interfaces.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altLang="zh-CN" sz="1400" dirty="0">
                <a:solidFill>
                  <a:prstClr val="black"/>
                </a:solidFill>
                <a:ea typeface="宋体" panose="02010600030101010101" pitchFamily="2" charset="-122"/>
                <a:cs typeface="Arial" pitchFamily="34" charset="0"/>
              </a:rPr>
              <a:t>Continue to identify potential gaps in the 3GPP and W3C specifications to enable and simplify the use of the codecs in TS 26.114 and TS 26.117 in </a:t>
            </a:r>
            <a:r>
              <a:rPr lang="en-US" altLang="zh-CN" sz="1400" dirty="0" err="1">
                <a:solidFill>
                  <a:prstClr val="black"/>
                </a:solidFill>
                <a:ea typeface="宋体" panose="02010600030101010101" pitchFamily="2" charset="-122"/>
                <a:cs typeface="Arial" pitchFamily="34" charset="0"/>
              </a:rPr>
              <a:t>WebCodecs</a:t>
            </a:r>
            <a:r>
              <a:rPr lang="en-US" altLang="zh-CN" sz="1400" dirty="0">
                <a:solidFill>
                  <a:prstClr val="black"/>
                </a:solidFill>
                <a:ea typeface="宋体" panose="02010600030101010101" pitchFamily="2" charset="-122"/>
                <a:cs typeface="Arial" pitchFamily="34" charset="0"/>
              </a:rPr>
              <a:t> and WebRTC. Continue to identify common APIs for the relevant codecs defined in TS 26.114 and TS 26.117 and other common pre- and postprocessing blocks, including capture front end and renderer, that are useable to expose the identified interfaces.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Provide recommendations for interfaces and adapters to WebRTC and </a:t>
            </a:r>
            <a:r>
              <a:rPr lang="en-US" sz="1400" dirty="0" err="1">
                <a:effectLst/>
                <a:ea typeface="Times New Roman" panose="02020603050405020304" pitchFamily="18" charset="0"/>
              </a:rPr>
              <a:t>WebCodec</a:t>
            </a:r>
            <a:r>
              <a:rPr lang="en-US" sz="1400" dirty="0">
                <a:effectLst/>
                <a:ea typeface="Times New Roman" panose="02020603050405020304" pitchFamily="18" charset="0"/>
              </a:rPr>
              <a: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Provide recommendations for potential normative work in 3GPP and/or other organizations, for example W3C and IETF.</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GB" sz="1400" dirty="0">
              <a:effectLst/>
              <a:ea typeface="Times New Roman" panose="02020603050405020304" pitchFamily="18"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55515050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Study on Haptics in 5G Media Services</a:t>
            </a:r>
            <a:br>
              <a:rPr lang="en-US" dirty="0"/>
            </a:br>
            <a:r>
              <a:rPr lang="en-US" altLang="en-US" dirty="0"/>
              <a:t>(</a:t>
            </a:r>
            <a:r>
              <a:rPr lang="en-US" dirty="0" err="1"/>
              <a:t>FS_HapticsMedia</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278401584"/>
              </p:ext>
            </p:extLst>
          </p:nvPr>
        </p:nvGraphicFramePr>
        <p:xfrm>
          <a:off x="647700" y="1454150"/>
          <a:ext cx="10084901" cy="79540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201688">
                  <a:extLst>
                    <a:ext uri="{9D8B030D-6E8A-4147-A177-3AD203B41FA5}">
                      <a16:colId xmlns:a16="http://schemas.microsoft.com/office/drawing/2014/main" val="545303104"/>
                    </a:ext>
                  </a:extLst>
                </a:gridCol>
                <a:gridCol w="700877">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765377">
                  <a:extLst>
                    <a:ext uri="{9D8B030D-6E8A-4147-A177-3AD203B41FA5}">
                      <a16:colId xmlns:a16="http://schemas.microsoft.com/office/drawing/2014/main" val="2623286339"/>
                    </a:ext>
                  </a:extLst>
                </a:gridCol>
                <a:gridCol w="520751">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1040020</a:t>
                      </a:r>
                    </a:p>
                  </a:txBody>
                  <a:tcPr marL="9525" marR="9525" marT="9525" marB="0" anchor="b"/>
                </a:tc>
                <a:tc>
                  <a:txBody>
                    <a:bodyPr/>
                    <a:lstStyle/>
                    <a:p>
                      <a:pPr algn="l" fontAlgn="b"/>
                      <a:r>
                        <a:rPr lang="en-US" sz="1100" b="0" dirty="0">
                          <a:latin typeface="+mn-lt"/>
                        </a:rPr>
                        <a:t>Study on Haptics in 5G Media Services</a:t>
                      </a:r>
                    </a:p>
                  </a:txBody>
                  <a:tcPr marL="9525" marR="9525" marT="9525" marB="0" anchor="b"/>
                </a:tc>
                <a:tc>
                  <a:txBody>
                    <a:bodyPr/>
                    <a:lstStyle/>
                    <a:p>
                      <a:pPr algn="l" fontAlgn="b"/>
                      <a:r>
                        <a:rPr lang="en-US" sz="1100" b="0" dirty="0" err="1">
                          <a:solidFill>
                            <a:schemeClr val="tx1"/>
                          </a:solidFill>
                          <a:latin typeface="+mn-lt"/>
                        </a:rPr>
                        <a:t>FS_HapticsMedia</a:t>
                      </a:r>
                      <a:endParaRPr lang="en-US" sz="1100" b="0" dirty="0">
                        <a:solidFill>
                          <a:schemeClr val="tx1"/>
                        </a:solidFill>
                        <a:latin typeface="+mn-lt"/>
                      </a:endParaRPr>
                    </a:p>
                  </a:txBody>
                  <a:tcPr marL="9525" marR="9525" marT="9525" marB="0" anchor="b"/>
                </a:tc>
                <a:tc>
                  <a:txBody>
                    <a:bodyPr/>
                    <a:lstStyle/>
                    <a:p>
                      <a:pPr algn="r" fontAlgn="b"/>
                      <a:r>
                        <a:rPr lang="en-US" sz="1100" b="0" dirty="0">
                          <a:solidFill>
                            <a:schemeClr val="tx1"/>
                          </a:solidFill>
                          <a:latin typeface="+mn-lt"/>
                        </a:rPr>
                        <a:t>3/3/2025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15%</a:t>
                      </a:r>
                    </a:p>
                  </a:txBody>
                  <a:tcPr marL="36001" marR="36001" marT="0" marB="0" anchor="b"/>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en-US" sz="1100" b="0" i="0" u="sng" strike="noStrike" dirty="0">
                          <a:solidFill>
                            <a:srgbClr val="0000FF"/>
                          </a:solidFill>
                          <a:effectLst/>
                          <a:latin typeface="+mn-lt"/>
                          <a:hlinkClick r:id="rId2"/>
                        </a:rPr>
                        <a:t>SP-241121</a:t>
                      </a:r>
                      <a:r>
                        <a:rPr lang="en-US" sz="1100" b="0" i="0" u="sng" strike="noStrike" dirty="0">
                          <a:solidFill>
                            <a:srgbClr val="0000FF"/>
                          </a:solidFill>
                          <a:effectLst/>
                          <a:latin typeface="+mn-lt"/>
                        </a:rPr>
                        <a:t> </a:t>
                      </a:r>
                    </a:p>
                  </a:txBody>
                  <a:tcPr marL="0" marR="0" marT="0" marB="0"/>
                </a:tc>
                <a:tc>
                  <a:txBody>
                    <a:bodyPr/>
                    <a:lstStyle/>
                    <a:p>
                      <a:pPr algn="r">
                        <a:lnSpc>
                          <a:spcPct val="107000"/>
                        </a:lnSpc>
                        <a:spcAft>
                          <a:spcPts val="800"/>
                        </a:spcAft>
                      </a:pPr>
                      <a:r>
                        <a:rPr lang="en-GB" sz="1100" b="0" dirty="0">
                          <a:solidFill>
                            <a:srgbClr val="FF0000"/>
                          </a:solidFill>
                          <a:latin typeface="+mn-lt"/>
                        </a:rPr>
                        <a:t>60%</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543503"/>
            <a:ext cx="11068050" cy="3741412"/>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 (updated)</a:t>
            </a:r>
          </a:p>
          <a:p>
            <a:pPr marL="0" marR="0">
              <a:spcBef>
                <a:spcPts val="0"/>
              </a:spcBef>
              <a:spcAft>
                <a:spcPts val="900"/>
              </a:spcAft>
            </a:pPr>
            <a:r>
              <a:rPr lang="en-US" sz="1200" dirty="0">
                <a:effectLst/>
                <a:ea typeface="Times New Roman" panose="02020603050405020304" pitchFamily="18" charset="0"/>
              </a:rPr>
              <a:t>The study aims to investigate and identify the integration of haptics media in 3GPP communication and streaming services, including the identification of haptics input and representation formats, potential compression formats of haptics media, the integration into delivery systems, as well as </a:t>
            </a:r>
            <a:r>
              <a:rPr lang="en-US" sz="1200" dirty="0" err="1">
                <a:effectLst/>
                <a:ea typeface="Times New Roman" panose="02020603050405020304" pitchFamily="18" charset="0"/>
              </a:rPr>
              <a:t>QoE</a:t>
            </a:r>
            <a:r>
              <a:rPr lang="en-US" sz="1200" dirty="0">
                <a:effectLst/>
                <a:ea typeface="Times New Roman" panose="02020603050405020304" pitchFamily="18" charset="0"/>
              </a:rPr>
              <a:t> aspects. </a:t>
            </a:r>
          </a:p>
          <a:p>
            <a:pPr marL="0" marR="0" indent="0">
              <a:spcBef>
                <a:spcPts val="0"/>
              </a:spcBef>
              <a:spcAft>
                <a:spcPts val="900"/>
              </a:spcAft>
              <a:buNone/>
            </a:pPr>
            <a:r>
              <a:rPr lang="en-GB" sz="1200" b="1" u="sng" dirty="0">
                <a:cs typeface="Arial" pitchFamily="34" charset="0"/>
              </a:rPr>
              <a:t>Progress in the last quarter</a:t>
            </a:r>
            <a:endParaRPr lang="en-US" altLang="zh-CN" sz="12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Definition of control loops, to support clarification of the scope of the study; Revision to one use case; </a:t>
            </a:r>
            <a:r>
              <a:rPr lang="en-US" sz="1200" dirty="0">
                <a:ea typeface="Times New Roman" panose="02020603050405020304" pitchFamily="18" charset="0"/>
              </a:rPr>
              <a:t>G</a:t>
            </a:r>
            <a:r>
              <a:rPr lang="en-US" sz="1200" dirty="0">
                <a:effectLst/>
                <a:ea typeface="Times New Roman" panose="02020603050405020304" pitchFamily="18" charset="0"/>
              </a:rPr>
              <a:t>eneral description of haptic communication flow; Haptic signals and media formats; Revise and complete device types to cover capture of haptics effects; General description for integration of Haptics Media in the 5G generalized architecture and in the IMS and split rendering architecture; General description of integration of haptics media in 3GPP services (Streaming, real time communication); Description of candidate technologies; Initial information on QoS/</a:t>
            </a:r>
            <a:r>
              <a:rPr lang="en-US" sz="1200" dirty="0" err="1">
                <a:effectLst/>
                <a:ea typeface="Times New Roman" panose="02020603050405020304" pitchFamily="18" charset="0"/>
              </a:rPr>
              <a:t>QoE</a:t>
            </a:r>
            <a:r>
              <a:rPr lang="en-US" sz="1200" dirty="0">
                <a:effectLst/>
                <a:ea typeface="Times New Roman" panose="02020603050405020304" pitchFamily="18" charset="0"/>
              </a:rPr>
              <a:t> for haptic media.</a:t>
            </a:r>
          </a:p>
          <a:p>
            <a:pPr>
              <a:lnSpc>
                <a:spcPct val="93000"/>
              </a:lnSpc>
              <a:spcBef>
                <a:spcPct val="15000"/>
              </a:spcBef>
              <a:spcAft>
                <a:spcPct val="15000"/>
              </a:spcAft>
              <a:buSzPct val="100000"/>
              <a:tabLst>
                <a:tab pos="285750" algn="l"/>
              </a:tabLst>
              <a:defRPr/>
            </a:pPr>
            <a:r>
              <a:rPr lang="en-US" altLang="en-US" sz="1200" dirty="0"/>
              <a:t>TR 26.854 </a:t>
            </a:r>
            <a:r>
              <a:rPr lang="en-US" altLang="en-US" sz="1200" i="1" dirty="0"/>
              <a:t>Study on Haptics in 5G Media Services (Release 19); (Release 19) v1.0.0 </a:t>
            </a:r>
            <a:r>
              <a:rPr lang="en-US" altLang="en-US" sz="1200" dirty="0"/>
              <a:t>(</a:t>
            </a:r>
            <a:r>
              <a:rPr lang="en-US" altLang="en-US" sz="1200" dirty="0">
                <a:hlinkClick r:id="rId3"/>
              </a:rPr>
              <a:t>SP-241753</a:t>
            </a:r>
            <a:r>
              <a:rPr lang="en-US" altLang="en-US" sz="1200" dirty="0"/>
              <a:t>)</a:t>
            </a:r>
            <a:endParaRPr lang="en-US" sz="12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lang="en-US" sz="1200" dirty="0">
                <a:effectLst/>
                <a:ea typeface="Times New Roman" panose="02020603050405020304" pitchFamily="18" charset="0"/>
              </a:rPr>
              <a:t>Identify candidate technologies (codec, storage format, and transport protocols) that may be suitable for enabling haptic experiences. </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lang="en-US" sz="1200" dirty="0">
                <a:effectLst/>
                <a:ea typeface="Times New Roman" panose="02020603050405020304" pitchFamily="18" charset="0"/>
              </a:rPr>
              <a:t>Identify the use of existing 3GPP network APIs to assist the QoS for the delivery of haptic experiences if necessary.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lang="en-US" sz="1200" dirty="0">
                <a:effectLst/>
                <a:ea typeface="Times New Roman" panose="02020603050405020304" pitchFamily="18" charset="0"/>
              </a:rPr>
              <a:t>Study, identify and document 3GPP services in which haptic experience can be integrated, including identifying potential gaps. (5GMS streaming, RTC communications, avatar representation, and broadcast.)</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lang="en-US" sz="1200" dirty="0">
                <a:effectLst/>
                <a:ea typeface="Times New Roman" panose="02020603050405020304" pitchFamily="18" charset="0"/>
              </a:rPr>
              <a:t>Provide potential needs and benefits for normative work</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r>
              <a:rPr lang="en-US" sz="1200" dirty="0">
                <a:ea typeface="Times New Roman" panose="02020603050405020304" pitchFamily="18" charset="0"/>
              </a:rPr>
              <a:t>Send TR 26.854 for approval to SA#107</a:t>
            </a:r>
            <a:endParaRPr lang="en-US" sz="1200" dirty="0">
              <a:effectLst/>
              <a:ea typeface="Times New Roman" panose="02020603050405020304" pitchFamily="18"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4"/>
              </a:buBlip>
              <a:tabLst>
                <a:tab pos="285750" algn="l"/>
              </a:tabLst>
              <a:defRPr/>
            </a:pPr>
            <a:endParaRPr lang="en-GB" sz="1200" dirty="0">
              <a:effectLst/>
              <a:ea typeface="Times New Roman" panose="02020603050405020304" pitchFamily="18" charset="0"/>
            </a:endParaRPr>
          </a:p>
          <a:p>
            <a:pPr marL="0" marR="0" indent="0">
              <a:spcBef>
                <a:spcPts val="0"/>
              </a:spcBef>
              <a:spcAft>
                <a:spcPts val="0"/>
              </a:spcAft>
              <a:buNone/>
            </a:pPr>
            <a:endParaRPr lang="en-US" sz="1200" dirty="0">
              <a:effectLst/>
              <a:ea typeface="Times New Roman" panose="02020603050405020304" pitchFamily="18" charset="0"/>
            </a:endParaRPr>
          </a:p>
          <a:p>
            <a:pPr>
              <a:spcBef>
                <a:spcPts val="0"/>
              </a:spcBef>
              <a:spcAft>
                <a:spcPts val="0"/>
              </a:spcAft>
              <a:buFont typeface="Symbol" panose="05050102010706020507" pitchFamily="18" charset="2"/>
              <a:buChar char=""/>
            </a:pPr>
            <a:endParaRPr lang="en-US" sz="1200" dirty="0">
              <a:effectLst/>
              <a:ea typeface="Times New Roman" panose="02020603050405020304" pitchFamily="18" charset="0"/>
            </a:endParaRPr>
          </a:p>
          <a:p>
            <a:pPr marL="400050" lvl="1" indent="0">
              <a:spcBef>
                <a:spcPts val="0"/>
              </a:spcBef>
              <a:spcAft>
                <a:spcPts val="0"/>
              </a:spcAft>
              <a:buNone/>
            </a:pPr>
            <a:endParaRPr lang="en-GB" sz="1200" dirty="0">
              <a:effectLst/>
              <a:ea typeface="Times New Roman" panose="02020603050405020304" pitchFamily="18" charset="0"/>
            </a:endParaRPr>
          </a:p>
          <a:p>
            <a:pPr marL="0" marR="0" indent="0">
              <a:spcBef>
                <a:spcPts val="0"/>
              </a:spcBef>
              <a:spcAft>
                <a:spcPts val="0"/>
              </a:spcAft>
              <a:buNone/>
            </a:pPr>
            <a:endParaRPr lang="en-US" sz="12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SimSun" panose="02010600030101010101" pitchFamily="2" charset="-122"/>
            </a:endParaRPr>
          </a:p>
        </p:txBody>
      </p:sp>
    </p:spTree>
    <p:extLst>
      <p:ext uri="{BB962C8B-B14F-4D97-AF65-F5344CB8AC3E}">
        <p14:creationId xmlns:p14="http://schemas.microsoft.com/office/powerpoint/2010/main" val="163401529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Study on Spatial Computing for AR Services</a:t>
            </a:r>
            <a:br>
              <a:rPr lang="en-US" sz="3200" dirty="0"/>
            </a:br>
            <a:r>
              <a:rPr lang="en-US" altLang="en-US" dirty="0"/>
              <a:t>(</a:t>
            </a:r>
            <a:r>
              <a:rPr lang="en-US" sz="3200" dirty="0" err="1"/>
              <a:t>FS_ARSpatial</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716333344"/>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Purpose</a:t>
            </a:r>
          </a:p>
          <a:p>
            <a:pPr marL="0" marR="0">
              <a:spcBef>
                <a:spcPts val="0"/>
              </a:spcBef>
              <a:spcAft>
                <a:spcPts val="900"/>
              </a:spcAft>
            </a:pPr>
            <a:r>
              <a:rPr lang="en-US" sz="1100" dirty="0">
                <a:effectLst/>
                <a:ea typeface="Times New Roman" panose="02020603050405020304" pitchFamily="18" charset="0"/>
              </a:rPr>
              <a:t>Study how spatial computing functions such as </a:t>
            </a:r>
            <a:r>
              <a:rPr lang="en-US" sz="1100" dirty="0" err="1">
                <a:effectLst/>
                <a:ea typeface="Times New Roman" panose="02020603050405020304" pitchFamily="18" charset="0"/>
              </a:rPr>
              <a:t>relocalization</a:t>
            </a:r>
            <a:r>
              <a:rPr lang="en-US" sz="1100" dirty="0">
                <a:effectLst/>
                <a:ea typeface="Times New Roman" panose="02020603050405020304" pitchFamily="18" charset="0"/>
              </a:rPr>
              <a:t>, mapping, and semantic perception are realized and identify the necessary set of spatial mapping information. Collect and document the different formats for spatial descriptions as well as interoperability requirements for such descriptions.  Identify where spatial computing functions run and which media, metadata, and description formats are used for exchange between these elements based on the architecture defined in the TS 26.506. </a:t>
            </a:r>
          </a:p>
          <a:p>
            <a:pPr marL="0" marR="0" indent="0">
              <a:spcBef>
                <a:spcPts val="0"/>
              </a:spcBef>
              <a:spcAft>
                <a:spcPts val="900"/>
              </a:spcAft>
              <a:buNone/>
            </a:pPr>
            <a:r>
              <a:rPr lang="en-GB" sz="1100" b="1" u="sng" dirty="0">
                <a:cs typeface="Arial" pitchFamily="34" charset="0"/>
              </a:rPr>
              <a:t>Progress in the last quarter</a:t>
            </a:r>
            <a:endParaRPr lang="en-US" altLang="zh-CN" sz="11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TR 26.819 </a:t>
            </a:r>
            <a:r>
              <a:rPr lang="en-US" sz="1100" i="1" dirty="0">
                <a:effectLst/>
                <a:ea typeface="Times New Roman" panose="02020603050405020304" pitchFamily="18" charset="0"/>
              </a:rPr>
              <a:t>Study on Spatial Computing for Augmented Reality (AR) Services</a:t>
            </a:r>
            <a:r>
              <a:rPr lang="en-US" sz="1100" dirty="0">
                <a:effectLst/>
                <a:ea typeface="Times New Roman" panose="02020603050405020304" pitchFamily="18" charset="0"/>
              </a:rPr>
              <a:t>, progressed to version 0.2.0</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Agreed to document 2 use cases related to AR gaming and AR IoT control and supervision, although they both may relate to same functional requirements</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Updated the description of spatial computing functions, in particular those supported by the Microsoft HoloLens. (to be validated if references to commercial products are valid in a TR).</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Refined spatial description functions such as re-localization and anchoring</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On the architecture aspects we agreed to rely on the XR baseline client defined in 26.119 (</a:t>
            </a:r>
            <a:r>
              <a:rPr lang="en-US" sz="1100" dirty="0" err="1">
                <a:effectLst/>
                <a:ea typeface="Times New Roman" panose="02020603050405020304" pitchFamily="18" charset="0"/>
              </a:rPr>
              <a:t>MeCAR</a:t>
            </a:r>
            <a:r>
              <a:rPr lang="en-US" sz="1100" dirty="0">
                <a:effectLst/>
                <a:ea typeface="Times New Roman" panose="02020603050405020304" pitchFamily="18" charset="0"/>
              </a:rPr>
              <a:t>) and the RTC architecture.</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Relevant standardization work inside and outside of 3GPP is also documented into the Draft TR.</a:t>
            </a:r>
          </a:p>
          <a:p>
            <a:pPr>
              <a:lnSpc>
                <a:spcPct val="93000"/>
              </a:lnSpc>
              <a:spcBef>
                <a:spcPct val="15000"/>
              </a:spcBef>
              <a:spcAft>
                <a:spcPct val="15000"/>
              </a:spcAft>
              <a:buSzPct val="100000"/>
              <a:tabLst>
                <a:tab pos="285750" algn="l"/>
              </a:tabLst>
              <a:defRPr/>
            </a:pPr>
            <a:r>
              <a:rPr lang="en-US" sz="1100" dirty="0">
                <a:effectLst/>
                <a:ea typeface="Times New Roman" panose="02020603050405020304" pitchFamily="18" charset="0"/>
              </a:rPr>
              <a:t>based on a proposed skeleton and inputs on a description of spatial computing functions.</a:t>
            </a:r>
          </a:p>
          <a:p>
            <a:pPr marL="0" indent="0">
              <a:lnSpc>
                <a:spcPct val="93000"/>
              </a:lnSpc>
              <a:spcBef>
                <a:spcPct val="15000"/>
              </a:spcBef>
              <a:spcAft>
                <a:spcPct val="15000"/>
              </a:spcAft>
              <a:buSzPct val="100000"/>
              <a:buNone/>
              <a:tabLst>
                <a:tab pos="285750" algn="l"/>
              </a:tabLst>
              <a:defRPr/>
            </a:pPr>
            <a:r>
              <a:rPr lang="en-GB" sz="11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100" dirty="0">
                <a:effectLst/>
                <a:ea typeface="Times New Roman" panose="02020603050405020304" pitchFamily="18" charset="0"/>
              </a:rPr>
              <a:t>Progress:</a:t>
            </a:r>
          </a:p>
          <a:p>
            <a:pPr lvl="1" indent="-342900">
              <a:lnSpc>
                <a:spcPct val="93000"/>
              </a:lnSpc>
              <a:spcBef>
                <a:spcPct val="15000"/>
              </a:spcBef>
              <a:spcAft>
                <a:spcPct val="15000"/>
              </a:spcAft>
              <a:buClrTx/>
              <a:buSzPct val="100000"/>
              <a:buBlip>
                <a:blip r:embed="rId3"/>
              </a:buBlip>
              <a:tabLst>
                <a:tab pos="285750" algn="l"/>
              </a:tabLst>
              <a:defRPr/>
            </a:pPr>
            <a:r>
              <a:rPr lang="en-US" sz="1100" dirty="0">
                <a:effectLst/>
                <a:ea typeface="Times New Roman" panose="02020603050405020304" pitchFamily="18" charset="0"/>
              </a:rPr>
              <a:t>Collect and document spatial description formats.</a:t>
            </a:r>
          </a:p>
          <a:p>
            <a:pPr lvl="1" indent="-342900">
              <a:lnSpc>
                <a:spcPct val="93000"/>
              </a:lnSpc>
              <a:spcBef>
                <a:spcPct val="15000"/>
              </a:spcBef>
              <a:spcAft>
                <a:spcPct val="15000"/>
              </a:spcAft>
              <a:buClrTx/>
              <a:buSzPct val="100000"/>
              <a:buBlip>
                <a:blip r:embed="rId3"/>
              </a:buBlip>
              <a:tabLst>
                <a:tab pos="285750" algn="l"/>
              </a:tabLst>
              <a:defRPr/>
            </a:pPr>
            <a:r>
              <a:rPr lang="en-US" sz="1100" dirty="0">
                <a:effectLst/>
                <a:ea typeface="Times New Roman" panose="02020603050405020304" pitchFamily="18" charset="0"/>
              </a:rPr>
              <a:t>Document interoperability requirements for such descriptions.</a:t>
            </a:r>
          </a:p>
          <a:p>
            <a:pPr lvl="1" indent="-342900">
              <a:lnSpc>
                <a:spcPct val="93000"/>
              </a:lnSpc>
              <a:spcBef>
                <a:spcPct val="15000"/>
              </a:spcBef>
              <a:spcAft>
                <a:spcPct val="15000"/>
              </a:spcAft>
              <a:buClrTx/>
              <a:buSzPct val="100000"/>
              <a:buBlip>
                <a:blip r:embed="rId3"/>
              </a:buBlip>
              <a:tabLst>
                <a:tab pos="285750" algn="l"/>
              </a:tabLst>
              <a:defRPr/>
            </a:pPr>
            <a:r>
              <a:rPr lang="en-US" sz="1100" dirty="0">
                <a:effectLst/>
                <a:ea typeface="Times New Roman" panose="02020603050405020304" pitchFamily="18" charset="0"/>
              </a:rPr>
              <a:t>Mapping of spatial computing functions to the architecture defined in TS 26.506.</a:t>
            </a:r>
          </a:p>
          <a:p>
            <a:pPr lvl="1" indent="-342900">
              <a:lnSpc>
                <a:spcPct val="93000"/>
              </a:lnSpc>
              <a:spcBef>
                <a:spcPct val="15000"/>
              </a:spcBef>
              <a:spcAft>
                <a:spcPct val="15000"/>
              </a:spcAft>
              <a:buClrTx/>
              <a:buSzPct val="100000"/>
              <a:buBlip>
                <a:blip r:embed="rId3"/>
              </a:buBlip>
              <a:tabLst>
                <a:tab pos="285750" algn="l"/>
              </a:tabLst>
              <a:defRPr/>
            </a:pPr>
            <a:r>
              <a:rPr lang="en-US" sz="1100" dirty="0">
                <a:effectLst/>
                <a:ea typeface="Times New Roman" panose="02020603050405020304" pitchFamily="18" charset="0"/>
              </a:rPr>
              <a:t>Identify gaps to support XR spatial description handling, with a focus on real-time scenarios.</a:t>
            </a:r>
          </a:p>
          <a:p>
            <a:pPr>
              <a:lnSpc>
                <a:spcPct val="93000"/>
              </a:lnSpc>
              <a:spcBef>
                <a:spcPct val="15000"/>
              </a:spcBef>
              <a:spcAft>
                <a:spcPct val="15000"/>
              </a:spcAft>
              <a:buSzPct val="100000"/>
              <a:tabLst>
                <a:tab pos="285750" algn="l"/>
              </a:tabLst>
              <a:defRPr/>
            </a:pPr>
            <a:r>
              <a:rPr lang="en-US" sz="1100" dirty="0">
                <a:ea typeface="Times New Roman" panose="02020603050405020304" pitchFamily="18" charset="0"/>
              </a:rPr>
              <a:t>Send the TR for information</a:t>
            </a:r>
            <a:endParaRPr lang="en-US" sz="1100" dirty="0">
              <a:effectLst/>
              <a:ea typeface="Times New Roman" panose="02020603050405020304" pitchFamily="18" charset="0"/>
            </a:endParaRPr>
          </a:p>
          <a:p>
            <a:pPr lvl="1" indent="-342900">
              <a:lnSpc>
                <a:spcPct val="93000"/>
              </a:lnSpc>
              <a:spcBef>
                <a:spcPct val="15000"/>
              </a:spcBef>
              <a:spcAft>
                <a:spcPct val="15000"/>
              </a:spcAft>
              <a:buClrTx/>
              <a:buSzPct val="100000"/>
              <a:buBlip>
                <a:blip r:embed="rId3"/>
              </a:buBlip>
              <a:tabLst>
                <a:tab pos="285750" algn="l"/>
              </a:tabLst>
              <a:defRPr/>
            </a:pPr>
            <a:endParaRPr lang="en-US" sz="1100" dirty="0">
              <a:effectLst/>
              <a:ea typeface="Times New Roman" panose="02020603050405020304" pitchFamily="18" charset="0"/>
            </a:endParaRP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endParaRPr lang="en-GB" sz="1100" dirty="0">
              <a:effectLst/>
              <a:ea typeface="Times New Roman" panose="02020603050405020304" pitchFamily="18" charset="0"/>
            </a:endParaRPr>
          </a:p>
          <a:p>
            <a:pPr marL="0" marR="0">
              <a:spcBef>
                <a:spcPts val="0"/>
              </a:spcBef>
              <a:spcAft>
                <a:spcPts val="900"/>
              </a:spcAft>
            </a:pPr>
            <a:endParaRPr lang="en-US" sz="1100" dirty="0">
              <a:effectLst/>
              <a:ea typeface="Times New Roman" panose="02020603050405020304" pitchFamily="18" charset="0"/>
            </a:endParaRPr>
          </a:p>
          <a:p>
            <a:pPr marL="400050" lvl="1" indent="0">
              <a:spcBef>
                <a:spcPts val="0"/>
              </a:spcBef>
              <a:spcAft>
                <a:spcPts val="0"/>
              </a:spcAft>
              <a:buNone/>
            </a:pPr>
            <a:endParaRPr lang="en-GB" sz="1100" dirty="0">
              <a:effectLst/>
              <a:ea typeface="Times New Roman" panose="02020603050405020304" pitchFamily="18" charset="0"/>
            </a:endParaRPr>
          </a:p>
          <a:p>
            <a:pPr marL="0" marR="0" indent="0">
              <a:spcBef>
                <a:spcPts val="0"/>
              </a:spcBef>
              <a:spcAft>
                <a:spcPts val="0"/>
              </a:spcAft>
              <a:buNone/>
            </a:pPr>
            <a:endParaRPr lang="en-US" sz="11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100" dirty="0">
              <a:effectLst/>
              <a:ea typeface="SimSun" panose="02010600030101010101" pitchFamily="2" charset="-122"/>
            </a:endParaRPr>
          </a:p>
        </p:txBody>
      </p:sp>
    </p:spTree>
    <p:extLst>
      <p:ext uri="{BB962C8B-B14F-4D97-AF65-F5344CB8AC3E}">
        <p14:creationId xmlns:p14="http://schemas.microsoft.com/office/powerpoint/2010/main" val="396970852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Study on immersive Real-Time Communication for WebRTC, Phase 2 </a:t>
            </a:r>
            <a:r>
              <a:rPr lang="en-US" altLang="en-US" dirty="0"/>
              <a:t>(</a:t>
            </a:r>
            <a:r>
              <a:rPr lang="en-US" dirty="0"/>
              <a:t>FS_iRTCW_Ph2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940901956"/>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15%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Document the following key issues in detail, and in particular how they relate to the existing RTC architecture and protocols specified in TS 26.506 and TS 26.113:</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Media capabilities, profiles and codecs for RTC</a:t>
            </a:r>
          </a:p>
          <a:p>
            <a:pPr>
              <a:lnSpc>
                <a:spcPct val="93000"/>
              </a:lnSpc>
              <a:spcBef>
                <a:spcPct val="15000"/>
              </a:spcBef>
              <a:spcAft>
                <a:spcPct val="15000"/>
              </a:spcAft>
              <a:buSzPct val="100000"/>
              <a:tabLst>
                <a:tab pos="285750" algn="l"/>
              </a:tabLst>
              <a:defRPr/>
            </a:pPr>
            <a:r>
              <a:rPr lang="en-US" sz="1200" dirty="0" err="1">
                <a:effectLst/>
                <a:ea typeface="Times New Roman" panose="02020603050405020304" pitchFamily="18" charset="0"/>
              </a:rPr>
              <a:t>Signalling</a:t>
            </a:r>
            <a:r>
              <a:rPr lang="en-US" sz="1200" dirty="0">
                <a:effectLst/>
                <a:ea typeface="Times New Roman" panose="02020603050405020304" pitchFamily="18" charset="0"/>
              </a:rPr>
              <a:t> and metadata to support immersive media capabilities</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Support of tethered cases in RTC system</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Identify solutions for each of the key issues; Identify suitable one for key issues requiring solutions and recommend potential normative work to relevant specifications.</a:t>
            </a:r>
            <a:endParaRPr lang="en-GB" sz="1200" b="1" u="sng" dirty="0">
              <a:cs typeface="Arial" pitchFamily="34" charset="0"/>
            </a:endParaRPr>
          </a:p>
          <a:p>
            <a:pPr marL="0" marR="0" indent="0">
              <a:spcBef>
                <a:spcPts val="0"/>
              </a:spcBef>
              <a:spcAft>
                <a:spcPts val="900"/>
              </a:spcAft>
              <a:buNone/>
            </a:pPr>
            <a:r>
              <a:rPr lang="en-GB" sz="1200" b="1" u="sng" dirty="0">
                <a:cs typeface="Arial" pitchFamily="34" charset="0"/>
              </a:rPr>
              <a:t>Progress in the last quarter</a:t>
            </a:r>
            <a:endParaRPr lang="en-US" altLang="zh-CN" sz="12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TR 26.830 </a:t>
            </a:r>
            <a:r>
              <a:rPr lang="en-US" sz="1200" i="1" dirty="0">
                <a:effectLst/>
                <a:ea typeface="Times New Roman" panose="02020603050405020304" pitchFamily="18" charset="0"/>
              </a:rPr>
              <a:t>Study on the enhancement for Immersive Real-Time communication for WebRTC; Phase 2; </a:t>
            </a:r>
            <a:r>
              <a:rPr lang="en-US" sz="1200" dirty="0">
                <a:effectLst/>
                <a:ea typeface="Times New Roman" panose="02020603050405020304" pitchFamily="18" charset="0"/>
              </a:rPr>
              <a:t>progressed to version 0.1.0</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Key issue descriptions (KI#1, KI#2, KI#3) to formulate the problem and to envision the potential solutions</a:t>
            </a:r>
          </a:p>
          <a:p>
            <a:pPr marL="0" indent="0">
              <a:lnSpc>
                <a:spcPct val="93000"/>
              </a:lnSpc>
              <a:spcBef>
                <a:spcPct val="15000"/>
              </a:spcBef>
              <a:spcAft>
                <a:spcPct val="15000"/>
              </a:spcAft>
              <a:buSzPct val="100000"/>
              <a:buNone/>
              <a:tabLst>
                <a:tab pos="285750" algn="l"/>
              </a:tabLst>
              <a:defRPr/>
            </a:pPr>
            <a:endParaRPr lang="en-US" sz="12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Finalize Key Issue Description</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Analysis on media codecs for RTC</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Identify list of metadata &amp; </a:t>
            </a:r>
            <a:r>
              <a:rPr lang="en-US" sz="1200" dirty="0" err="1">
                <a:effectLst/>
                <a:ea typeface="Times New Roman" panose="02020603050405020304" pitchFamily="18" charset="0"/>
              </a:rPr>
              <a:t>signalling</a:t>
            </a:r>
            <a:r>
              <a:rPr lang="en-US" sz="1200" dirty="0">
                <a:effectLst/>
                <a:ea typeface="Times New Roman" panose="02020603050405020304" pitchFamily="18" charset="0"/>
              </a:rPr>
              <a:t> for RTC</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Draft potential solutions for Key Issues (mainly KI#1, KI#2, KI#36)</a:t>
            </a:r>
          </a:p>
          <a:p>
            <a:pPr marL="0" marR="0" indent="0">
              <a:spcBef>
                <a:spcPts val="0"/>
              </a:spcBef>
              <a:spcAft>
                <a:spcPts val="0"/>
              </a:spcAft>
              <a:buNone/>
            </a:pPr>
            <a:endParaRPr lang="en-US" sz="12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SimSun" panose="02010600030101010101" pitchFamily="2" charset="-122"/>
            </a:endParaRPr>
          </a:p>
        </p:txBody>
      </p:sp>
    </p:spTree>
    <p:extLst>
      <p:ext uri="{BB962C8B-B14F-4D97-AF65-F5344CB8AC3E}">
        <p14:creationId xmlns:p14="http://schemas.microsoft.com/office/powerpoint/2010/main" val="215893790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454151"/>
            <a:ext cx="5034643" cy="4830763"/>
          </a:xfrm>
        </p:spPr>
        <p:txBody>
          <a:bodyPr/>
          <a:lstStyle/>
          <a:p>
            <a:pPr>
              <a:lnSpc>
                <a:spcPct val="90000"/>
              </a:lnSpc>
              <a:spcBef>
                <a:spcPts val="1800"/>
              </a:spcBef>
              <a:tabLst>
                <a:tab pos="2152650" algn="l"/>
                <a:tab pos="5118100" algn="l"/>
              </a:tabLst>
              <a:defRPr/>
            </a:pPr>
            <a:r>
              <a:rPr lang="fi-FI" sz="2000" kern="0" dirty="0"/>
              <a:t>SA4 officials:</a:t>
            </a:r>
          </a:p>
          <a:p>
            <a:pPr lvl="1">
              <a:lnSpc>
                <a:spcPct val="90000"/>
              </a:lnSpc>
              <a:spcBef>
                <a:spcPts val="400"/>
              </a:spcBef>
              <a:tabLst>
                <a:tab pos="2152650" algn="l"/>
                <a:tab pos="5118100" algn="l"/>
              </a:tabLst>
              <a:defRPr/>
            </a:pPr>
            <a:r>
              <a:rPr lang="fi-FI" sz="1600" kern="0" dirty="0"/>
              <a:t>Chair: </a:t>
            </a:r>
            <a:r>
              <a:rPr lang="en-GB" sz="1600" kern="0" dirty="0"/>
              <a:t>Frédéric Gabin (Dolby France SAS, ETSI)</a:t>
            </a:r>
            <a:endParaRPr lang="en-US" sz="1600" kern="0" dirty="0">
              <a:solidFill>
                <a:srgbClr val="FF0000"/>
              </a:solidFill>
            </a:endParaRPr>
          </a:p>
          <a:p>
            <a:pPr lvl="1">
              <a:lnSpc>
                <a:spcPct val="90000"/>
              </a:lnSpc>
              <a:spcBef>
                <a:spcPts val="400"/>
              </a:spcBef>
              <a:tabLst>
                <a:tab pos="2152650" algn="l"/>
                <a:tab pos="5118100" algn="l"/>
              </a:tabLst>
              <a:defRPr/>
            </a:pPr>
            <a:r>
              <a:rPr lang="fi-FI" sz="1600" kern="0" dirty="0"/>
              <a:t>Vice Chairs: </a:t>
            </a:r>
          </a:p>
          <a:p>
            <a:pPr lvl="2">
              <a:lnSpc>
                <a:spcPct val="90000"/>
              </a:lnSpc>
              <a:spcBef>
                <a:spcPts val="200"/>
              </a:spcBef>
              <a:tabLst>
                <a:tab pos="2152650" algn="l"/>
                <a:tab pos="5118100" algn="l"/>
              </a:tabLst>
              <a:defRPr/>
            </a:pPr>
            <a:r>
              <a:rPr lang="en-GB" sz="1400" dirty="0"/>
              <a:t>Gilles Teniou (Tencent, CCSA)</a:t>
            </a:r>
            <a:r>
              <a:rPr lang="en-GB" sz="1400" kern="0" dirty="0">
                <a:solidFill>
                  <a:srgbClr val="FF0000"/>
                </a:solidFill>
              </a:rPr>
              <a:t> </a:t>
            </a:r>
            <a:endParaRPr lang="en-GB" sz="1400" kern="0" dirty="0"/>
          </a:p>
          <a:p>
            <a:pPr lvl="2">
              <a:lnSpc>
                <a:spcPct val="90000"/>
              </a:lnSpc>
              <a:spcBef>
                <a:spcPts val="200"/>
              </a:spcBef>
              <a:tabLst>
                <a:tab pos="2152650" algn="l"/>
                <a:tab pos="5118100" algn="l"/>
              </a:tabLst>
              <a:defRPr/>
            </a:pPr>
            <a:r>
              <a:rPr lang="en-GB" sz="1400" dirty="0"/>
              <a:t>Jaeyeon Song (Samsung Electronics Co., Ltd, TTA)</a:t>
            </a:r>
          </a:p>
          <a:p>
            <a:pPr lvl="1">
              <a:lnSpc>
                <a:spcPct val="90000"/>
              </a:lnSpc>
              <a:spcBef>
                <a:spcPts val="400"/>
              </a:spcBef>
              <a:tabLst>
                <a:tab pos="2152650" algn="l"/>
                <a:tab pos="5118100" algn="l"/>
              </a:tabLst>
              <a:defRPr/>
            </a:pPr>
            <a:r>
              <a:rPr lang="fi-FI" sz="1600" kern="0" dirty="0"/>
              <a:t>Secretary: Andrijana Brekalo (MCC Support)</a:t>
            </a:r>
          </a:p>
          <a:p>
            <a:pPr>
              <a:lnSpc>
                <a:spcPct val="90000"/>
              </a:lnSpc>
              <a:spcBef>
                <a:spcPts val="1800"/>
              </a:spcBef>
              <a:spcAft>
                <a:spcPts val="0"/>
              </a:spcAft>
              <a:tabLst>
                <a:tab pos="2152650" algn="l"/>
                <a:tab pos="5118100" algn="l"/>
              </a:tabLst>
              <a:defRPr/>
            </a:pPr>
            <a:endParaRPr lang="fi-FI" sz="2000" kern="0" dirty="0"/>
          </a:p>
          <a:p>
            <a:pPr>
              <a:lnSpc>
                <a:spcPct val="90000"/>
              </a:lnSpc>
              <a:spcBef>
                <a:spcPts val="1800"/>
              </a:spcBef>
              <a:spcAft>
                <a:spcPts val="0"/>
              </a:spcAft>
              <a:tabLst>
                <a:tab pos="2152650" algn="l"/>
                <a:tab pos="5118100" algn="l"/>
              </a:tabLst>
              <a:defRPr/>
            </a:pPr>
            <a:r>
              <a:rPr lang="fi-FI" sz="2000" kern="0" dirty="0"/>
              <a:t>Sub Working Groups and their </a:t>
            </a:r>
            <a:r>
              <a:rPr lang="en-GB" sz="2000" kern="0" dirty="0"/>
              <a:t>leaders</a:t>
            </a:r>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pPr lvl="1">
              <a:lnSpc>
                <a:spcPct val="90000"/>
              </a:lnSpc>
              <a:spcBef>
                <a:spcPts val="1800"/>
              </a:spcBef>
              <a:spcAft>
                <a:spcPts val="0"/>
              </a:spcAft>
              <a:tabLst>
                <a:tab pos="2152650" algn="l"/>
                <a:tab pos="5118100" algn="l"/>
              </a:tabLst>
              <a:defRPr/>
            </a:pPr>
            <a:endParaRPr lang="en-GB" sz="1600" dirty="0"/>
          </a:p>
          <a:p>
            <a:pPr lvl="1">
              <a:lnSpc>
                <a:spcPct val="90000"/>
              </a:lnSpc>
              <a:spcBef>
                <a:spcPts val="1800"/>
              </a:spcBef>
              <a:spcAft>
                <a:spcPts val="0"/>
              </a:spcAft>
              <a:tabLst>
                <a:tab pos="2152650" algn="l"/>
                <a:tab pos="5118100" algn="l"/>
              </a:tabLst>
              <a:defRPr/>
            </a:pPr>
            <a:endParaRPr lang="en-GB" sz="1600" kern="0" dirty="0"/>
          </a:p>
          <a:p>
            <a:endParaRPr lang="fr-FR" sz="2400"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1206663755"/>
              </p:ext>
            </p:extLst>
          </p:nvPr>
        </p:nvGraphicFramePr>
        <p:xfrm>
          <a:off x="1206242" y="4106200"/>
          <a:ext cx="9108490" cy="1232302"/>
        </p:xfrm>
        <a:graphic>
          <a:graphicData uri="http://schemas.openxmlformats.org/drawingml/2006/table">
            <a:tbl>
              <a:tblPr firstRow="1" bandRow="1">
                <a:tableStyleId>{5C22544A-7EE6-4342-B048-85BDC9FD1C3A}</a:tableStyleId>
              </a:tblPr>
              <a:tblGrid>
                <a:gridCol w="2148395">
                  <a:extLst>
                    <a:ext uri="{9D8B030D-6E8A-4147-A177-3AD203B41FA5}">
                      <a16:colId xmlns:a16="http://schemas.microsoft.com/office/drawing/2014/main" val="20000"/>
                    </a:ext>
                  </a:extLst>
                </a:gridCol>
                <a:gridCol w="2345342">
                  <a:extLst>
                    <a:ext uri="{9D8B030D-6E8A-4147-A177-3AD203B41FA5}">
                      <a16:colId xmlns:a16="http://schemas.microsoft.com/office/drawing/2014/main" val="20001"/>
                    </a:ext>
                  </a:extLst>
                </a:gridCol>
                <a:gridCol w="2799077">
                  <a:extLst>
                    <a:ext uri="{9D8B030D-6E8A-4147-A177-3AD203B41FA5}">
                      <a16:colId xmlns:a16="http://schemas.microsoft.com/office/drawing/2014/main" val="20002"/>
                    </a:ext>
                  </a:extLst>
                </a:gridCol>
                <a:gridCol w="1815676">
                  <a:extLst>
                    <a:ext uri="{9D8B030D-6E8A-4147-A177-3AD203B41FA5}">
                      <a16:colId xmlns:a16="http://schemas.microsoft.com/office/drawing/2014/main" val="20004"/>
                    </a:ext>
                  </a:extLst>
                </a:gridCol>
              </a:tblGrid>
              <a:tr h="368925">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811846">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Vice-Chair: Stéphane Ragot (Orange,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France SAS,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chemeClr val="tx1"/>
                          </a:solidFill>
                        </a:rPr>
                        <a:t>Saba Ahsan (Nokia corporation, ETSI)</a:t>
                      </a:r>
                      <a:endParaRPr lang="en-US" sz="1200" b="0" dirty="0">
                        <a:solidFill>
                          <a:schemeClr val="tx1"/>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
        <p:nvSpPr>
          <p:cNvPr id="5" name="TextBox 4">
            <a:extLst>
              <a:ext uri="{FF2B5EF4-FFF2-40B4-BE49-F238E27FC236}">
                <a16:creationId xmlns:a16="http://schemas.microsoft.com/office/drawing/2014/main" id="{2F888B48-0F04-EFBA-6D54-A81564850824}"/>
              </a:ext>
            </a:extLst>
          </p:cNvPr>
          <p:cNvSpPr txBox="1"/>
          <p:nvPr/>
        </p:nvSpPr>
        <p:spPr>
          <a:xfrm>
            <a:off x="5838631" y="1528829"/>
            <a:ext cx="6097554" cy="2123658"/>
          </a:xfrm>
          <a:prstGeom prst="rect">
            <a:avLst/>
          </a:prstGeom>
          <a:noFill/>
        </p:spPr>
        <p:txBody>
          <a:bodyPr wrap="square">
            <a:spAutoFit/>
          </a:bodyPr>
          <a:lstStyle/>
          <a:p>
            <a:pPr marR="0" lvl="1" algn="l" defTabSz="914400" rtl="0" eaLnBrk="0" fontAlgn="base" latinLnBrk="0" hangingPunct="0">
              <a:lnSpc>
                <a:spcPct val="90000"/>
              </a:lnSpc>
              <a:spcBef>
                <a:spcPts val="1800"/>
              </a:spcBef>
              <a:spcAft>
                <a:spcPts val="0"/>
              </a:spcAft>
              <a:buClr>
                <a:srgbClr val="C00000"/>
              </a:buClr>
              <a:buSzTx/>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SWG reports: </a:t>
            </a:r>
          </a:p>
          <a:p>
            <a:pPr marL="742950" marR="0" lvl="1" indent="-285750" algn="l" defTabSz="914400" rtl="0" eaLnBrk="0" fontAlgn="base" latinLnBrk="0" hangingPunct="0">
              <a:lnSpc>
                <a:spcPct val="90000"/>
              </a:lnSpc>
              <a:spcBef>
                <a:spcPts val="1800"/>
              </a:spcBef>
              <a:spcAft>
                <a:spcPts val="0"/>
              </a:spcAft>
              <a:buClr>
                <a:srgbClr val="C00000"/>
              </a:buClr>
              <a:buSzTx/>
              <a:buFont typeface="Arial" panose="020B0604020202020204" pitchFamily="34" charset="0"/>
              <a:buChar char="•"/>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Audio SWG reports: </a:t>
            </a:r>
            <a:r>
              <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hlinkClick r:id="rId3"/>
              </a:rPr>
              <a:t>SP-241671</a:t>
            </a:r>
            <a:endPar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endParaRPr>
          </a:p>
          <a:p>
            <a:pPr marL="742950" marR="0" lvl="1" indent="-285750" algn="l" defTabSz="914400" rtl="0" eaLnBrk="0" fontAlgn="base" latinLnBrk="0" hangingPunct="0">
              <a:lnSpc>
                <a:spcPct val="90000"/>
              </a:lnSpc>
              <a:spcBef>
                <a:spcPts val="1800"/>
              </a:spcBef>
              <a:spcAft>
                <a:spcPts val="0"/>
              </a:spcAft>
              <a:buClr>
                <a:srgbClr val="C00000"/>
              </a:buClr>
              <a:buSzTx/>
              <a:buFont typeface="Arial" panose="020B0604020202020204" pitchFamily="34" charset="0"/>
              <a:buChar char="•"/>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a:t>
            </a:r>
            <a:r>
              <a:rPr kumimoji="0" lang="en-US" sz="1600" b="0" i="0" u="none" strike="noStrike" kern="0" cap="none" spc="0" normalizeH="0" baseline="0" noProof="0" dirty="0">
                <a:ln>
                  <a:noFill/>
                </a:ln>
                <a:solidFill>
                  <a:prstClr val="black"/>
                </a:solidFill>
                <a:effectLst/>
                <a:uLnTx/>
                <a:uFillTx/>
                <a:latin typeface="Calibri"/>
              </a:rPr>
              <a:t>MBS SWG reports: </a:t>
            </a:r>
            <a:r>
              <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hlinkClick r:id="rId3"/>
              </a:rPr>
              <a:t>SP-241671</a:t>
            </a:r>
            <a:endParaRPr kumimoji="0" lang="en-US" sz="1600" b="0" i="0" u="none" strike="noStrike" kern="0" cap="none" spc="0" normalizeH="0" baseline="0" noProof="0" dirty="0">
              <a:ln>
                <a:noFill/>
              </a:ln>
              <a:solidFill>
                <a:prstClr val="black"/>
              </a:solidFill>
              <a:effectLst/>
              <a:uLnTx/>
              <a:uFillTx/>
              <a:latin typeface="Calibri"/>
            </a:endParaRPr>
          </a:p>
          <a:p>
            <a:pPr marL="742950" marR="0" lvl="1" indent="-285750" algn="l" defTabSz="914400" rtl="0" eaLnBrk="0" fontAlgn="base" latinLnBrk="0" hangingPunct="0">
              <a:lnSpc>
                <a:spcPct val="90000"/>
              </a:lnSpc>
              <a:spcBef>
                <a:spcPts val="1800"/>
              </a:spcBef>
              <a:spcAft>
                <a:spcPts val="0"/>
              </a:spcAft>
              <a:buClr>
                <a:srgbClr val="C00000"/>
              </a:buClr>
              <a:buSzTx/>
              <a:buFont typeface="Arial" panose="020B0604020202020204" pitchFamily="34" charset="0"/>
              <a:buChar char="•"/>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a:t>
            </a:r>
            <a:r>
              <a:rPr kumimoji="0" lang="en-US" sz="1600" b="0" i="0" u="none" strike="noStrike" kern="0" cap="none" spc="0" normalizeH="0" baseline="0" noProof="0" dirty="0">
                <a:ln>
                  <a:noFill/>
                </a:ln>
                <a:solidFill>
                  <a:prstClr val="black"/>
                </a:solidFill>
                <a:effectLst/>
                <a:uLnTx/>
                <a:uFillTx/>
                <a:latin typeface="Calibri"/>
              </a:rPr>
              <a:t>Video SWG reports: </a:t>
            </a:r>
            <a:r>
              <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hlinkClick r:id="rId3"/>
              </a:rPr>
              <a:t>SP-241671</a:t>
            </a:r>
            <a:endParaRPr kumimoji="0" lang="en-US" sz="1600" b="0" i="0" u="none" strike="noStrike" kern="0" cap="none" spc="0" normalizeH="0" baseline="0" noProof="0" dirty="0">
              <a:ln>
                <a:noFill/>
              </a:ln>
              <a:solidFill>
                <a:prstClr val="black"/>
              </a:solidFill>
              <a:effectLst/>
              <a:uLnTx/>
              <a:uFillTx/>
              <a:latin typeface="Calibri"/>
              <a:ea typeface="+mn-ea"/>
              <a:cs typeface="+mn-cs"/>
            </a:endParaRPr>
          </a:p>
          <a:p>
            <a:pPr marL="742950" marR="0" lvl="1" indent="-285750" algn="l" defTabSz="914400" rtl="0" eaLnBrk="0" fontAlgn="base" latinLnBrk="0" hangingPunct="0">
              <a:lnSpc>
                <a:spcPct val="90000"/>
              </a:lnSpc>
              <a:spcBef>
                <a:spcPts val="1800"/>
              </a:spcBef>
              <a:spcAft>
                <a:spcPts val="0"/>
              </a:spcAft>
              <a:buClr>
                <a:srgbClr val="C00000"/>
              </a:buClr>
              <a:buSzTx/>
              <a:buFont typeface="Arial" panose="020B0604020202020204" pitchFamily="34" charset="0"/>
              <a:buChar char="•"/>
              <a:tabLst>
                <a:tab pos="2152650" algn="l"/>
                <a:tab pos="5118100" algn="l"/>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SA4 </a:t>
            </a:r>
            <a:r>
              <a:rPr kumimoji="0" lang="en-US" sz="1600" b="0" i="0" u="none" strike="noStrike" kern="0" cap="none" spc="0" normalizeH="0" baseline="0" noProof="0" dirty="0">
                <a:ln>
                  <a:noFill/>
                </a:ln>
                <a:solidFill>
                  <a:prstClr val="black"/>
                </a:solidFill>
                <a:effectLst/>
                <a:uLnTx/>
                <a:uFillTx/>
                <a:latin typeface="Calibri"/>
              </a:rPr>
              <a:t>RTC SWG reports: </a:t>
            </a:r>
            <a:r>
              <a:rPr kumimoji="0" lang="en-GB" sz="1600" b="0" i="0" u="sng" strike="noStrike" kern="0" cap="none" spc="0" normalizeH="0" baseline="0" noProof="0" dirty="0">
                <a:ln>
                  <a:noFill/>
                </a:ln>
                <a:solidFill>
                  <a:srgbClr val="467886"/>
                </a:solidFill>
                <a:effectLst/>
                <a:uLnTx/>
                <a:uFillTx/>
                <a:latin typeface="Calibri"/>
                <a:ea typeface="Calibri" panose="020F0502020204030204" pitchFamily="34" charset="0"/>
                <a:cs typeface="Times New Roman" panose="02020603050405020304" pitchFamily="18" charset="0"/>
                <a:hlinkClick r:id="rId3"/>
              </a:rPr>
              <a:t>SP-241671</a:t>
            </a:r>
            <a:endParaRPr kumimoji="0" lang="en-US" sz="1600" b="0" i="0" u="none" strike="noStrike" kern="0" cap="none" spc="0" normalizeH="0" baseline="0" noProof="0" dirty="0">
              <a:ln>
                <a:noFill/>
              </a:ln>
              <a:solidFill>
                <a:prstClr val="black"/>
              </a:solidFill>
              <a:effectLst/>
              <a:uLnTx/>
              <a:uFillTx/>
              <a:latin typeface="Calibri"/>
            </a:endParaRPr>
          </a:p>
        </p:txBody>
      </p:sp>
    </p:spTree>
    <p:extLst>
      <p:ext uri="{BB962C8B-B14F-4D97-AF65-F5344CB8AC3E}">
        <p14:creationId xmlns:p14="http://schemas.microsoft.com/office/powerpoint/2010/main" val="307544704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3" name="Table 2">
            <a:extLst>
              <a:ext uri="{FF2B5EF4-FFF2-40B4-BE49-F238E27FC236}">
                <a16:creationId xmlns:a16="http://schemas.microsoft.com/office/drawing/2014/main" id="{33C05D97-3796-FCBC-16DB-11BE71D86A2C}"/>
              </a:ext>
            </a:extLst>
          </p:cNvPr>
          <p:cNvGraphicFramePr>
            <a:graphicFrameLocks noGrp="1"/>
          </p:cNvGraphicFramePr>
          <p:nvPr>
            <p:extLst>
              <p:ext uri="{D42A27DB-BD31-4B8C-83A1-F6EECF244321}">
                <p14:modId xmlns:p14="http://schemas.microsoft.com/office/powerpoint/2010/main" val="4264376685"/>
              </p:ext>
            </p:extLst>
          </p:nvPr>
        </p:nvGraphicFramePr>
        <p:xfrm>
          <a:off x="624377" y="1609483"/>
          <a:ext cx="10084901" cy="123881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363644">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1060069</a:t>
                      </a:r>
                    </a:p>
                  </a:txBody>
                  <a:tcPr marL="9525" marR="9525" marT="9525" marB="0" anchor="b"/>
                </a:tc>
                <a:tc>
                  <a:txBody>
                    <a:bodyPr/>
                    <a:lstStyle/>
                    <a:p>
                      <a:pPr algn="l" fontAlgn="b"/>
                      <a:r>
                        <a:rPr lang="en-US" sz="1100" dirty="0"/>
                        <a:t>Stage 2 for Advanced Media Delivery</a:t>
                      </a:r>
                    </a:p>
                  </a:txBody>
                  <a:tcPr marL="9525" marR="9525" marT="9525" marB="0" anchor="b"/>
                </a:tc>
                <a:tc>
                  <a:txBody>
                    <a:bodyPr/>
                    <a:lstStyle/>
                    <a:p>
                      <a:pPr algn="l" fontAlgn="b"/>
                      <a:r>
                        <a:rPr lang="en-US" sz="1100" dirty="0"/>
                        <a:t>AMD-ARCH-MED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2"/>
                        </a:rPr>
                        <a:t>SP-241674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314371943"/>
                  </a:ext>
                </a:extLst>
              </a:tr>
              <a:tr h="26518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3"/>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WID</a:t>
                      </a:r>
                    </a:p>
                  </a:txBody>
                  <a:tcPr marL="36001" marR="36001" marT="0" marB="0" anchor="b"/>
                </a:tc>
                <a:extLst>
                  <a:ext uri="{0D108BD9-81ED-4DB2-BD59-A6C34878D82A}">
                    <a16:rowId xmlns:a16="http://schemas.microsoft.com/office/drawing/2014/main" val="10001"/>
                  </a:ext>
                </a:extLst>
              </a:tr>
              <a:tr h="26518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p>
                      <a:pPr algn="r" fontAlgn="b"/>
                      <a:endParaRPr lang="en-US" sz="1100" b="0" dirty="0">
                        <a:solidFill>
                          <a:schemeClr val="tx1"/>
                        </a:solidFill>
                        <a:latin typeface="+mn-lt"/>
                      </a:endParaRP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4"/>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WID</a:t>
                      </a:r>
                    </a:p>
                  </a:txBody>
                  <a:tcPr marL="36001" marR="36001" marT="0" marB="0" anchor="b"/>
                </a:tc>
                <a:extLst>
                  <a:ext uri="{0D108BD9-81ED-4DB2-BD59-A6C34878D82A}">
                    <a16:rowId xmlns:a16="http://schemas.microsoft.com/office/drawing/2014/main" val="573221788"/>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dirty="0"/>
              <a:t>Stage 2 for Advanced Media Delivery</a:t>
            </a:r>
            <a:br>
              <a:rPr lang="en-US" sz="3200" dirty="0"/>
            </a:br>
            <a:r>
              <a:rPr lang="en-US" sz="3200" b="0" dirty="0">
                <a:latin typeface="+mn-lt"/>
              </a:rPr>
              <a:t> </a:t>
            </a:r>
            <a:r>
              <a:rPr lang="en-US" altLang="en-US" dirty="0"/>
              <a:t>(</a:t>
            </a:r>
            <a:r>
              <a:rPr lang="en-US" sz="3200" dirty="0"/>
              <a:t>AMD-ARCH-MED</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912397328"/>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1060069</a:t>
                      </a:r>
                    </a:p>
                  </a:txBody>
                  <a:tcPr marL="9525" marR="9525" marT="9525" marB="0" anchor="b"/>
                </a:tc>
                <a:tc>
                  <a:txBody>
                    <a:bodyPr/>
                    <a:lstStyle/>
                    <a:p>
                      <a:pPr algn="l" fontAlgn="b"/>
                      <a:r>
                        <a:rPr lang="en-US" sz="1100" dirty="0"/>
                        <a:t>Stage 2 for Advanced Media Delivery</a:t>
                      </a:r>
                    </a:p>
                  </a:txBody>
                  <a:tcPr marL="9525" marR="9525" marT="9525" marB="0" anchor="b"/>
                </a:tc>
                <a:tc>
                  <a:txBody>
                    <a:bodyPr/>
                    <a:lstStyle/>
                    <a:p>
                      <a:pPr algn="l" fontAlgn="b"/>
                      <a:r>
                        <a:rPr lang="en-US" sz="1100" dirty="0"/>
                        <a:t>AMD-ARCH-MED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kern="1200" dirty="0">
                          <a:solidFill>
                            <a:schemeClr val="dk1"/>
                          </a:solidFill>
                          <a:effectLst/>
                          <a:latin typeface="+mn-lt"/>
                          <a:ea typeface="+mn-ea"/>
                          <a:cs typeface="+mn-cs"/>
                          <a:hlinkClick r:id="rId2"/>
                        </a:rPr>
                        <a:t>SP-241674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Provide relevant extensions to TS 26.502 to extend the MBS User Service architecture (based on TR 26.802 Key Issues):</a:t>
            </a:r>
          </a:p>
          <a:p>
            <a:pPr lvl="1">
              <a:lnSpc>
                <a:spcPct val="93000"/>
              </a:lnSpc>
              <a:spcBef>
                <a:spcPct val="15000"/>
              </a:spcBef>
              <a:spcAft>
                <a:spcPct val="15000"/>
              </a:spcAft>
              <a:buSzPct val="100000"/>
              <a:tabLst>
                <a:tab pos="285750" algn="l"/>
              </a:tabLst>
              <a:defRPr/>
            </a:pPr>
            <a:r>
              <a:rPr lang="en-US" sz="1200" dirty="0">
                <a:cs typeface="Arial" pitchFamily="34" charset="0"/>
              </a:rPr>
              <a:t>Key Issue #8: In-session unicast repair for MBS Object Distribution </a:t>
            </a:r>
          </a:p>
          <a:p>
            <a:pPr lvl="1">
              <a:lnSpc>
                <a:spcPct val="93000"/>
              </a:lnSpc>
              <a:spcBef>
                <a:spcPct val="15000"/>
              </a:spcBef>
              <a:spcAft>
                <a:spcPct val="15000"/>
              </a:spcAft>
              <a:buSzPct val="100000"/>
              <a:tabLst>
                <a:tab pos="285750" algn="l"/>
              </a:tabLst>
              <a:defRPr/>
            </a:pPr>
            <a:r>
              <a:rPr lang="en-US" sz="1200" dirty="0">
                <a:cs typeface="Arial" pitchFamily="34" charset="0"/>
              </a:rPr>
              <a:t>Key Issue #9: MBS User Service and Delivery Protocols for </a:t>
            </a:r>
            <a:r>
              <a:rPr lang="en-US" sz="1200" dirty="0" err="1">
                <a:cs typeface="Arial" pitchFamily="34" charset="0"/>
              </a:rPr>
              <a:t>eMBMS</a:t>
            </a:r>
            <a:r>
              <a:rPr lang="en-US" sz="1200" dirty="0">
                <a:cs typeface="Arial" pitchFamily="34" charset="0"/>
              </a:rPr>
              <a:t> </a:t>
            </a:r>
          </a:p>
          <a:p>
            <a:pPr lvl="1">
              <a:lnSpc>
                <a:spcPct val="93000"/>
              </a:lnSpc>
              <a:spcBef>
                <a:spcPct val="15000"/>
              </a:spcBef>
              <a:spcAft>
                <a:spcPct val="15000"/>
              </a:spcAft>
              <a:buSzPct val="100000"/>
              <a:tabLst>
                <a:tab pos="285750" algn="l"/>
              </a:tabLst>
              <a:defRPr/>
            </a:pPr>
            <a:r>
              <a:rPr lang="en-US" sz="1200" dirty="0">
                <a:cs typeface="Arial" pitchFamily="34" charset="0"/>
              </a:rPr>
              <a:t>Key Issue #10: Selected MBMS Functionalities not supported in MBS </a:t>
            </a:r>
          </a:p>
          <a:p>
            <a:pPr>
              <a:lnSpc>
                <a:spcPct val="93000"/>
              </a:lnSpc>
              <a:spcBef>
                <a:spcPct val="15000"/>
              </a:spcBef>
              <a:spcAft>
                <a:spcPct val="15000"/>
              </a:spcAft>
              <a:buSzPct val="100000"/>
              <a:tabLst>
                <a:tab pos="285750" algn="l"/>
              </a:tabLst>
              <a:defRPr/>
            </a:pPr>
            <a:r>
              <a:rPr lang="en-GB" sz="1200" dirty="0">
                <a:effectLst/>
                <a:ea typeface="Times New Roman" panose="02020603050405020304" pitchFamily="18" charset="0"/>
              </a:rPr>
              <a:t>Provide relevant extensions to the Stage 2 5G Media Streaming architecture defined in TS 26.501</a:t>
            </a:r>
            <a:r>
              <a:rPr lang="en-US" sz="1200" dirty="0">
                <a:effectLst/>
                <a:ea typeface="Times New Roman" panose="02020603050405020304" pitchFamily="18" charset="0"/>
                <a:cs typeface="Arial" pitchFamily="34" charset="0"/>
              </a:rPr>
              <a:t> (based on TR 26.804 Key Issues)</a:t>
            </a:r>
          </a:p>
          <a:p>
            <a:pPr lvl="1">
              <a:lnSpc>
                <a:spcPct val="93000"/>
              </a:lnSpc>
              <a:spcBef>
                <a:spcPct val="15000"/>
              </a:spcBef>
              <a:spcAft>
                <a:spcPct val="15000"/>
              </a:spcAft>
              <a:buSzPct val="100000"/>
              <a:tabLst>
                <a:tab pos="285750" algn="l"/>
              </a:tabLst>
              <a:defRPr/>
            </a:pPr>
            <a:r>
              <a:rPr lang="en-GB" sz="1200" i="1" dirty="0">
                <a:effectLst/>
                <a:ea typeface="Times New Roman" panose="02020603050405020304" pitchFamily="18" charset="0"/>
              </a:rPr>
              <a:t>Common Media Client Data (CMCD)</a:t>
            </a:r>
            <a:r>
              <a:rPr lang="en-GB" sz="1200" dirty="0">
                <a:effectLst/>
                <a:ea typeface="Times New Roman" panose="02020603050405020304" pitchFamily="18" charset="0"/>
              </a:rPr>
              <a:t> </a:t>
            </a:r>
            <a:endParaRPr lang="en-US" sz="1200" dirty="0">
              <a:ea typeface="Times New Roman" panose="02020603050405020304" pitchFamily="18" charset="0"/>
              <a:cs typeface="Arial" pitchFamily="34" charset="0"/>
            </a:endParaRPr>
          </a:p>
          <a:p>
            <a:pPr lvl="1">
              <a:lnSpc>
                <a:spcPct val="93000"/>
              </a:lnSpc>
              <a:spcBef>
                <a:spcPct val="15000"/>
              </a:spcBef>
              <a:spcAft>
                <a:spcPct val="15000"/>
              </a:spcAft>
              <a:buSzPct val="100000"/>
              <a:tabLst>
                <a:tab pos="285750" algn="l"/>
              </a:tabLst>
              <a:defRPr/>
            </a:pPr>
            <a:r>
              <a:rPr lang="en-GB" sz="1200" i="1" dirty="0">
                <a:effectLst/>
                <a:ea typeface="Times New Roman" panose="02020603050405020304" pitchFamily="18" charset="0"/>
              </a:rPr>
              <a:t>Multi-access media delivery</a:t>
            </a:r>
            <a:r>
              <a:rPr lang="en-GB" sz="1200" dirty="0">
                <a:effectLst/>
                <a:ea typeface="Times New Roman" panose="02020603050405020304" pitchFamily="18" charset="0"/>
              </a:rPr>
              <a:t> </a:t>
            </a:r>
            <a:endParaRPr lang="en-US" sz="1200" dirty="0">
              <a:effectLst/>
              <a:ea typeface="Times New Roman" panose="02020603050405020304" pitchFamily="18" charset="0"/>
              <a:cs typeface="Arial" pitchFamily="34" charset="0"/>
            </a:endParaRPr>
          </a:p>
          <a:p>
            <a:pPr lvl="1">
              <a:lnSpc>
                <a:spcPct val="93000"/>
              </a:lnSpc>
              <a:spcBef>
                <a:spcPct val="15000"/>
              </a:spcBef>
              <a:spcAft>
                <a:spcPct val="15000"/>
              </a:spcAft>
              <a:buSzPct val="100000"/>
              <a:tabLst>
                <a:tab pos="285750" algn="l"/>
              </a:tabLst>
              <a:defRPr/>
            </a:pPr>
            <a:r>
              <a:rPr lang="en-GB" sz="1200" i="1" dirty="0">
                <a:effectLst/>
                <a:ea typeface="Times New Roman" panose="02020603050405020304" pitchFamily="18" charset="0"/>
              </a:rPr>
              <a:t>Media delivery from multiple service endpoints/locations</a:t>
            </a:r>
            <a:r>
              <a:rPr lang="en-GB" sz="1200" dirty="0">
                <a:effectLst/>
                <a:ea typeface="Times New Roman" panose="02020603050405020304" pitchFamily="18" charset="0"/>
              </a:rPr>
              <a:t> </a:t>
            </a:r>
            <a:endParaRPr lang="en-US" sz="1200" dirty="0">
              <a:ea typeface="Times New Roman" panose="02020603050405020304" pitchFamily="18" charset="0"/>
              <a:cs typeface="Arial" pitchFamily="34" charset="0"/>
            </a:endParaRPr>
          </a:p>
          <a:p>
            <a:pPr lvl="1">
              <a:lnSpc>
                <a:spcPct val="93000"/>
              </a:lnSpc>
              <a:spcBef>
                <a:spcPct val="15000"/>
              </a:spcBef>
              <a:spcAft>
                <a:spcPct val="15000"/>
              </a:spcAft>
              <a:buSzPct val="100000"/>
              <a:tabLst>
                <a:tab pos="285750" algn="l"/>
              </a:tabLst>
              <a:defRPr/>
            </a:pPr>
            <a:r>
              <a:rPr lang="en-GB" sz="1200" i="1" dirty="0">
                <a:effectLst/>
                <a:ea typeface="Times New Roman" panose="02020603050405020304" pitchFamily="18" charset="0"/>
              </a:rPr>
              <a:t>distributing encrypted and high-value content </a:t>
            </a:r>
            <a:endParaRPr lang="en-US" sz="1200" i="1" dirty="0">
              <a:effectLst/>
              <a:ea typeface="Times New Roman" panose="02020603050405020304" pitchFamily="18" charset="0"/>
              <a:cs typeface="Arial" pitchFamily="34" charset="0"/>
            </a:endParaRPr>
          </a:p>
          <a:p>
            <a:pPr lvl="1">
              <a:lnSpc>
                <a:spcPct val="93000"/>
              </a:lnSpc>
              <a:spcBef>
                <a:spcPct val="15000"/>
              </a:spcBef>
              <a:spcAft>
                <a:spcPct val="15000"/>
              </a:spcAft>
              <a:buSzPct val="100000"/>
              <a:tabLst>
                <a:tab pos="285750" algn="l"/>
              </a:tabLst>
              <a:defRPr/>
            </a:pPr>
            <a:r>
              <a:rPr lang="en-GB" sz="1200" i="1" dirty="0">
                <a:effectLst/>
                <a:ea typeface="Times New Roman" panose="02020603050405020304" pitchFamily="18" charset="0"/>
              </a:rPr>
              <a:t>Improved QoS support for Media Streaming services </a:t>
            </a:r>
            <a:endParaRPr lang="en-US" sz="1200" i="1" dirty="0">
              <a:ea typeface="Times New Roman" panose="02020603050405020304" pitchFamily="18" charset="0"/>
              <a:cs typeface="Arial" pitchFamily="34" charset="0"/>
            </a:endParaRPr>
          </a:p>
          <a:p>
            <a:pPr lvl="1">
              <a:lnSpc>
                <a:spcPct val="93000"/>
              </a:lnSpc>
              <a:spcBef>
                <a:spcPct val="15000"/>
              </a:spcBef>
              <a:spcAft>
                <a:spcPct val="15000"/>
              </a:spcAft>
              <a:buSzPct val="100000"/>
              <a:tabLst>
                <a:tab pos="285750" algn="l"/>
              </a:tabLst>
              <a:defRPr/>
            </a:pPr>
            <a:r>
              <a:rPr lang="en-GB" sz="1200" i="1" dirty="0">
                <a:effectLst/>
                <a:ea typeface="Times New Roman" panose="02020603050405020304" pitchFamily="18" charset="0"/>
              </a:rPr>
              <a:t>Media Streaming aspects of Network Slicing </a:t>
            </a:r>
            <a:endParaRPr lang="en-GB" sz="1200" dirty="0">
              <a:cs typeface="Arial" pitchFamily="34" charset="0"/>
            </a:endParaRPr>
          </a:p>
          <a:p>
            <a:pPr marL="0" marR="0" indent="0">
              <a:spcBef>
                <a:spcPts val="0"/>
              </a:spcBef>
              <a:spcAft>
                <a:spcPts val="900"/>
              </a:spcAft>
              <a:buNone/>
            </a:pPr>
            <a:r>
              <a:rPr lang="en-GB" sz="1200" b="1" u="sng" dirty="0">
                <a:cs typeface="Arial" pitchFamily="34" charset="0"/>
              </a:rPr>
              <a:t>Progress in the last quarter</a:t>
            </a:r>
            <a:endParaRPr lang="en-US" altLang="zh-CN" sz="12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200" dirty="0">
                <a:effectLst/>
                <a:ea typeface="Times New Roman" panose="02020603050405020304" pitchFamily="18" charset="0"/>
              </a:rPr>
              <a:t>N/A</a:t>
            </a:r>
          </a:p>
          <a:p>
            <a:pPr marL="0" indent="0">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200" dirty="0">
                <a:effectLst/>
                <a:ea typeface="Times New Roman" panose="02020603050405020304" pitchFamily="18" charset="0"/>
              </a:rPr>
              <a:t>N/A</a:t>
            </a:r>
          </a:p>
          <a:p>
            <a:pPr marL="0" marR="0" indent="0">
              <a:spcBef>
                <a:spcPts val="0"/>
              </a:spcBef>
              <a:spcAft>
                <a:spcPts val="0"/>
              </a:spcAft>
              <a:buNone/>
            </a:pPr>
            <a:endParaRPr lang="en-US" sz="12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SimSun" panose="02010600030101010101" pitchFamily="2" charset="-122"/>
            </a:endParaRPr>
          </a:p>
        </p:txBody>
      </p:sp>
    </p:spTree>
    <p:extLst>
      <p:ext uri="{BB962C8B-B14F-4D97-AF65-F5344CB8AC3E}">
        <p14:creationId xmlns:p14="http://schemas.microsoft.com/office/powerpoint/2010/main" val="127145453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Diverse audio Capturing System for UEs</a:t>
            </a:r>
            <a:br>
              <a:rPr lang="en-US" sz="3200" dirty="0"/>
            </a:br>
            <a:r>
              <a:rPr lang="en-US" sz="3200" b="0" dirty="0">
                <a:latin typeface="+mn-lt"/>
              </a:rPr>
              <a:t> </a:t>
            </a:r>
            <a:r>
              <a:rPr lang="en-US" altLang="en-US" dirty="0"/>
              <a:t>(</a:t>
            </a:r>
            <a:r>
              <a:rPr lang="en-US" sz="3200" b="0" dirty="0" err="1">
                <a:latin typeface="+mn-lt"/>
              </a:rPr>
              <a:t>DaCAS</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5877820"/>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 </a:t>
            </a:r>
            <a:endParaRPr lang="en-GB" sz="1400" dirty="0">
              <a:cs typeface="Arial" pitchFamily="34" charset="0"/>
            </a:endParaRPr>
          </a:p>
          <a:p>
            <a:pPr marL="0" marR="0" indent="0">
              <a:spcBef>
                <a:spcPts val="0"/>
              </a:spcBef>
              <a:spcAft>
                <a:spcPts val="900"/>
              </a:spcAft>
              <a:buNone/>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N/A</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N/A</a:t>
            </a: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3700979983"/>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568171" y="196850"/>
            <a:ext cx="9250532" cy="1143000"/>
          </a:xfrm>
        </p:spPr>
        <p:txBody>
          <a:bodyPr/>
          <a:lstStyle/>
          <a:p>
            <a:r>
              <a:rPr lang="en-US" sz="3200" b="0" dirty="0">
                <a:latin typeface="+mn-lt"/>
              </a:rPr>
              <a:t>5G Real-time Transport Protocol Configurations, </a:t>
            </a:r>
            <a:br>
              <a:rPr lang="en-US" sz="3200" b="0" dirty="0">
                <a:latin typeface="+mn-lt"/>
              </a:rPr>
            </a:br>
            <a:r>
              <a:rPr lang="en-US" sz="3200" b="0" dirty="0">
                <a:latin typeface="+mn-lt"/>
              </a:rPr>
              <a:t>Phase 2  </a:t>
            </a:r>
            <a:r>
              <a:rPr lang="en-US" altLang="en-US" dirty="0"/>
              <a:t>(</a:t>
            </a:r>
            <a:r>
              <a:rPr lang="en-US" sz="3200" b="0" dirty="0">
                <a:latin typeface="+mn-lt"/>
              </a:rPr>
              <a:t>5G_RTP_Ph2</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64001559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tc>
                  <a:txBody>
                    <a:bodyPr/>
                    <a:lstStyle/>
                    <a:p>
                      <a:pPr algn="r">
                        <a:lnSpc>
                          <a:spcPct val="107000"/>
                        </a:lnSpc>
                        <a:spcAft>
                          <a:spcPts val="800"/>
                        </a:spcAft>
                      </a:pPr>
                      <a:r>
                        <a:rPr lang="en-GB" sz="1100" b="0" dirty="0">
                          <a:solidFill>
                            <a:srgbClr val="FF0000"/>
                          </a:solidFill>
                          <a:latin typeface="+mn-lt"/>
                        </a:rPr>
                        <a:t>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254929"/>
            <a:ext cx="11068050" cy="4029986"/>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The work includes the following objectives for normative specification work on TS 26.522, TS 26.510 and TS 26.113 are in scope for RTC services based on the conclusions included in TR 26.822 of the study item FS_5G_RTP_Ph2: mitigate the potential inaccuracy of PDU Set Size information; include PDU Set Importance values; guidelines for handling of lone PDUs at the UPF; AL-FEC awareness; MDS AL-FEC coding schemes; network awareness of retransmitted PDUs; multiplexed RTP streams; burst size, time to next burst, data boosting indication; guidelines for marking PDU Sets.</a:t>
            </a:r>
          </a:p>
          <a:p>
            <a:pPr marL="0" indent="0">
              <a:lnSpc>
                <a:spcPct val="93000"/>
              </a:lnSpc>
              <a:spcBef>
                <a:spcPct val="15000"/>
              </a:spcBef>
              <a:spcAft>
                <a:spcPct val="15000"/>
              </a:spcAft>
              <a:buSzPct val="100000"/>
              <a:buNone/>
              <a:tabLst>
                <a:tab pos="285750" algn="l"/>
              </a:tabLst>
              <a:defRPr/>
            </a:pPr>
            <a:endParaRPr lang="en-US"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US" altLang="zh-CN" sz="1400" dirty="0">
              <a:solidFill>
                <a:prstClr val="black"/>
              </a:solidFill>
              <a:ea typeface="宋体" panose="02010600030101010101" pitchFamily="2" charset="-122"/>
              <a:cs typeface="Arial" pitchFamily="34" charset="0"/>
            </a:endParaRPr>
          </a:p>
          <a:p>
            <a:pPr>
              <a:lnSpc>
                <a:spcPct val="93000"/>
              </a:lnSpc>
              <a:spcBef>
                <a:spcPct val="15000"/>
              </a:spcBef>
              <a:spcAft>
                <a:spcPct val="15000"/>
              </a:spcAft>
              <a:buSzPct val="100000"/>
              <a:tabLst>
                <a:tab pos="285750" algn="l"/>
              </a:tabLst>
              <a:defRPr/>
            </a:pPr>
            <a:r>
              <a:rPr lang="en-US" sz="1400" dirty="0">
                <a:effectLst/>
                <a:ea typeface="Times New Roman" panose="02020603050405020304" pitchFamily="18" charset="0"/>
              </a:rPr>
              <a:t>N/A</a:t>
            </a:r>
          </a:p>
          <a:p>
            <a:pPr marL="0" indent="0">
              <a:lnSpc>
                <a:spcPct val="93000"/>
              </a:lnSpc>
              <a:spcBef>
                <a:spcPct val="15000"/>
              </a:spcBef>
              <a:spcAft>
                <a:spcPct val="15000"/>
              </a:spcAft>
              <a:buSzPct val="100000"/>
              <a:buNone/>
              <a:tabLst>
                <a:tab pos="285750" algn="l"/>
              </a:tabLst>
              <a:defRPr/>
            </a:pPr>
            <a:endParaRPr lang="en-US" sz="1400" dirty="0">
              <a:effectLst/>
              <a:ea typeface="Times New Roman" panose="02020603050405020304" pitchFamily="18"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lang="en-US" sz="1400" dirty="0">
                <a:effectLst/>
                <a:ea typeface="Times New Roman" panose="02020603050405020304" pitchFamily="18" charset="0"/>
              </a:rPr>
              <a:t>N/A</a:t>
            </a: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400" dirty="0">
              <a:effectLst/>
              <a:ea typeface="SimSun" panose="02010600030101010101" pitchFamily="2" charset="-122"/>
            </a:endParaRPr>
          </a:p>
        </p:txBody>
      </p:sp>
    </p:spTree>
    <p:extLst>
      <p:ext uri="{BB962C8B-B14F-4D97-AF65-F5344CB8AC3E}">
        <p14:creationId xmlns:p14="http://schemas.microsoft.com/office/powerpoint/2010/main" val="413060248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planning</a:t>
            </a:r>
          </a:p>
        </p:txBody>
      </p:sp>
      <p:pic>
        <p:nvPicPr>
          <p:cNvPr id="2" name="Picture 1">
            <a:extLst>
              <a:ext uri="{FF2B5EF4-FFF2-40B4-BE49-F238E27FC236}">
                <a16:creationId xmlns:a16="http://schemas.microsoft.com/office/drawing/2014/main" id="{7F1B983A-724C-77CB-867C-88E0D1243257}"/>
              </a:ext>
            </a:extLst>
          </p:cNvPr>
          <p:cNvPicPr>
            <a:picLocks noChangeAspect="1"/>
          </p:cNvPicPr>
          <p:nvPr/>
        </p:nvPicPr>
        <p:blipFill>
          <a:blip r:embed="rId2"/>
          <a:stretch>
            <a:fillRect/>
          </a:stretch>
        </p:blipFill>
        <p:spPr>
          <a:xfrm>
            <a:off x="1135592" y="1182363"/>
            <a:ext cx="8620125" cy="4829175"/>
          </a:xfrm>
          <a:prstGeom prst="rect">
            <a:avLst/>
          </a:prstGeom>
        </p:spPr>
      </p:pic>
    </p:spTree>
    <p:extLst>
      <p:ext uri="{BB962C8B-B14F-4D97-AF65-F5344CB8AC3E}">
        <p14:creationId xmlns:p14="http://schemas.microsoft.com/office/powerpoint/2010/main" val="393916562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2518849729"/>
              </p:ext>
            </p:extLst>
          </p:nvPr>
        </p:nvGraphicFramePr>
        <p:xfrm>
          <a:off x="2114551" y="2928939"/>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8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48415618"/>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a:xfrm>
            <a:off x="647700" y="1145629"/>
            <a:ext cx="11184467" cy="5139286"/>
          </a:xfrm>
        </p:spPr>
        <p:txBody>
          <a:bodyPr/>
          <a:lstStyle/>
          <a:p>
            <a:pPr eaLnBrk="1" hangingPunct="1">
              <a:lnSpc>
                <a:spcPct val="90000"/>
              </a:lnSpc>
              <a:spcBef>
                <a:spcPts val="2400"/>
              </a:spcBef>
            </a:pPr>
            <a:r>
              <a:rPr lang="en-GB" altLang="en-US" sz="2400" dirty="0"/>
              <a:t> Action Points from SA#105 to SA4:</a:t>
            </a:r>
          </a:p>
          <a:p>
            <a:pPr marL="568325" indent="-568325"/>
            <a:r>
              <a:rPr lang="en-US" sz="1400" b="1" i="1" dirty="0"/>
              <a:t>N/A</a:t>
            </a:r>
            <a:endParaRPr lang="en-US" altLang="fr-FR" sz="1200" dirty="0">
              <a:cs typeface="Arial" panose="020B0604020202020204" pitchFamily="34" charset="0"/>
            </a:endParaRPr>
          </a:p>
          <a:p>
            <a:pPr eaLnBrk="1" hangingPunct="1">
              <a:lnSpc>
                <a:spcPct val="90000"/>
              </a:lnSpc>
              <a:spcBef>
                <a:spcPts val="3000"/>
              </a:spcBef>
            </a:pPr>
            <a:r>
              <a:rPr lang="en-GB" altLang="en-US" sz="2400" dirty="0"/>
              <a:t> Action items from SA4 to SA#106:</a:t>
            </a:r>
          </a:p>
          <a:p>
            <a:pPr lvl="1">
              <a:lnSpc>
                <a:spcPct val="90000"/>
              </a:lnSpc>
              <a:spcBef>
                <a:spcPts val="300"/>
              </a:spcBef>
            </a:pPr>
            <a:r>
              <a:rPr lang="en-US" altLang="en-US" sz="1600" dirty="0"/>
              <a:t>Approve all Rel-17 and Rel-18 SA4 agreed CRs</a:t>
            </a:r>
          </a:p>
          <a:p>
            <a:pPr lvl="1">
              <a:lnSpc>
                <a:spcPct val="90000"/>
              </a:lnSpc>
              <a:spcBef>
                <a:spcPts val="300"/>
              </a:spcBef>
            </a:pPr>
            <a:r>
              <a:rPr lang="en-US" altLang="en-US" sz="1600" dirty="0"/>
              <a:t>Approve </a:t>
            </a:r>
            <a:r>
              <a:rPr lang="en-US" altLang="en-US" sz="1600" i="1" dirty="0"/>
              <a:t>IVAS fixed-point Decoder and Renderer 90% delivery </a:t>
            </a:r>
            <a:r>
              <a:rPr lang="en-US" altLang="en-US" sz="1600" dirty="0"/>
              <a:t>– (as a Milestone for payment by ETSI) (</a:t>
            </a:r>
            <a:r>
              <a:rPr lang="en-US" altLang="en-US" sz="1600" dirty="0">
                <a:hlinkClick r:id="rId2"/>
              </a:rPr>
              <a:t>SP-241766</a:t>
            </a:r>
            <a:r>
              <a:rPr lang="en-US" altLang="en-US" sz="1600" dirty="0"/>
              <a:t>)</a:t>
            </a:r>
          </a:p>
          <a:p>
            <a:pPr lvl="1">
              <a:lnSpc>
                <a:spcPct val="90000"/>
              </a:lnSpc>
              <a:spcBef>
                <a:spcPts val="300"/>
              </a:spcBef>
            </a:pPr>
            <a:r>
              <a:rPr lang="en-US" altLang="en-US" sz="1600" dirty="0"/>
              <a:t>Approve the following TS/TRs: </a:t>
            </a:r>
          </a:p>
          <a:p>
            <a:pPr lvl="2">
              <a:lnSpc>
                <a:spcPct val="90000"/>
              </a:lnSpc>
              <a:spcBef>
                <a:spcPts val="300"/>
              </a:spcBef>
            </a:pPr>
            <a:r>
              <a:rPr lang="en-US" altLang="en-US" sz="1600" dirty="0"/>
              <a:t>TR 26.933 </a:t>
            </a:r>
            <a:r>
              <a:rPr lang="en-US" altLang="en-US" sz="1600" i="1" dirty="0"/>
              <a:t>Study on Diverse Audio Capturing system (Release 19)</a:t>
            </a:r>
            <a:r>
              <a:rPr lang="en-US" altLang="en-US" sz="1600" dirty="0"/>
              <a:t> (</a:t>
            </a:r>
            <a:r>
              <a:rPr lang="en-US" altLang="en-US" sz="1600" dirty="0">
                <a:hlinkClick r:id="rId3"/>
              </a:rPr>
              <a:t>SP-241754</a:t>
            </a:r>
            <a:r>
              <a:rPr lang="en-US" altLang="en-US" sz="1600" dirty="0"/>
              <a:t>)</a:t>
            </a:r>
          </a:p>
          <a:p>
            <a:pPr lvl="2">
              <a:lnSpc>
                <a:spcPct val="90000"/>
              </a:lnSpc>
              <a:spcBef>
                <a:spcPts val="300"/>
              </a:spcBef>
            </a:pPr>
            <a:r>
              <a:rPr lang="en-US" altLang="en-US" sz="1600" dirty="0"/>
              <a:t>TR 26.822 </a:t>
            </a:r>
            <a:r>
              <a:rPr lang="en-US" altLang="en-US" sz="1600" i="1" dirty="0"/>
              <a:t>Study on 5G Real-time Transport Protocol Configurations, Phase 2; (Release 19) </a:t>
            </a:r>
            <a:r>
              <a:rPr lang="en-US" altLang="en-US" sz="1600" dirty="0"/>
              <a:t>(</a:t>
            </a:r>
            <a:r>
              <a:rPr lang="en-US" altLang="en-US" sz="1600" dirty="0">
                <a:hlinkClick r:id="rId4"/>
              </a:rPr>
              <a:t>SP-241757</a:t>
            </a:r>
            <a:r>
              <a:rPr lang="en-US" altLang="en-US" sz="1600" dirty="0"/>
              <a:t>)</a:t>
            </a:r>
          </a:p>
          <a:p>
            <a:pPr lvl="1">
              <a:lnSpc>
                <a:spcPct val="90000"/>
              </a:lnSpc>
              <a:spcBef>
                <a:spcPts val="300"/>
              </a:spcBef>
            </a:pPr>
            <a:r>
              <a:rPr lang="en-US" altLang="en-US" sz="1600" dirty="0">
                <a:cs typeface="Arial" pitchFamily="34" charset="0"/>
              </a:rPr>
              <a:t>Approve New Work Item on </a:t>
            </a:r>
            <a:r>
              <a:rPr lang="en-US" sz="1600" dirty="0"/>
              <a:t>Stage 2 for Advanced Media Delivery </a:t>
            </a:r>
            <a:r>
              <a:rPr lang="en-US" altLang="en-US" sz="1600" dirty="0"/>
              <a:t>(</a:t>
            </a:r>
            <a:r>
              <a:rPr lang="en-US" sz="1600" dirty="0"/>
              <a:t>AMD-ARCH-MED</a:t>
            </a:r>
            <a:r>
              <a:rPr lang="en-US" altLang="en-US" sz="1600" dirty="0"/>
              <a:t>)</a:t>
            </a:r>
            <a:r>
              <a:rPr lang="en-US" altLang="en-US" sz="1600" dirty="0">
                <a:cs typeface="Arial" pitchFamily="34" charset="0"/>
              </a:rPr>
              <a:t> (</a:t>
            </a:r>
            <a:r>
              <a:rPr lang="en-US" sz="1600" b="0" i="0" kern="1200" dirty="0">
                <a:solidFill>
                  <a:schemeClr val="dk1"/>
                </a:solidFill>
                <a:effectLst/>
                <a:latin typeface="+mn-lt"/>
                <a:ea typeface="+mn-ea"/>
                <a:cs typeface="+mn-cs"/>
                <a:hlinkClick r:id="rId5"/>
              </a:rPr>
              <a:t>SP-241674</a:t>
            </a:r>
            <a:r>
              <a:rPr lang="en-US" altLang="en-US" sz="1600" dirty="0">
                <a:cs typeface="Arial" pitchFamily="34" charset="0"/>
              </a:rPr>
              <a:t>)</a:t>
            </a:r>
          </a:p>
          <a:p>
            <a:pPr lvl="1">
              <a:lnSpc>
                <a:spcPct val="90000"/>
              </a:lnSpc>
              <a:spcBef>
                <a:spcPts val="300"/>
              </a:spcBef>
            </a:pPr>
            <a:r>
              <a:rPr lang="en-US" altLang="en-US" sz="1600" dirty="0">
                <a:cs typeface="Arial" pitchFamily="34" charset="0"/>
              </a:rPr>
              <a:t>Approve New Work Item on </a:t>
            </a:r>
            <a:r>
              <a:rPr lang="en-US" sz="1600" b="0" dirty="0">
                <a:latin typeface="+mn-lt"/>
              </a:rPr>
              <a:t>Diverse audio Capturing System for UEs  </a:t>
            </a:r>
            <a:r>
              <a:rPr lang="en-US" altLang="en-US" sz="1600" dirty="0"/>
              <a:t>(</a:t>
            </a:r>
            <a:r>
              <a:rPr lang="en-US" sz="1600" b="0" dirty="0" err="1">
                <a:latin typeface="+mn-lt"/>
              </a:rPr>
              <a:t>DaCAS</a:t>
            </a:r>
            <a:r>
              <a:rPr lang="en-US" altLang="en-US" sz="1600" dirty="0"/>
              <a:t>) (</a:t>
            </a:r>
            <a:r>
              <a:rPr lang="en-US" sz="1600" b="0" i="0" kern="1200" dirty="0">
                <a:solidFill>
                  <a:schemeClr val="dk1"/>
                </a:solidFill>
                <a:effectLst/>
                <a:latin typeface="+mn-lt"/>
                <a:ea typeface="+mn-ea"/>
                <a:cs typeface="+mn-cs"/>
                <a:hlinkClick r:id="rId6"/>
              </a:rPr>
              <a:t>SP-241673</a:t>
            </a:r>
            <a:r>
              <a:rPr lang="en-US" altLang="en-US" sz="1600" dirty="0"/>
              <a:t>)</a:t>
            </a:r>
            <a:endParaRPr lang="en-US" altLang="en-US" sz="1600" dirty="0">
              <a:cs typeface="Arial" pitchFamily="34" charset="0"/>
            </a:endParaRPr>
          </a:p>
          <a:p>
            <a:pPr lvl="1">
              <a:lnSpc>
                <a:spcPct val="90000"/>
              </a:lnSpc>
              <a:spcBef>
                <a:spcPts val="300"/>
              </a:spcBef>
            </a:pPr>
            <a:r>
              <a:rPr lang="en-US" altLang="en-US" sz="1600" dirty="0">
                <a:cs typeface="Arial" pitchFamily="34" charset="0"/>
              </a:rPr>
              <a:t>Approve New Work Item on </a:t>
            </a:r>
            <a:r>
              <a:rPr lang="en-US" sz="1600" b="0" dirty="0">
                <a:latin typeface="+mn-lt"/>
              </a:rPr>
              <a:t>5G Real-time Transport Protocol Configurations, Phase 2  </a:t>
            </a:r>
            <a:r>
              <a:rPr lang="en-US" altLang="en-US" sz="1600" dirty="0"/>
              <a:t>(</a:t>
            </a:r>
            <a:r>
              <a:rPr lang="en-US" sz="1600" b="0" dirty="0">
                <a:latin typeface="+mn-lt"/>
              </a:rPr>
              <a:t>5G_RTP_Ph2</a:t>
            </a:r>
            <a:r>
              <a:rPr lang="en-US" altLang="en-US" sz="1600" dirty="0"/>
              <a:t>) (</a:t>
            </a:r>
            <a:r>
              <a:rPr lang="en-US" sz="1600" b="0" i="0" kern="1200" dirty="0">
                <a:solidFill>
                  <a:schemeClr val="dk1"/>
                </a:solidFill>
                <a:effectLst/>
                <a:latin typeface="+mn-lt"/>
                <a:ea typeface="+mn-ea"/>
                <a:cs typeface="+mn-cs"/>
                <a:hlinkClick r:id="rId7"/>
              </a:rPr>
              <a:t>SP-241672</a:t>
            </a:r>
            <a:r>
              <a:rPr lang="en-US" altLang="en-US" sz="1600" dirty="0"/>
              <a:t>)</a:t>
            </a:r>
          </a:p>
          <a:p>
            <a:pPr lvl="2">
              <a:lnSpc>
                <a:spcPct val="90000"/>
              </a:lnSpc>
              <a:spcBef>
                <a:spcPts val="300"/>
              </a:spcBef>
            </a:pPr>
            <a:endParaRPr lang="en-US" altLang="en-US" sz="1200" dirty="0"/>
          </a:p>
          <a:p>
            <a:pPr lvl="2">
              <a:lnSpc>
                <a:spcPct val="90000"/>
              </a:lnSpc>
              <a:spcBef>
                <a:spcPts val="300"/>
              </a:spcBef>
            </a:pPr>
            <a:endParaRPr lang="en-US" altLang="en-US" sz="1200" dirty="0"/>
          </a:p>
          <a:p>
            <a:pPr lvl="2">
              <a:lnSpc>
                <a:spcPct val="90000"/>
              </a:lnSpc>
              <a:spcBef>
                <a:spcPts val="300"/>
              </a:spcBef>
            </a:pPr>
            <a:endParaRPr lang="en-US" altLang="en-US" sz="1200" dirty="0"/>
          </a:p>
          <a:p>
            <a:pPr lvl="1">
              <a:lnSpc>
                <a:spcPct val="90000"/>
              </a:lnSpc>
              <a:spcBef>
                <a:spcPts val="300"/>
              </a:spcBef>
            </a:pPr>
            <a:endParaRPr lang="en-US" altLang="en-US" sz="1600" dirty="0"/>
          </a:p>
          <a:p>
            <a:pPr lvl="1">
              <a:lnSpc>
                <a:spcPct val="90000"/>
              </a:lnSpc>
              <a:spcBef>
                <a:spcPts val="300"/>
              </a:spcBef>
            </a:pPr>
            <a:endParaRPr lang="fr-FR" sz="2000" dirty="0"/>
          </a:p>
        </p:txBody>
      </p:sp>
    </p:spTree>
    <p:extLst>
      <p:ext uri="{BB962C8B-B14F-4D97-AF65-F5344CB8AC3E}">
        <p14:creationId xmlns:p14="http://schemas.microsoft.com/office/powerpoint/2010/main" val="246209766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SA#105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AH conference calls (2 to 3 hours each)</a:t>
            </a:r>
          </a:p>
          <a:p>
            <a:pPr lvl="1">
              <a:lnSpc>
                <a:spcPct val="90000"/>
              </a:lnSpc>
              <a:spcBef>
                <a:spcPts val="200"/>
              </a:spcBef>
              <a:tabLst>
                <a:tab pos="1787525" algn="l"/>
                <a:tab pos="3671888" algn="l"/>
              </a:tabLst>
              <a:defRPr/>
            </a:pPr>
            <a:r>
              <a:rPr lang="en-US" sz="2000" dirty="0"/>
              <a:t>Audio SWG: 2 Sep., 13 Sep., 18 Oct., 4 Nov. </a:t>
            </a:r>
            <a:endParaRPr lang="en-US" sz="1600" dirty="0"/>
          </a:p>
          <a:p>
            <a:pPr lvl="1">
              <a:lnSpc>
                <a:spcPct val="90000"/>
              </a:lnSpc>
              <a:spcBef>
                <a:spcPts val="200"/>
              </a:spcBef>
              <a:tabLst>
                <a:tab pos="1787525" algn="l"/>
                <a:tab pos="3671888" algn="l"/>
              </a:tabLst>
              <a:defRPr/>
            </a:pPr>
            <a:r>
              <a:rPr lang="en-US" sz="2000" dirty="0"/>
              <a:t>MBS SWG: 26 Sep., 10 Oct., 16-18 Oct. (e-meeting), 24 Oct.</a:t>
            </a:r>
          </a:p>
          <a:p>
            <a:pPr lvl="1">
              <a:lnSpc>
                <a:spcPct val="90000"/>
              </a:lnSpc>
              <a:spcBef>
                <a:spcPts val="200"/>
              </a:spcBef>
              <a:tabLst>
                <a:tab pos="1787525" algn="l"/>
                <a:tab pos="3671888" algn="l"/>
              </a:tabLst>
              <a:defRPr/>
            </a:pPr>
            <a:r>
              <a:rPr lang="en-US" sz="2000" dirty="0"/>
              <a:t>Video SWG: 8 Oct., 22 Oct., 29 Oct.</a:t>
            </a:r>
          </a:p>
          <a:p>
            <a:pPr lvl="1">
              <a:lnSpc>
                <a:spcPct val="90000"/>
              </a:lnSpc>
              <a:spcBef>
                <a:spcPts val="200"/>
              </a:spcBef>
              <a:tabLst>
                <a:tab pos="1787525" algn="l"/>
                <a:tab pos="3671888" algn="l"/>
              </a:tabLst>
              <a:defRPr/>
            </a:pPr>
            <a:r>
              <a:rPr lang="en-US" sz="2000" dirty="0"/>
              <a:t>RTC SWG: 25 Sep., 9 Oct., 23 Oct., 27 Nov.</a:t>
            </a:r>
          </a:p>
          <a:p>
            <a:pPr lvl="1">
              <a:lnSpc>
                <a:spcPct val="90000"/>
              </a:lnSpc>
              <a:spcBef>
                <a:spcPts val="200"/>
              </a:spcBef>
              <a:tabLst>
                <a:tab pos="1787525" algn="l"/>
                <a:tab pos="3671888" algn="l"/>
              </a:tabLst>
              <a:defRPr/>
            </a:pPr>
            <a:r>
              <a:rPr lang="fi-FI" sz="2000" dirty="0"/>
              <a:t>SA4 AH Conference call on FS_AMD 26 Nov.</a:t>
            </a:r>
            <a:endParaRPr lang="en-US" sz="2000" dirty="0"/>
          </a:p>
          <a:p>
            <a:pPr>
              <a:defRPr/>
            </a:pPr>
            <a:r>
              <a:rPr lang="fi-FI" sz="2400" dirty="0"/>
              <a:t>SA4 plenary meetings</a:t>
            </a:r>
          </a:p>
          <a:p>
            <a:pPr>
              <a:defRPr/>
            </a:pPr>
            <a:endParaRPr lang="fi-FI" sz="2400" dirty="0"/>
          </a:p>
          <a:p>
            <a:pPr>
              <a:defRPr/>
            </a:pPr>
            <a:endParaRPr lang="fi-FI" sz="2400" dirty="0"/>
          </a:p>
          <a:p>
            <a:pPr>
              <a:defRPr/>
            </a:pPr>
            <a:endParaRPr lang="fi-FI" sz="2400" dirty="0"/>
          </a:p>
          <a:p>
            <a:pPr marL="0" indent="0">
              <a:buNone/>
              <a:defRPr/>
            </a:pPr>
            <a:endParaRPr lang="fi-FI" sz="2400" dirty="0"/>
          </a:p>
        </p:txBody>
      </p:sp>
      <p:graphicFrame>
        <p:nvGraphicFramePr>
          <p:cNvPr id="5" name="Table 4">
            <a:extLst>
              <a:ext uri="{FF2B5EF4-FFF2-40B4-BE49-F238E27FC236}">
                <a16:creationId xmlns:a16="http://schemas.microsoft.com/office/drawing/2014/main" id="{10F52884-4281-DAB7-42E4-6319E0DA4D38}"/>
              </a:ext>
            </a:extLst>
          </p:cNvPr>
          <p:cNvGraphicFramePr>
            <a:graphicFrameLocks noGrp="1"/>
          </p:cNvGraphicFramePr>
          <p:nvPr>
            <p:extLst>
              <p:ext uri="{D42A27DB-BD31-4B8C-83A1-F6EECF244321}">
                <p14:modId xmlns:p14="http://schemas.microsoft.com/office/powerpoint/2010/main" val="3396748447"/>
              </p:ext>
            </p:extLst>
          </p:nvPr>
        </p:nvGraphicFramePr>
        <p:xfrm>
          <a:off x="1760497" y="4084137"/>
          <a:ext cx="7559675" cy="11415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Audio SWG: 10 Jan., 17 Jan.</a:t>
            </a:r>
            <a:endParaRPr lang="en-US" sz="1600" dirty="0"/>
          </a:p>
          <a:p>
            <a:pPr lvl="1">
              <a:lnSpc>
                <a:spcPct val="90000"/>
              </a:lnSpc>
              <a:spcBef>
                <a:spcPts val="200"/>
              </a:spcBef>
              <a:tabLst>
                <a:tab pos="1787525" algn="l"/>
                <a:tab pos="3671888" algn="l"/>
              </a:tabLst>
              <a:defRPr/>
            </a:pPr>
            <a:r>
              <a:rPr lang="en-US" sz="2000" dirty="0"/>
              <a:t>MBS SWG: 19 Dec. 8-10 Jan., 6 Feb.</a:t>
            </a:r>
          </a:p>
          <a:p>
            <a:pPr lvl="1">
              <a:lnSpc>
                <a:spcPct val="90000"/>
              </a:lnSpc>
              <a:spcBef>
                <a:spcPts val="200"/>
              </a:spcBef>
              <a:tabLst>
                <a:tab pos="1787525" algn="l"/>
                <a:tab pos="3671888" algn="l"/>
              </a:tabLst>
              <a:defRPr/>
            </a:pPr>
            <a:r>
              <a:rPr lang="en-US" sz="2000" dirty="0"/>
              <a:t>Video SWG: 18 Dec., 14 Jan. </a:t>
            </a:r>
          </a:p>
          <a:p>
            <a:pPr lvl="1">
              <a:lnSpc>
                <a:spcPct val="90000"/>
              </a:lnSpc>
              <a:spcBef>
                <a:spcPts val="200"/>
              </a:spcBef>
              <a:tabLst>
                <a:tab pos="1787525" algn="l"/>
                <a:tab pos="3671888" algn="l"/>
              </a:tabLst>
              <a:defRPr/>
            </a:pPr>
            <a:r>
              <a:rPr lang="en-US" sz="2000" dirty="0"/>
              <a:t>RTC SWG: 17 Dec., 15 Jan., 5 Feb.</a:t>
            </a:r>
          </a:p>
          <a:p>
            <a:pPr lvl="1">
              <a:lnSpc>
                <a:spcPct val="90000"/>
              </a:lnSpc>
              <a:spcBef>
                <a:spcPts val="200"/>
              </a:spcBef>
              <a:tabLst>
                <a:tab pos="1787525" algn="l"/>
                <a:tab pos="3671888" algn="l"/>
              </a:tabLst>
              <a:defRPr/>
            </a:pPr>
            <a:endParaRPr lang="en-US" sz="2000" u="sng" dirty="0">
              <a:solidFill>
                <a:srgbClr val="FF0000"/>
              </a:solidFill>
            </a:endParaRPr>
          </a:p>
          <a:p>
            <a:pPr>
              <a:spcBef>
                <a:spcPts val="2800"/>
              </a:spcBef>
              <a:defRPr/>
            </a:pPr>
            <a:r>
              <a:rPr lang="en-GB" altLang="en-US" sz="2400" dirty="0"/>
              <a:t>SA4 plenary meetings in next quarter</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3418121803"/>
              </p:ext>
            </p:extLst>
          </p:nvPr>
        </p:nvGraphicFramePr>
        <p:xfrm>
          <a:off x="1751166" y="4262332"/>
          <a:ext cx="7559675" cy="11415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tx1"/>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(2025):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4" name="Table 3">
            <a:extLst>
              <a:ext uri="{FF2B5EF4-FFF2-40B4-BE49-F238E27FC236}">
                <a16:creationId xmlns:a16="http://schemas.microsoft.com/office/drawing/2014/main" id="{E6F22766-5745-1026-CCE8-8000A377966B}"/>
              </a:ext>
            </a:extLst>
          </p:cNvPr>
          <p:cNvGraphicFramePr>
            <a:graphicFrameLocks noGrp="1"/>
          </p:cNvGraphicFramePr>
          <p:nvPr>
            <p:extLst>
              <p:ext uri="{D42A27DB-BD31-4B8C-83A1-F6EECF244321}">
                <p14:modId xmlns:p14="http://schemas.microsoft.com/office/powerpoint/2010/main" val="1142672390"/>
              </p:ext>
            </p:extLst>
          </p:nvPr>
        </p:nvGraphicFramePr>
        <p:xfrm>
          <a:off x="1888079" y="2324100"/>
          <a:ext cx="7559675" cy="378587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0530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8717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tx1"/>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5953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JAF3, Venue: Fukuoka, Japan</a:t>
                      </a:r>
                    </a:p>
                  </a:txBody>
                  <a:tcPr marL="91429" marR="91429" marT="45667" marB="45667" anchor="ctr"/>
                </a:tc>
                <a:extLst>
                  <a:ext uri="{0D108BD9-81ED-4DB2-BD59-A6C34878D82A}">
                    <a16:rowId xmlns:a16="http://schemas.microsoft.com/office/drawing/2014/main" val="10004"/>
                  </a:ext>
                </a:extLst>
              </a:tr>
              <a:tr h="8058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Dallas, Texas,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77675382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(2026): 3 F2F and 2 e-meetings</a:t>
            </a: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lvl="1">
              <a:defRPr/>
            </a:pPr>
            <a:r>
              <a:rPr lang="en-US" dirty="0">
                <a:solidFill>
                  <a:schemeClr val="tx1"/>
                </a:solidFill>
              </a:rPr>
              <a:t>* </a:t>
            </a:r>
            <a:r>
              <a:rPr lang="en-US" b="0" dirty="0">
                <a:solidFill>
                  <a:schemeClr val="tx1"/>
                </a:solidFill>
              </a:rPr>
              <a:t>Only one of April or October bis meeting is expected to be needed.</a:t>
            </a:r>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3" name="Table 2">
            <a:extLst>
              <a:ext uri="{FF2B5EF4-FFF2-40B4-BE49-F238E27FC236}">
                <a16:creationId xmlns:a16="http://schemas.microsoft.com/office/drawing/2014/main" id="{D7EE71CD-F552-A9B4-BEE7-4C94315D936F}"/>
              </a:ext>
            </a:extLst>
          </p:cNvPr>
          <p:cNvGraphicFramePr>
            <a:graphicFrameLocks noGrp="1"/>
          </p:cNvGraphicFramePr>
          <p:nvPr>
            <p:extLst>
              <p:ext uri="{D42A27DB-BD31-4B8C-83A1-F6EECF244321}">
                <p14:modId xmlns:p14="http://schemas.microsoft.com/office/powerpoint/2010/main" val="401394148"/>
              </p:ext>
            </p:extLst>
          </p:nvPr>
        </p:nvGraphicFramePr>
        <p:xfrm>
          <a:off x="2020281" y="1909135"/>
          <a:ext cx="7559675" cy="358477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2026</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India</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Interdigital, Venue: Montreal</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12-16 Oct.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MPEG#156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404138950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1: the number of F2F participants at SA4#127 (88) is representative of a regular standalone SA4 F2F meeting.</a:t>
            </a:r>
          </a:p>
          <a:p>
            <a:pPr>
              <a:lnSpc>
                <a:spcPct val="85000"/>
              </a:lnSpc>
              <a:spcBef>
                <a:spcPts val="3000"/>
              </a:spcBef>
            </a:pPr>
            <a:r>
              <a:rPr lang="en-US" altLang="en-US" sz="2000" dirty="0"/>
              <a:t>Note 2: the number of </a:t>
            </a:r>
            <a:r>
              <a:rPr lang="en-US" altLang="en-US" sz="2000" dirty="0" err="1"/>
              <a:t>Tdocs</a:t>
            </a:r>
            <a:r>
              <a:rPr lang="en-US" altLang="en-US" sz="2000" dirty="0"/>
              <a:t> (533) per meeting at SA4#128 is at a record high</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endParaRPr lang="en-US" altLang="en-US" sz="2400" dirty="0"/>
          </a:p>
        </p:txBody>
      </p:sp>
      <p:pic>
        <p:nvPicPr>
          <p:cNvPr id="2" name="Picture 1">
            <a:extLst>
              <a:ext uri="{FF2B5EF4-FFF2-40B4-BE49-F238E27FC236}">
                <a16:creationId xmlns:a16="http://schemas.microsoft.com/office/drawing/2014/main" id="{60F19664-CB11-CBAC-AE4D-17F03F722811}"/>
              </a:ext>
            </a:extLst>
          </p:cNvPr>
          <p:cNvPicPr>
            <a:picLocks noChangeAspect="1"/>
          </p:cNvPicPr>
          <p:nvPr/>
        </p:nvPicPr>
        <p:blipFill>
          <a:blip r:embed="rId2"/>
          <a:stretch>
            <a:fillRect/>
          </a:stretch>
        </p:blipFill>
        <p:spPr>
          <a:xfrm>
            <a:off x="731055" y="3316902"/>
            <a:ext cx="5364945" cy="2773920"/>
          </a:xfrm>
          <a:prstGeom prst="rect">
            <a:avLst/>
          </a:prstGeom>
        </p:spPr>
      </p:pic>
      <p:pic>
        <p:nvPicPr>
          <p:cNvPr id="3" name="Picture 2">
            <a:extLst>
              <a:ext uri="{FF2B5EF4-FFF2-40B4-BE49-F238E27FC236}">
                <a16:creationId xmlns:a16="http://schemas.microsoft.com/office/drawing/2014/main" id="{71223E17-61F6-2919-4C9F-E0778A86C28B}"/>
              </a:ext>
            </a:extLst>
          </p:cNvPr>
          <p:cNvPicPr>
            <a:picLocks noChangeAspect="1"/>
          </p:cNvPicPr>
          <p:nvPr/>
        </p:nvPicPr>
        <p:blipFill>
          <a:blip r:embed="rId3"/>
          <a:stretch>
            <a:fillRect/>
          </a:stretch>
        </p:blipFill>
        <p:spPr>
          <a:xfrm>
            <a:off x="6239933" y="3316902"/>
            <a:ext cx="5358848" cy="2786113"/>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647700" y="1118587"/>
            <a:ext cx="11184467" cy="5166328"/>
          </a:xfrm>
        </p:spPr>
        <p:txBody>
          <a:bodyPr/>
          <a:lstStyle/>
          <a:p>
            <a:r>
              <a:rPr lang="en-US" sz="1600" dirty="0"/>
              <a:t>A couple of Rel-17 corrections to</a:t>
            </a:r>
            <a:r>
              <a:rPr lang="en-US" sz="1600" dirty="0">
                <a:solidFill>
                  <a:srgbClr val="000000"/>
                </a:solidFill>
              </a:rPr>
              <a:t> 5G Media streaming and ITT4RT</a:t>
            </a:r>
            <a:endParaRPr lang="en-US" sz="1600" dirty="0"/>
          </a:p>
          <a:p>
            <a:r>
              <a:rPr lang="en-US" sz="1600" dirty="0"/>
              <a:t>Several Rel-18 Corrections on 5G Media Streaming, Split Rendering, IVAS codec, NR </a:t>
            </a:r>
            <a:r>
              <a:rPr lang="en-US" sz="1600" dirty="0" err="1"/>
              <a:t>QoE</a:t>
            </a:r>
            <a:r>
              <a:rPr lang="en-US" sz="1600" dirty="0"/>
              <a:t> and </a:t>
            </a:r>
            <a:r>
              <a:rPr lang="en-US" sz="1600" dirty="0" err="1"/>
              <a:t>iRTCW</a:t>
            </a:r>
            <a:r>
              <a:rPr lang="en-US" sz="1600" dirty="0"/>
              <a:t>.</a:t>
            </a:r>
          </a:p>
          <a:p>
            <a:r>
              <a:rPr lang="en-US" sz="1600" dirty="0">
                <a:solidFill>
                  <a:srgbClr val="000000"/>
                </a:solidFill>
              </a:rPr>
              <a:t>Rel-19:</a:t>
            </a:r>
          </a:p>
          <a:p>
            <a:pPr lvl="1"/>
            <a:r>
              <a:rPr lang="en-US" sz="1600" dirty="0">
                <a:solidFill>
                  <a:srgbClr val="000000"/>
                </a:solidFill>
              </a:rPr>
              <a:t>3 ongoing Work Items (SR_IMS, VOPS, IVAS_Codec_Ph2) out of 4 </a:t>
            </a:r>
            <a:r>
              <a:rPr lang="en-US" sz="1600" dirty="0"/>
              <a:t>progressing</a:t>
            </a:r>
            <a:r>
              <a:rPr lang="en-US" sz="1600" dirty="0">
                <a:solidFill>
                  <a:schemeClr val="accent6"/>
                </a:solidFill>
              </a:rPr>
              <a:t> slower </a:t>
            </a:r>
            <a:r>
              <a:rPr lang="en-US" sz="1600" dirty="0"/>
              <a:t>than expected</a:t>
            </a:r>
            <a:r>
              <a:rPr lang="en-US" sz="1600" dirty="0">
                <a:solidFill>
                  <a:srgbClr val="000000"/>
                </a:solidFill>
              </a:rPr>
              <a:t>. Completion still expected within Rel-19 timeframe.</a:t>
            </a:r>
          </a:p>
          <a:p>
            <a:pPr lvl="1"/>
            <a:r>
              <a:rPr lang="en-US" sz="1600" dirty="0">
                <a:solidFill>
                  <a:srgbClr val="000000"/>
                </a:solidFill>
              </a:rPr>
              <a:t>IVAS_Codec_Ph2 fixed point verification report for SA approval </a:t>
            </a:r>
            <a:r>
              <a:rPr lang="en-US" altLang="en-US" sz="1600" dirty="0"/>
              <a:t>– (as a Milestone for payment by ETSI) (</a:t>
            </a:r>
            <a:r>
              <a:rPr lang="en-US" altLang="en-US" sz="1600" dirty="0">
                <a:hlinkClick r:id="rId2"/>
              </a:rPr>
              <a:t>SP-241766</a:t>
            </a:r>
            <a:r>
              <a:rPr lang="en-US" altLang="en-US" sz="1600" dirty="0"/>
              <a:t>)</a:t>
            </a:r>
            <a:endParaRPr lang="en-US" sz="1600" dirty="0">
              <a:solidFill>
                <a:srgbClr val="000000"/>
              </a:solidFill>
            </a:endParaRPr>
          </a:p>
          <a:p>
            <a:pPr lvl="1"/>
            <a:r>
              <a:rPr lang="en-US" sz="1600" dirty="0">
                <a:solidFill>
                  <a:srgbClr val="000000"/>
                </a:solidFill>
              </a:rPr>
              <a:t>2 Studies </a:t>
            </a:r>
            <a:r>
              <a:rPr lang="en-US" sz="1600" dirty="0">
                <a:solidFill>
                  <a:srgbClr val="33CC33"/>
                </a:solidFill>
              </a:rPr>
              <a:t>completed</a:t>
            </a:r>
            <a:r>
              <a:rPr lang="en-US" sz="1600" dirty="0">
                <a:solidFill>
                  <a:srgbClr val="000000"/>
                </a:solidFill>
              </a:rPr>
              <a:t> (</a:t>
            </a:r>
            <a:r>
              <a:rPr lang="en-US" sz="1600" dirty="0" err="1">
                <a:solidFill>
                  <a:srgbClr val="000000"/>
                </a:solidFill>
              </a:rPr>
              <a:t>FS_DaCED</a:t>
            </a:r>
            <a:r>
              <a:rPr lang="en-US" sz="1600" dirty="0">
                <a:solidFill>
                  <a:srgbClr val="000000"/>
                </a:solidFill>
              </a:rPr>
              <a:t>, FS_5G_RTP_Ph2). Corresponding 2 follow-up Stage 3 work items agreed.</a:t>
            </a:r>
          </a:p>
          <a:p>
            <a:pPr lvl="1"/>
            <a:r>
              <a:rPr lang="en-US" altLang="zh-CN" sz="1600" dirty="0">
                <a:cs typeface="Arial" pitchFamily="34" charset="0"/>
              </a:rPr>
              <a:t>FS_AMD Stage 2 conclusions </a:t>
            </a:r>
            <a:r>
              <a:rPr lang="en-US" altLang="zh-CN" sz="1600" dirty="0">
                <a:solidFill>
                  <a:srgbClr val="33CC33"/>
                </a:solidFill>
                <a:cs typeface="Arial" pitchFamily="34" charset="0"/>
              </a:rPr>
              <a:t>completed</a:t>
            </a:r>
            <a:r>
              <a:rPr lang="en-US" altLang="zh-CN" sz="1600" dirty="0">
                <a:cs typeface="Arial" pitchFamily="34" charset="0"/>
              </a:rPr>
              <a:t>. </a:t>
            </a:r>
            <a:r>
              <a:rPr lang="en-US" sz="1600" dirty="0">
                <a:solidFill>
                  <a:srgbClr val="000000"/>
                </a:solidFill>
              </a:rPr>
              <a:t>Corresponding follow-up Stage 2 work item agreed.</a:t>
            </a:r>
          </a:p>
          <a:p>
            <a:pPr lvl="1"/>
            <a:r>
              <a:rPr lang="en-US" sz="1600" dirty="0">
                <a:solidFill>
                  <a:srgbClr val="000000"/>
                </a:solidFill>
              </a:rPr>
              <a:t>10 ongoing Studies progressing:</a:t>
            </a:r>
          </a:p>
          <a:p>
            <a:pPr lvl="2"/>
            <a:r>
              <a:rPr lang="en-US" altLang="zh-CN" sz="1600" dirty="0">
                <a:cs typeface="Arial" pitchFamily="34" charset="0"/>
              </a:rPr>
              <a:t>FS_ACAPI, FS_AI4Media, FS_Beyond2D progressing </a:t>
            </a:r>
            <a:r>
              <a:rPr lang="en-US" altLang="zh-CN" sz="1600" dirty="0">
                <a:solidFill>
                  <a:schemeClr val="accent6"/>
                </a:solidFill>
                <a:cs typeface="Arial" pitchFamily="34" charset="0"/>
              </a:rPr>
              <a:t>slower</a:t>
            </a:r>
            <a:r>
              <a:rPr lang="en-US" altLang="zh-CN" sz="1600" dirty="0">
                <a:cs typeface="Arial" pitchFamily="34" charset="0"/>
              </a:rPr>
              <a:t> than expected. </a:t>
            </a:r>
          </a:p>
          <a:p>
            <a:pPr lvl="2"/>
            <a:r>
              <a:rPr lang="en-US" sz="1600" dirty="0">
                <a:solidFill>
                  <a:srgbClr val="000000"/>
                </a:solidFill>
              </a:rPr>
              <a:t>Other 7 studies </a:t>
            </a:r>
            <a:r>
              <a:rPr lang="en-US" sz="1600" dirty="0">
                <a:solidFill>
                  <a:srgbClr val="33CC33"/>
                </a:solidFill>
              </a:rPr>
              <a:t>progressing as planned</a:t>
            </a:r>
            <a:r>
              <a:rPr lang="en-US" sz="1600" dirty="0"/>
              <a:t>.</a:t>
            </a:r>
            <a:r>
              <a:rPr lang="en-US" sz="1600" dirty="0">
                <a:solidFill>
                  <a:srgbClr val="33CC33"/>
                </a:solidFill>
              </a:rPr>
              <a:t> </a:t>
            </a:r>
            <a:r>
              <a:rPr lang="en-US" sz="1600" dirty="0"/>
              <a:t> </a:t>
            </a:r>
            <a:endParaRPr lang="en-US" altLang="zh-CN" sz="1600" dirty="0">
              <a:cs typeface="Arial" pitchFamily="34" charset="0"/>
            </a:endParaRPr>
          </a:p>
          <a:p>
            <a:r>
              <a:rPr lang="en-US" sz="1600" dirty="0">
                <a:solidFill>
                  <a:srgbClr val="000000"/>
                </a:solidFill>
              </a:rPr>
              <a:t>New work</a:t>
            </a:r>
          </a:p>
          <a:p>
            <a:pPr lvl="1">
              <a:lnSpc>
                <a:spcPct val="90000"/>
              </a:lnSpc>
              <a:spcBef>
                <a:spcPts val="300"/>
              </a:spcBef>
            </a:pPr>
            <a:r>
              <a:rPr lang="en-US" altLang="en-US" sz="1600" dirty="0">
                <a:cs typeface="Arial" pitchFamily="34" charset="0"/>
              </a:rPr>
              <a:t>Stage 2 for Advanced Media Delivery (AMD-ARCH-MED), Rel-19.</a:t>
            </a:r>
            <a:endParaRPr lang="en-US" sz="1600" i="0" kern="1200" dirty="0">
              <a:solidFill>
                <a:schemeClr val="dk1"/>
              </a:solidFill>
              <a:effectLst/>
              <a:latin typeface="+mn-lt"/>
              <a:ea typeface="+mn-ea"/>
              <a:cs typeface="+mn-cs"/>
            </a:endParaRPr>
          </a:p>
          <a:p>
            <a:pPr lvl="1">
              <a:lnSpc>
                <a:spcPct val="90000"/>
              </a:lnSpc>
              <a:spcBef>
                <a:spcPts val="300"/>
              </a:spcBef>
            </a:pPr>
            <a:r>
              <a:rPr lang="en-US" altLang="en-US" sz="1600" kern="1200" dirty="0">
                <a:solidFill>
                  <a:schemeClr val="dk1"/>
                </a:solidFill>
                <a:ea typeface="+mn-ea"/>
                <a:cs typeface="+mn-cs"/>
              </a:rPr>
              <a:t>Diverse audio </a:t>
            </a:r>
            <a:r>
              <a:rPr lang="en-US" altLang="en-US" sz="1600" kern="1200" dirty="0" err="1">
                <a:solidFill>
                  <a:schemeClr val="dk1"/>
                </a:solidFill>
                <a:ea typeface="+mn-ea"/>
                <a:cs typeface="+mn-cs"/>
              </a:rPr>
              <a:t>CApturing</a:t>
            </a:r>
            <a:r>
              <a:rPr lang="en-US" altLang="en-US" sz="1600" kern="1200" dirty="0">
                <a:solidFill>
                  <a:schemeClr val="dk1"/>
                </a:solidFill>
                <a:ea typeface="+mn-ea"/>
                <a:cs typeface="+mn-cs"/>
              </a:rPr>
              <a:t> System for UEs  (</a:t>
            </a:r>
            <a:r>
              <a:rPr lang="en-US" altLang="en-US" sz="1600" kern="1200" dirty="0" err="1">
                <a:solidFill>
                  <a:schemeClr val="dk1"/>
                </a:solidFill>
                <a:ea typeface="+mn-ea"/>
                <a:cs typeface="+mn-cs"/>
              </a:rPr>
              <a:t>DaCAS</a:t>
            </a:r>
            <a:r>
              <a:rPr lang="en-US" altLang="en-US" sz="1600" kern="1200" dirty="0">
                <a:solidFill>
                  <a:schemeClr val="dk1"/>
                </a:solidFill>
                <a:ea typeface="+mn-ea"/>
                <a:cs typeface="+mn-cs"/>
              </a:rPr>
              <a:t>), Rel-19.</a:t>
            </a:r>
          </a:p>
          <a:p>
            <a:pPr lvl="1">
              <a:lnSpc>
                <a:spcPct val="90000"/>
              </a:lnSpc>
              <a:spcBef>
                <a:spcPts val="300"/>
              </a:spcBef>
            </a:pPr>
            <a:r>
              <a:rPr lang="en-US" altLang="en-US" sz="1600" kern="1200" dirty="0">
                <a:solidFill>
                  <a:schemeClr val="dk1"/>
                </a:solidFill>
                <a:ea typeface="+mn-ea"/>
                <a:cs typeface="+mn-cs"/>
              </a:rPr>
              <a:t>5G Real-time Transport Protocol Configurations, Phase 2 (5G_RTP_Ph2), Rel-19.</a:t>
            </a:r>
          </a:p>
          <a:p>
            <a:pPr lvl="1">
              <a:lnSpc>
                <a:spcPct val="90000"/>
              </a:lnSpc>
              <a:spcBef>
                <a:spcPts val="300"/>
              </a:spcBef>
            </a:pPr>
            <a:endParaRPr lang="en-US" altLang="en-US" sz="1600" kern="1200" dirty="0">
              <a:solidFill>
                <a:schemeClr val="dk1"/>
              </a:solidFill>
              <a:ea typeface="+mn-ea"/>
              <a:cs typeface="+mn-cs"/>
            </a:endParaRPr>
          </a:p>
          <a:p>
            <a:pPr marL="0" indent="0">
              <a:lnSpc>
                <a:spcPct val="90000"/>
              </a:lnSpc>
              <a:spcBef>
                <a:spcPts val="300"/>
              </a:spcBef>
              <a:buNone/>
            </a:pPr>
            <a:endParaRPr lang="en-US" altLang="en-US" sz="2000" kern="1200" dirty="0">
              <a:solidFill>
                <a:schemeClr val="dk1"/>
              </a:solidFill>
              <a:ea typeface="+mn-ea"/>
              <a:cs typeface="+mn-cs"/>
            </a:endParaRPr>
          </a:p>
          <a:p>
            <a:pPr marL="0" indent="0">
              <a:lnSpc>
                <a:spcPct val="90000"/>
              </a:lnSpc>
              <a:spcBef>
                <a:spcPts val="300"/>
              </a:spcBef>
              <a:buNone/>
            </a:pPr>
            <a:endParaRPr lang="en-US" altLang="en-US" sz="2000" dirty="0"/>
          </a:p>
          <a:p>
            <a:endParaRPr lang="en-US" sz="1600" dirty="0">
              <a:cs typeface="Arial" pitchFamily="34" charset="0"/>
            </a:endParaRPr>
          </a:p>
          <a:p>
            <a:endParaRPr lang="en-US" sz="1600" dirty="0">
              <a:cs typeface="Arial" pitchFamily="34" charset="0"/>
            </a:endParaRPr>
          </a:p>
          <a:p>
            <a:pPr lvl="2"/>
            <a:endParaRPr lang="en-US" sz="1600" dirty="0">
              <a:cs typeface="Arial" pitchFamily="34" charset="0"/>
            </a:endParaRPr>
          </a:p>
          <a:p>
            <a:pPr lvl="1"/>
            <a:endParaRPr lang="en-US" sz="1600" dirty="0"/>
          </a:p>
          <a:p>
            <a:pPr lvl="1"/>
            <a:endParaRPr lang="en-US" sz="1600" dirty="0"/>
          </a:p>
          <a:p>
            <a:pPr lvl="1"/>
            <a:endParaRPr lang="fr-FR" sz="16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110235</TotalTime>
  <Words>6226</Words>
  <Application>Microsoft Office PowerPoint</Application>
  <PresentationFormat>Widescreen</PresentationFormat>
  <Paragraphs>1110</Paragraphs>
  <Slides>36</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MS Mincho</vt:lpstr>
      <vt:lpstr>SimSun</vt:lpstr>
      <vt:lpstr>SimSun</vt:lpstr>
      <vt:lpstr>Aptos</vt:lpstr>
      <vt:lpstr>Arial</vt:lpstr>
      <vt:lpstr>Arial </vt:lpstr>
      <vt:lpstr>Calibri</vt:lpstr>
      <vt:lpstr>Symbol</vt:lpstr>
      <vt:lpstr>Times New Roman</vt:lpstr>
      <vt:lpstr>Office Theme</vt:lpstr>
      <vt:lpstr>     TSG SA WG4 (SA4) Status Report at TSG SA#106    </vt:lpstr>
      <vt:lpstr>Outline</vt:lpstr>
      <vt:lpstr>SA4 leadership and subgroups</vt:lpstr>
      <vt:lpstr>Meetings held since SA#105 </vt:lpstr>
      <vt:lpstr>Calendar of future meetings - 1</vt:lpstr>
      <vt:lpstr>Calendar of future meetings - 2</vt:lpstr>
      <vt:lpstr>Calendar of future meetings - 3</vt:lpstr>
      <vt:lpstr>SA4 meeting statistics</vt:lpstr>
      <vt:lpstr>SA4 progress highlights </vt:lpstr>
      <vt:lpstr>CRs to features in Release 17 and earlier</vt:lpstr>
      <vt:lpstr>CRs to Release 18</vt:lpstr>
      <vt:lpstr>Overview of work progress  Rel-19 Work Items</vt:lpstr>
      <vt:lpstr>Video Operating Points - Harmonization and Stereo MV-HEVC (VOPS)</vt:lpstr>
      <vt:lpstr>Split Rendering over IMS (SR_IMS)</vt:lpstr>
      <vt:lpstr>EVS Codec Extension for Immersive Voice and Audio Services, Phase 2 (IVAS_Codec_Ph2)</vt:lpstr>
      <vt:lpstr>Terminal Audio quality performance and Test methods for Immersive Audio Services, Phase 2 (ATIAS_Ph2)</vt:lpstr>
      <vt:lpstr>Overview of work progress  Study Items targeting Rel-19</vt:lpstr>
      <vt:lpstr>Feasibility Study on Artificial Intelligence (AI) and Machine Learning (ML) for Media (FS_AI4Media)</vt:lpstr>
      <vt:lpstr>Study on Diverse audio Capturing system for End-user Devices (FS_DaCED) – Complete !</vt:lpstr>
      <vt:lpstr>Feasibility Study on Avatars for Real-Time Communication (FS_AVATAR)</vt:lpstr>
      <vt:lpstr>Study on Media enerGy consumption exposuRE and EvaluatioN framework (FS_MediaEnergyGREEN)</vt:lpstr>
      <vt:lpstr>Study on Media Messaging (FS_MeMe)</vt:lpstr>
      <vt:lpstr>Advanced Media Delivery (FS_AMD)</vt:lpstr>
      <vt:lpstr>5G Real-time Transport Protocol Configurations,  Phase 2 (FS_5G_RTP_Ph2)</vt:lpstr>
      <vt:lpstr>Beyond 2D Video (FS_Beyond2D)</vt:lpstr>
      <vt:lpstr>Audio Codec APIs (FS_ACAPI)</vt:lpstr>
      <vt:lpstr>Study on Haptics in 5G Media Services (FS_HapticsMedia)</vt:lpstr>
      <vt:lpstr>Study on Spatial Computing for AR Services (FS_ARSpatial)</vt:lpstr>
      <vt:lpstr>Study on immersive Real-Time Communication for WebRTC, Phase 2 (FS_iRTCW_Ph2)</vt:lpstr>
      <vt:lpstr>New Work and Study Item(s)</vt:lpstr>
      <vt:lpstr>Stage 2 for Advanced Media Delivery  (AMD-ARCH-MED)</vt:lpstr>
      <vt:lpstr>Diverse audio Capturing System for UEs  (DaCAS)</vt:lpstr>
      <vt:lpstr>5G Real-time Transport Protocol Configurations,  Phase 2  (5G_RTP_Ph2)</vt:lpstr>
      <vt:lpstr>SA4 planning</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3215</cp:revision>
  <cp:lastPrinted>2016-09-13T11:31:59Z</cp:lastPrinted>
  <dcterms:created xsi:type="dcterms:W3CDTF">2008-08-30T09:32:10Z</dcterms:created>
  <dcterms:modified xsi:type="dcterms:W3CDTF">2024-12-03T16:36:27Z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