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90" r:id="rId2"/>
    <p:sldId id="342" r:id="rId3"/>
    <p:sldId id="343" r:id="rId4"/>
    <p:sldId id="327" r:id="rId5"/>
    <p:sldId id="346" r:id="rId6"/>
    <p:sldId id="345" r:id="rId7"/>
    <p:sldId id="344" r:id="rId8"/>
    <p:sldId id="293" r:id="rId9"/>
  </p:sldIdLst>
  <p:sldSz cx="12190413" cy="6859588"/>
  <p:notesSz cx="6858000" cy="9144000"/>
  <p:custDataLst>
    <p:tags r:id="rId11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>
          <p15:clr>
            <a:srgbClr val="A4A3A4"/>
          </p15:clr>
        </p15:guide>
        <p15:guide id="2" pos="381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88" autoAdjust="0"/>
    <p:restoredTop sz="94103" autoAdjust="0"/>
  </p:normalViewPr>
  <p:slideViewPr>
    <p:cSldViewPr snapToGrid="0">
      <p:cViewPr varScale="1">
        <p:scale>
          <a:sx n="63" d="100"/>
          <a:sy n="63" d="100"/>
        </p:scale>
        <p:origin x="988" y="44"/>
      </p:cViewPr>
      <p:guideLst>
        <p:guide orient="horz" pos="2186"/>
        <p:guide pos="381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  <a:t>2024/11/9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3515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 smtClean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1485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8422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354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9175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9655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3486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8747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11/9/2024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11/9/2024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11/9/2024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11/9/2024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11/9/2024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11/9/2024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11/9/2024</a:t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11/9/2024</a:t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11/9/2024</a:t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11/9/2024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11/9/2024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11/9/2024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504968" y="1885950"/>
            <a:ext cx="10904396" cy="2337134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2800" dirty="0">
                <a:latin typeface="+mn-lt"/>
              </a:rPr>
              <a:t>Discussion on </a:t>
            </a:r>
            <a:r>
              <a:rPr lang="en-US" altLang="zh-CN" sz="2800" dirty="0" smtClean="0">
                <a:latin typeface="+mn-lt"/>
              </a:rPr>
              <a:t>PRD20 handling for E-UTRA bands and CA configurations</a:t>
            </a:r>
            <a:endParaRPr lang="en-US" altLang="zh-CN" sz="2800" dirty="0">
              <a:latin typeface="+mn-lt"/>
            </a:endParaRP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215900" y="4736465"/>
            <a:ext cx="11703050" cy="152463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 smtClean="0"/>
              <a:t>ZTE Corporation</a:t>
            </a:r>
            <a:endParaRPr lang="en-US" altLang="zh-CN" sz="2800" dirty="0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 smtClean="0"/>
              <a:t>3GPP TSG-RAN5 Meeting #105</a:t>
            </a:r>
            <a:r>
              <a:rPr lang="en-US" altLang="en-GB" sz="2400" b="1" dirty="0" smtClean="0"/>
              <a:t>   </a:t>
            </a:r>
            <a:r>
              <a:rPr lang="en-US" sz="2400" kern="0" dirty="0" smtClean="0"/>
              <a:t> 						             </a:t>
            </a:r>
            <a:r>
              <a:rPr lang="en-US" sz="2400" b="1" dirty="0" smtClean="0"/>
              <a:t>R5-247359</a:t>
            </a:r>
            <a:r>
              <a:rPr lang="en-US" altLang="zh-CN" sz="2400" b="1" dirty="0" smtClean="0"/>
              <a:t> </a:t>
            </a:r>
            <a:r>
              <a:rPr lang="en-US" altLang="zh-CN" sz="2400" b="1" dirty="0" smtClean="0"/>
              <a:t>Orlando</a:t>
            </a:r>
            <a:r>
              <a:rPr lang="en-GB" altLang="zh-CN" sz="2400" b="1" dirty="0" smtClean="0"/>
              <a:t>, US, November</a:t>
            </a:r>
            <a:r>
              <a:rPr lang="en-US" altLang="en-GB" sz="2400" b="1" dirty="0" smtClean="0"/>
              <a:t> 18 </a:t>
            </a:r>
            <a:r>
              <a:rPr lang="en-GB" altLang="zh-CN" sz="2400" b="1" dirty="0" smtClean="0"/>
              <a:t>– 22</a:t>
            </a:r>
            <a:r>
              <a:rPr lang="en-US" altLang="en-GB" sz="2400" b="1" dirty="0" smtClean="0"/>
              <a:t>,</a:t>
            </a:r>
            <a:r>
              <a:rPr lang="en-GB" altLang="zh-CN" sz="2400" b="1" dirty="0" smtClean="0"/>
              <a:t> 2024</a:t>
            </a:r>
            <a:endParaRPr lang="en-US" altLang="en-GB" sz="2400" b="1" dirty="0" smtClean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224855" y="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About PRD20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00673" y="835601"/>
            <a:ext cx="11889740" cy="9233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latinLnBrk="0" hangingPunct="1">
              <a:spcBef>
                <a:spcPts val="0"/>
              </a:spcBef>
              <a:buClrTx/>
              <a:buSzTx/>
            </a:pP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The PRD is produced by RAN5 by continuing work within the TSG and released by TSG with an identifying change of release date and increase in version number.</a:t>
            </a:r>
            <a:r>
              <a:rPr lang="en-US" altLang="zh-CN" sz="2000" dirty="0" smtClean="0">
                <a:latin typeface="+mn-lt"/>
                <a:sym typeface="+mn-ea"/>
              </a:rPr>
              <a:t> </a:t>
            </a:r>
            <a:endParaRPr lang="en-US" altLang="zh-CN" sz="2000" dirty="0">
              <a:latin typeface="+mn-lt"/>
              <a:sym typeface="+mn-ea"/>
            </a:endParaRPr>
          </a:p>
          <a:p>
            <a:pPr algn="l" eaLnBrk="1" latinLnBrk="0" hangingPunct="1">
              <a:spcBef>
                <a:spcPts val="0"/>
              </a:spcBef>
              <a:buClrTx/>
              <a:buSzTx/>
            </a:pPr>
            <a:endParaRPr lang="en-US" altLang="zh-CN" sz="1400" dirty="0" smtClean="0">
              <a:latin typeface="+mn-lt"/>
              <a:sym typeface="+mn-ea"/>
            </a:endParaRPr>
          </a:p>
        </p:txBody>
      </p:sp>
      <p:sp>
        <p:nvSpPr>
          <p:cNvPr id="6" name="文本框 2"/>
          <p:cNvSpPr txBox="1">
            <a:spLocks noChangeArrowheads="1"/>
          </p:cNvSpPr>
          <p:nvPr/>
        </p:nvSpPr>
        <p:spPr bwMode="auto">
          <a:xfrm>
            <a:off x="300673" y="1742362"/>
            <a:ext cx="11284719" cy="252483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449263" indent="-449263">
              <a:spcBef>
                <a:spcPts val="1400"/>
              </a:spcBef>
              <a:spcAft>
                <a:spcPts val="180"/>
              </a:spcAft>
              <a:buFont typeface="Wingdings" panose="05000000000000000000" pitchFamily="2" charset="2"/>
              <a:buChar char="Ø"/>
            </a:pPr>
            <a:r>
              <a:rPr lang="en-GB" altLang="zh-CN" sz="1400" dirty="0" smtClean="0"/>
              <a:t>A </a:t>
            </a:r>
            <a:r>
              <a:rPr lang="en-GB" altLang="zh-CN" sz="1400" dirty="0"/>
              <a:t>Permanent Reference Document PRD20 </a:t>
            </a:r>
            <a:r>
              <a:rPr lang="en-GB" altLang="zh-CN" sz="1400" dirty="0" smtClean="0"/>
              <a:t>was set </a:t>
            </a:r>
            <a:r>
              <a:rPr lang="en-GB" altLang="zh-CN" sz="1400" dirty="0"/>
              <a:t>to keep track of TS </a:t>
            </a:r>
            <a:r>
              <a:rPr lang="en-GB" altLang="zh-CN" sz="1400" dirty="0" smtClean="0"/>
              <a:t>36.101 </a:t>
            </a:r>
            <a:r>
              <a:rPr lang="en-GB" altLang="zh-CN" sz="1400" dirty="0"/>
              <a:t>E-UTRA CA configurations and the status of the configurations in RAN5 conformance test </a:t>
            </a:r>
            <a:r>
              <a:rPr lang="en-GB" altLang="zh-CN" sz="1400" dirty="0" smtClean="0"/>
              <a:t>specifications at RAN5#92-e in R5-215708.</a:t>
            </a:r>
          </a:p>
          <a:p>
            <a:pPr marL="449263" indent="-449263">
              <a:spcBef>
                <a:spcPts val="1400"/>
              </a:spcBef>
              <a:spcAft>
                <a:spcPts val="180"/>
              </a:spcAft>
              <a:buFont typeface="Wingdings" panose="05000000000000000000" pitchFamily="2" charset="2"/>
              <a:buChar char="Ø"/>
            </a:pPr>
            <a:r>
              <a:rPr lang="en-US" altLang="zh-CN" sz="1400" dirty="0"/>
              <a:t>The scope of PRD20 was decided to be extended to include the E-UTRA </a:t>
            </a:r>
            <a:r>
              <a:rPr lang="en-US" altLang="zh-CN" sz="1400" dirty="0" smtClean="0"/>
              <a:t>bands and </a:t>
            </a:r>
            <a:r>
              <a:rPr lang="en-US" altLang="zh-CN" sz="1400" dirty="0" err="1" smtClean="0"/>
              <a:t>IoT</a:t>
            </a:r>
            <a:r>
              <a:rPr lang="en-US" altLang="zh-CN" sz="1400" dirty="0" smtClean="0"/>
              <a:t> NTN bands </a:t>
            </a:r>
            <a:r>
              <a:rPr lang="en-US" altLang="zh-CN" sz="1400" dirty="0"/>
              <a:t>status at RAN5#103 in </a:t>
            </a:r>
            <a:r>
              <a:rPr lang="en-US" altLang="zh-CN" sz="1400" dirty="0" smtClean="0"/>
              <a:t>R5-243069.</a:t>
            </a:r>
          </a:p>
          <a:p>
            <a:pPr marL="1058863" lvl="2" indent="-449263">
              <a:spcBef>
                <a:spcPts val="5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GB" altLang="zh-CN" sz="1200" i="1" dirty="0"/>
              <a:t>The title of PRD20 was updated to </a:t>
            </a:r>
            <a:r>
              <a:rPr lang="en-US" altLang="zh-CN" sz="1200" i="1" dirty="0"/>
              <a:t>“PRD; E-UTRA bands and CA configuration handling in RAN5 (Release 10 and later releases)”  in PRD20 v1.7.0</a:t>
            </a:r>
            <a:r>
              <a:rPr lang="en-GB" altLang="zh-CN" sz="1200" i="1" dirty="0" smtClean="0"/>
              <a:t>.</a:t>
            </a:r>
          </a:p>
          <a:p>
            <a:pPr marL="1058863" lvl="2" indent="-449263">
              <a:spcBef>
                <a:spcPts val="5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GB" altLang="zh-CN" sz="1200" i="1" dirty="0" smtClean="0"/>
              <a:t>The WIs “</a:t>
            </a:r>
            <a:r>
              <a:rPr lang="en-US" altLang="zh-CN" sz="1200" i="1" dirty="0" err="1"/>
              <a:t>LTE_NBIOT_eMTC_NTN_req-UEConTest</a:t>
            </a:r>
            <a:r>
              <a:rPr lang="en-GB" altLang="zh-CN" sz="1200" i="1" dirty="0" smtClean="0"/>
              <a:t>”, </a:t>
            </a:r>
            <a:r>
              <a:rPr lang="en-US" altLang="zh-CN" sz="1200" i="1" dirty="0"/>
              <a:t>“</a:t>
            </a:r>
            <a:r>
              <a:rPr lang="en-US" altLang="zh-CN" sz="1200" i="1" dirty="0" err="1"/>
              <a:t>IoT_NTN_FDD_LS_band-UEConTest</a:t>
            </a:r>
            <a:r>
              <a:rPr lang="en-US" altLang="zh-CN" sz="1200" i="1" dirty="0"/>
              <a:t>” and “</a:t>
            </a:r>
            <a:r>
              <a:rPr lang="en-US" altLang="zh-CN" sz="1200" i="1" dirty="0" err="1"/>
              <a:t>IoT_NTN_extLband-UEConTest</a:t>
            </a:r>
            <a:r>
              <a:rPr lang="en-US" altLang="zh-CN" sz="1200" i="1" dirty="0"/>
              <a:t>” </a:t>
            </a:r>
            <a:r>
              <a:rPr lang="en-US" altLang="zh-CN" sz="1200" i="1" dirty="0" smtClean="0"/>
              <a:t>were captured in PRD20 v1.7.0 and v1.8.0 for </a:t>
            </a:r>
            <a:r>
              <a:rPr lang="en-US" altLang="zh-CN" sz="1200" i="1" dirty="0" err="1" smtClean="0"/>
              <a:t>IoT</a:t>
            </a:r>
            <a:r>
              <a:rPr lang="en-US" altLang="zh-CN" sz="1200" i="1" dirty="0" smtClean="0"/>
              <a:t> NTN bands respectively.</a:t>
            </a:r>
          </a:p>
          <a:p>
            <a:pPr marL="449263" lvl="1" indent="-449263">
              <a:spcBef>
                <a:spcPts val="5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en-US" altLang="zh-CN" sz="1400" dirty="0"/>
              <a:t>The scope of PRD20 was </a:t>
            </a:r>
            <a:r>
              <a:rPr lang="en-US" altLang="zh-CN" sz="1400" dirty="0" smtClean="0"/>
              <a:t>further extended </a:t>
            </a:r>
            <a:r>
              <a:rPr lang="en-US" altLang="zh-CN" sz="1400" dirty="0"/>
              <a:t>to include </a:t>
            </a:r>
            <a:r>
              <a:rPr lang="en-US" altLang="zh-CN" sz="1400" dirty="0" smtClean="0"/>
              <a:t>the </a:t>
            </a:r>
            <a:r>
              <a:rPr lang="en-US" altLang="zh-CN" sz="1400" dirty="0"/>
              <a:t>E-UTRA </a:t>
            </a:r>
            <a:r>
              <a:rPr lang="en-US" altLang="zh-CN" sz="1400" dirty="0" smtClean="0"/>
              <a:t>HPUE </a:t>
            </a:r>
            <a:r>
              <a:rPr lang="en-US" altLang="zh-CN" sz="1400" dirty="0"/>
              <a:t>status at </a:t>
            </a:r>
            <a:r>
              <a:rPr lang="en-US" altLang="zh-CN" sz="1400" dirty="0" smtClean="0"/>
              <a:t>RAN5#104 </a:t>
            </a:r>
            <a:r>
              <a:rPr lang="en-US" altLang="zh-CN" sz="1400" dirty="0"/>
              <a:t>in </a:t>
            </a:r>
            <a:r>
              <a:rPr lang="en-US" altLang="zh-CN" sz="1400" dirty="0" smtClean="0"/>
              <a:t>R5-244910.</a:t>
            </a:r>
            <a:endParaRPr lang="en-US" altLang="zh-CN" sz="1400" dirty="0"/>
          </a:p>
          <a:p>
            <a:pPr marL="1058863" lvl="2" indent="-449263">
              <a:spcBef>
                <a:spcPts val="5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GB" altLang="zh-CN" sz="1200" i="1" dirty="0" smtClean="0"/>
              <a:t>The WIs </a:t>
            </a:r>
            <a:r>
              <a:rPr lang="en-US" altLang="zh-CN" sz="1200" i="1" dirty="0"/>
              <a:t>“</a:t>
            </a:r>
            <a:r>
              <a:rPr lang="en-US" altLang="zh-CN" sz="1200" i="1" dirty="0" smtClean="0"/>
              <a:t>LTE_NR_HPUE_FWVM_R18-UEConTest” was included in PRD20 v1.8.0 for E-UTRA HPUE bands.</a:t>
            </a:r>
            <a:endParaRPr lang="en-GB" altLang="zh-CN" sz="1200" i="1" dirty="0"/>
          </a:p>
        </p:txBody>
      </p:sp>
      <p:sp>
        <p:nvSpPr>
          <p:cNvPr id="5" name="文本框 4"/>
          <p:cNvSpPr txBox="1"/>
          <p:nvPr/>
        </p:nvSpPr>
        <p:spPr>
          <a:xfrm>
            <a:off x="300673" y="4710915"/>
            <a:ext cx="11889740" cy="13234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latinLnBrk="0" hangingPunct="1">
              <a:spcBef>
                <a:spcPts val="0"/>
              </a:spcBef>
              <a:buClrTx/>
              <a:buSzTx/>
            </a:pPr>
            <a:r>
              <a:rPr lang="en-US" altLang="zh-CN" sz="2000" dirty="0" smtClean="0">
                <a:latin typeface="+mn-lt"/>
                <a:sym typeface="+mn-ea"/>
              </a:rPr>
              <a:t>References</a:t>
            </a:r>
          </a:p>
          <a:p>
            <a:pPr>
              <a:spcBef>
                <a:spcPts val="0"/>
              </a:spcBef>
            </a:pPr>
            <a:r>
              <a:rPr lang="en-US" altLang="zh-CN" sz="2000" dirty="0">
                <a:latin typeface="+mn-lt"/>
                <a:sym typeface="+mn-ea"/>
              </a:rPr>
              <a:t>[1]  R5-215708, </a:t>
            </a:r>
            <a:r>
              <a:rPr lang="en-GB" altLang="zh-CN" sz="2000" dirty="0" smtClean="0">
                <a:latin typeface="+mn-lt"/>
              </a:rPr>
              <a:t>Discussion </a:t>
            </a:r>
            <a:r>
              <a:rPr lang="en-GB" altLang="zh-CN" sz="2000" dirty="0">
                <a:latin typeface="+mn-lt"/>
              </a:rPr>
              <a:t>paper on handling of work items on LTE CA configurations, Ericsson, </a:t>
            </a:r>
            <a:r>
              <a:rPr lang="en-GB" altLang="zh-CN" sz="2000" dirty="0" smtClean="0">
                <a:latin typeface="+mn-lt"/>
              </a:rPr>
              <a:t>RAN5#92-e.</a:t>
            </a:r>
            <a:endParaRPr lang="en-GB" altLang="zh-CN" sz="2000" dirty="0">
              <a:latin typeface="+mn-lt"/>
            </a:endParaRPr>
          </a:p>
          <a:p>
            <a:pPr>
              <a:spcBef>
                <a:spcPts val="0"/>
              </a:spcBef>
            </a:pPr>
            <a:r>
              <a:rPr lang="en-GB" altLang="zh-CN" sz="2000" dirty="0">
                <a:latin typeface="+mn-lt"/>
                <a:sym typeface="+mn-ea"/>
              </a:rPr>
              <a:t>[2]  R5-243069, </a:t>
            </a:r>
            <a:r>
              <a:rPr lang="en-GB" altLang="zh-CN" sz="2000" dirty="0">
                <a:latin typeface="+mn-lt"/>
              </a:rPr>
              <a:t>Disc on handling of PRD21 and PRD20, CMCC, ZTE, Bureau </a:t>
            </a:r>
            <a:r>
              <a:rPr lang="en-GB" altLang="zh-CN" sz="2000" dirty="0" err="1">
                <a:latin typeface="+mn-lt"/>
              </a:rPr>
              <a:t>Veritas</a:t>
            </a:r>
            <a:r>
              <a:rPr lang="en-GB" altLang="zh-CN" sz="2000" dirty="0">
                <a:latin typeface="+mn-lt"/>
              </a:rPr>
              <a:t>, Huawei, </a:t>
            </a:r>
            <a:r>
              <a:rPr lang="en-GB" altLang="zh-CN" sz="2000" dirty="0" err="1">
                <a:latin typeface="+mn-lt"/>
              </a:rPr>
              <a:t>Hisilicon</a:t>
            </a:r>
            <a:r>
              <a:rPr lang="en-GB" altLang="zh-CN" sz="2000" dirty="0">
                <a:latin typeface="+mn-lt"/>
              </a:rPr>
              <a:t>, </a:t>
            </a:r>
            <a:r>
              <a:rPr lang="en-GB" altLang="zh-CN" sz="2000" dirty="0" smtClean="0">
                <a:latin typeface="+mn-lt"/>
              </a:rPr>
              <a:t>RAN5#103.</a:t>
            </a:r>
            <a:endParaRPr lang="en-GB" altLang="zh-CN" sz="2000" dirty="0">
              <a:latin typeface="+mn-lt"/>
            </a:endParaRPr>
          </a:p>
          <a:p>
            <a:pPr>
              <a:spcBef>
                <a:spcPts val="0"/>
              </a:spcBef>
            </a:pPr>
            <a:r>
              <a:rPr lang="en-GB" altLang="zh-CN" sz="2000" dirty="0">
                <a:latin typeface="+mn-lt"/>
                <a:sym typeface="+mn-ea"/>
              </a:rPr>
              <a:t>[3] </a:t>
            </a:r>
            <a:r>
              <a:rPr lang="en-GB" altLang="zh-CN" sz="2000" dirty="0" smtClean="0">
                <a:latin typeface="+mn-lt"/>
                <a:sym typeface="+mn-ea"/>
              </a:rPr>
              <a:t> R5-244910</a:t>
            </a:r>
            <a:r>
              <a:rPr lang="en-GB" altLang="zh-CN" sz="2000" dirty="0">
                <a:latin typeface="+mn-lt"/>
                <a:sym typeface="+mn-ea"/>
              </a:rPr>
              <a:t>, PRD20 on E-UTRA CA configuration handling in RAN5 v1.8.0, ZTE, </a:t>
            </a:r>
            <a:r>
              <a:rPr lang="en-GB" altLang="zh-CN" sz="2000" dirty="0" smtClean="0">
                <a:latin typeface="+mn-lt"/>
                <a:sym typeface="+mn-ea"/>
              </a:rPr>
              <a:t>RAN5#104.</a:t>
            </a:r>
            <a:endParaRPr lang="en-US" altLang="zh-CN" sz="2000" dirty="0">
              <a:latin typeface="+mn-lt"/>
              <a:sym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03584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224855" y="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Handling of</a:t>
            </a:r>
            <a:r>
              <a:rPr lang="en-US" altLang="zh-CN" sz="3200" b="1" dirty="0" smtClean="0">
                <a:solidFill>
                  <a:schemeClr val="tx1"/>
                </a:solidFill>
              </a:rPr>
              <a:t> PRD20 assignments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00673" y="835601"/>
            <a:ext cx="11889740" cy="61555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latinLnBrk="0" hangingPunct="1">
              <a:spcBef>
                <a:spcPts val="0"/>
              </a:spcBef>
              <a:buClrTx/>
              <a:buSzTx/>
            </a:pP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Handling assignment requests.</a:t>
            </a:r>
            <a:r>
              <a:rPr lang="en-US" altLang="zh-CN" sz="2000" dirty="0" smtClean="0">
                <a:latin typeface="+mn-lt"/>
                <a:sym typeface="+mn-ea"/>
              </a:rPr>
              <a:t> </a:t>
            </a:r>
            <a:endParaRPr lang="en-US" altLang="zh-CN" sz="2000" dirty="0">
              <a:latin typeface="+mn-lt"/>
              <a:sym typeface="+mn-ea"/>
            </a:endParaRPr>
          </a:p>
          <a:p>
            <a:pPr algn="l" eaLnBrk="1" latinLnBrk="0" hangingPunct="1">
              <a:spcBef>
                <a:spcPts val="0"/>
              </a:spcBef>
              <a:buClrTx/>
              <a:buSzTx/>
            </a:pPr>
            <a:endParaRPr lang="en-US" altLang="zh-CN" sz="1400" dirty="0" smtClean="0">
              <a:latin typeface="+mn-lt"/>
              <a:sym typeface="+mn-ea"/>
            </a:endParaRPr>
          </a:p>
        </p:txBody>
      </p:sp>
      <p:sp>
        <p:nvSpPr>
          <p:cNvPr id="6" name="文本框 2"/>
          <p:cNvSpPr txBox="1">
            <a:spLocks noChangeArrowheads="1"/>
          </p:cNvSpPr>
          <p:nvPr/>
        </p:nvSpPr>
        <p:spPr bwMode="auto">
          <a:xfrm>
            <a:off x="371472" y="1559045"/>
            <a:ext cx="11284719" cy="230175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449263" indent="-449263">
              <a:spcBef>
                <a:spcPts val="1400"/>
              </a:spcBef>
              <a:spcAft>
                <a:spcPts val="180"/>
              </a:spcAft>
              <a:buFont typeface="Wingdings" panose="05000000000000000000" pitchFamily="2" charset="2"/>
              <a:buChar char="Ø"/>
            </a:pPr>
            <a:r>
              <a:rPr lang="en-GB" altLang="zh-CN" sz="1400" dirty="0" smtClean="0"/>
              <a:t>When receiving an assignment request email, the rapporteur shall do:</a:t>
            </a:r>
            <a:endParaRPr lang="en-US" altLang="zh-CN" sz="1400" dirty="0" smtClean="0"/>
          </a:p>
          <a:p>
            <a:pPr marL="1058863" lvl="2" indent="-449263">
              <a:spcBef>
                <a:spcPts val="5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GB" altLang="zh-CN" sz="1200" i="1" dirty="0" smtClean="0"/>
              <a:t>Add the </a:t>
            </a:r>
            <a:r>
              <a:rPr lang="en-GB" altLang="zh-CN" sz="1200" i="1" dirty="0" smtClean="0">
                <a:solidFill>
                  <a:srgbClr val="FF0000"/>
                </a:solidFill>
              </a:rPr>
              <a:t>responsible </a:t>
            </a:r>
            <a:r>
              <a:rPr lang="en-GB" altLang="zh-CN" sz="1200" i="1" dirty="0" smtClean="0"/>
              <a:t>company</a:t>
            </a:r>
            <a:r>
              <a:rPr lang="en-GB" altLang="zh-CN" sz="1200" i="1" dirty="0" smtClean="0">
                <a:solidFill>
                  <a:srgbClr val="FF0000"/>
                </a:solidFill>
              </a:rPr>
              <a:t>,</a:t>
            </a:r>
            <a:r>
              <a:rPr lang="en-GB" altLang="zh-CN" sz="1200" i="1" strike="sngStrike" dirty="0" smtClean="0">
                <a:solidFill>
                  <a:srgbClr val="FF0000"/>
                </a:solidFill>
              </a:rPr>
              <a:t> and</a:t>
            </a:r>
            <a:r>
              <a:rPr lang="en-GB" altLang="zh-CN" sz="1200" i="1" dirty="0" smtClean="0"/>
              <a:t> contact person email </a:t>
            </a:r>
            <a:r>
              <a:rPr lang="en-GB" altLang="zh-CN" sz="1200" i="1" dirty="0" smtClean="0">
                <a:solidFill>
                  <a:srgbClr val="FF0000"/>
                </a:solidFill>
              </a:rPr>
              <a:t>and  the interested </a:t>
            </a:r>
            <a:r>
              <a:rPr lang="en-GB" altLang="zh-CN" sz="1200" i="1" dirty="0" err="1" smtClean="0">
                <a:solidFill>
                  <a:srgbClr val="FF0000"/>
                </a:solidFill>
              </a:rPr>
              <a:t>deployer</a:t>
            </a:r>
            <a:r>
              <a:rPr lang="en-GB" altLang="zh-CN" sz="1200" i="1" dirty="0" smtClean="0">
                <a:solidFill>
                  <a:srgbClr val="FF0000"/>
                </a:solidFill>
              </a:rPr>
              <a:t> </a:t>
            </a:r>
            <a:r>
              <a:rPr lang="en-GB" altLang="zh-CN" sz="1200" i="1" dirty="0" smtClean="0"/>
              <a:t>to the requested E-UTRA CA configurations in worksheet “E-UTRA CA Configurations” </a:t>
            </a:r>
            <a:r>
              <a:rPr lang="en-GB" altLang="zh-CN" sz="1200" i="1" strike="sngStrike" dirty="0" smtClean="0">
                <a:solidFill>
                  <a:srgbClr val="FF0000"/>
                </a:solidFill>
              </a:rPr>
              <a:t>in column “RAN5 responsible Company (contact)”.</a:t>
            </a:r>
            <a:r>
              <a:rPr lang="en-GB" altLang="zh-CN" sz="1200" i="1" dirty="0" smtClean="0">
                <a:solidFill>
                  <a:srgbClr val="FF0000"/>
                </a:solidFill>
              </a:rPr>
              <a:t>; and to the requested E-UTRA bands in worksheet “E-UTRA bands”; and to the requested </a:t>
            </a:r>
            <a:r>
              <a:rPr lang="en-GB" altLang="zh-CN" sz="1200" i="1" dirty="0" err="1" smtClean="0">
                <a:solidFill>
                  <a:srgbClr val="FF0000"/>
                </a:solidFill>
              </a:rPr>
              <a:t>IoT</a:t>
            </a:r>
            <a:r>
              <a:rPr lang="en-GB" altLang="zh-CN" sz="1200" i="1" dirty="0" smtClean="0">
                <a:solidFill>
                  <a:srgbClr val="FF0000"/>
                </a:solidFill>
              </a:rPr>
              <a:t> NTN bands in worksheet “</a:t>
            </a:r>
            <a:r>
              <a:rPr lang="en-GB" altLang="zh-CN" sz="1200" i="1" dirty="0" err="1" smtClean="0">
                <a:solidFill>
                  <a:srgbClr val="FF0000"/>
                </a:solidFill>
              </a:rPr>
              <a:t>IoT</a:t>
            </a:r>
            <a:r>
              <a:rPr lang="en-GB" altLang="zh-CN" sz="1200" i="1" dirty="0" smtClean="0">
                <a:solidFill>
                  <a:srgbClr val="FF0000"/>
                </a:solidFill>
              </a:rPr>
              <a:t> NTN bands”.</a:t>
            </a:r>
            <a:endParaRPr lang="en-GB" altLang="zh-CN" sz="1200" i="1" strike="sngStrike" dirty="0" smtClean="0">
              <a:solidFill>
                <a:srgbClr val="FF0000"/>
              </a:solidFill>
            </a:endParaRPr>
          </a:p>
          <a:p>
            <a:pPr marL="1058863" lvl="2" indent="-449263">
              <a:spcBef>
                <a:spcPts val="5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zh-CN" sz="1200" i="1" dirty="0" smtClean="0"/>
              <a:t>Add the RAN5 meeting the request was received in column “RAN5 Assignment [RAN5 meeting]”.</a:t>
            </a:r>
          </a:p>
          <a:p>
            <a:pPr marL="1058863" lvl="2" indent="-449263">
              <a:spcBef>
                <a:spcPts val="5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zh-CN" sz="1200" i="1" dirty="0" smtClean="0"/>
              <a:t>Confirm the assignment by responding to the request email.</a:t>
            </a:r>
          </a:p>
          <a:p>
            <a:pPr marL="1058863" lvl="2" indent="-449263">
              <a:spcBef>
                <a:spcPts val="5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endParaRPr lang="en-US" altLang="zh-CN" sz="1200" i="1" dirty="0"/>
          </a:p>
          <a:p>
            <a:pPr marL="609600" lvl="2" indent="0">
              <a:spcBef>
                <a:spcPts val="500"/>
              </a:spcBef>
              <a:spcAft>
                <a:spcPts val="200"/>
              </a:spcAft>
            </a:pPr>
            <a:r>
              <a:rPr lang="en-US" altLang="zh-CN" sz="1200" b="1" i="1" dirty="0" smtClean="0">
                <a:solidFill>
                  <a:srgbClr val="FF0000"/>
                </a:solidFill>
              </a:rPr>
              <a:t>Note: The above wording in red color should be updated for PRD20 word document </a:t>
            </a:r>
            <a:r>
              <a:rPr lang="zh-CN" altLang="en-US" sz="1200" b="1" i="1" dirty="0">
                <a:solidFill>
                  <a:srgbClr val="FF0000"/>
                </a:solidFill>
              </a:rPr>
              <a:t> </a:t>
            </a:r>
            <a:r>
              <a:rPr lang="en-US" altLang="zh-CN" sz="1200" b="1" i="1" dirty="0" smtClean="0">
                <a:solidFill>
                  <a:srgbClr val="FF0000"/>
                </a:solidFill>
              </a:rPr>
              <a:t>(PRD20 Clause 6.1).</a:t>
            </a:r>
          </a:p>
          <a:p>
            <a:pPr marL="609600" lvl="2" indent="0">
              <a:spcBef>
                <a:spcPts val="500"/>
              </a:spcBef>
              <a:spcAft>
                <a:spcPts val="200"/>
              </a:spcAft>
            </a:pPr>
            <a:endParaRPr lang="en-US" altLang="zh-CN" sz="1200" b="1" i="1" dirty="0" smtClean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0673" y="4478678"/>
            <a:ext cx="11889740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000" dirty="0" smtClean="0">
                <a:latin typeface="+mn-lt"/>
                <a:sym typeface="+mn-ea"/>
              </a:rPr>
              <a:t>Proposal 1:  It is suggested to approve the above wording for handling the assignment requests for </a:t>
            </a:r>
            <a:r>
              <a:rPr lang="en-US" altLang="zh-CN" sz="2000" dirty="0">
                <a:sym typeface="+mn-ea"/>
              </a:rPr>
              <a:t>E-UTRA </a:t>
            </a:r>
            <a:r>
              <a:rPr lang="en-US" altLang="zh-CN" sz="2000" dirty="0">
                <a:latin typeface="+mn-lt"/>
                <a:sym typeface="+mn-ea"/>
              </a:rPr>
              <a:t>bands, </a:t>
            </a:r>
            <a:r>
              <a:rPr lang="en-US" altLang="zh-CN" sz="2000" dirty="0" err="1">
                <a:latin typeface="+mn-lt"/>
                <a:sym typeface="+mn-ea"/>
              </a:rPr>
              <a:t>IoT</a:t>
            </a:r>
            <a:r>
              <a:rPr lang="en-US" altLang="zh-CN" sz="2000" dirty="0">
                <a:latin typeface="+mn-lt"/>
                <a:sym typeface="+mn-ea"/>
              </a:rPr>
              <a:t> NTN bands and E-UTRA CA configurations in PRD20 word document.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33146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224855" y="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Handling of</a:t>
            </a:r>
            <a:r>
              <a:rPr lang="en-US" altLang="zh-CN" sz="3200" b="1" dirty="0" smtClean="0">
                <a:solidFill>
                  <a:schemeClr val="tx1"/>
                </a:solidFill>
              </a:rPr>
              <a:t> PRD20 updates after RAN5 meeting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00673" y="683201"/>
            <a:ext cx="11889740" cy="61555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latinLnBrk="0" hangingPunct="1">
              <a:spcBef>
                <a:spcPts val="0"/>
              </a:spcBef>
              <a:buClrTx/>
              <a:buSzTx/>
            </a:pP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Update status of </a:t>
            </a:r>
            <a:r>
              <a:rPr lang="en-US" altLang="zh-CN" sz="2000" dirty="0" smtClean="0">
                <a:solidFill>
                  <a:srgbClr val="FF0000"/>
                </a:solidFill>
                <a:latin typeface="+mn-lt"/>
                <a:sym typeface="+mn-ea"/>
              </a:rPr>
              <a:t>E-UTRA bands, </a:t>
            </a:r>
            <a:r>
              <a:rPr lang="en-US" altLang="zh-CN" sz="2000" dirty="0" err="1" smtClean="0">
                <a:solidFill>
                  <a:srgbClr val="FF0000"/>
                </a:solidFill>
                <a:latin typeface="+mn-lt"/>
                <a:sym typeface="+mn-ea"/>
              </a:rPr>
              <a:t>IoT</a:t>
            </a:r>
            <a:r>
              <a:rPr lang="en-US" altLang="zh-CN" sz="2000" dirty="0" smtClean="0">
                <a:solidFill>
                  <a:srgbClr val="FF0000"/>
                </a:solidFill>
                <a:latin typeface="+mn-lt"/>
                <a:sym typeface="+mn-ea"/>
              </a:rPr>
              <a:t> NTN bands and </a:t>
            </a: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E-UTRA CA configurations.</a:t>
            </a:r>
            <a:r>
              <a:rPr lang="en-US" altLang="zh-CN" sz="2000" dirty="0" smtClean="0">
                <a:latin typeface="+mn-lt"/>
                <a:sym typeface="+mn-ea"/>
              </a:rPr>
              <a:t> </a:t>
            </a:r>
            <a:endParaRPr lang="en-US" altLang="zh-CN" sz="2000" dirty="0">
              <a:latin typeface="+mn-lt"/>
              <a:sym typeface="+mn-ea"/>
            </a:endParaRPr>
          </a:p>
          <a:p>
            <a:pPr algn="l" eaLnBrk="1" latinLnBrk="0" hangingPunct="1">
              <a:spcBef>
                <a:spcPts val="0"/>
              </a:spcBef>
              <a:buClrTx/>
              <a:buSzTx/>
            </a:pPr>
            <a:endParaRPr lang="en-US" altLang="zh-CN" sz="1400" dirty="0" smtClean="0">
              <a:latin typeface="+mn-lt"/>
              <a:sym typeface="+mn-ea"/>
            </a:endParaRPr>
          </a:p>
        </p:txBody>
      </p:sp>
      <p:sp>
        <p:nvSpPr>
          <p:cNvPr id="6" name="文本框 2"/>
          <p:cNvSpPr txBox="1">
            <a:spLocks noChangeArrowheads="1"/>
          </p:cNvSpPr>
          <p:nvPr/>
        </p:nvSpPr>
        <p:spPr bwMode="auto">
          <a:xfrm>
            <a:off x="371472" y="1282999"/>
            <a:ext cx="11284719" cy="1511001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449263" indent="-449263">
              <a:spcBef>
                <a:spcPts val="1400"/>
              </a:spcBef>
              <a:spcAft>
                <a:spcPts val="180"/>
              </a:spcAft>
              <a:buFont typeface="Wingdings" panose="05000000000000000000" pitchFamily="2" charset="2"/>
              <a:buChar char="Ø"/>
            </a:pPr>
            <a:r>
              <a:rPr lang="en-GB" altLang="zh-CN" sz="1400" dirty="0" smtClean="0"/>
              <a:t>Update the status of completed </a:t>
            </a:r>
            <a:r>
              <a:rPr lang="en-GB" altLang="zh-CN" sz="1400" dirty="0" smtClean="0">
                <a:solidFill>
                  <a:srgbClr val="FF0000"/>
                </a:solidFill>
              </a:rPr>
              <a:t>E-UTRA bands, </a:t>
            </a:r>
            <a:r>
              <a:rPr lang="en-GB" altLang="zh-CN" sz="1400" dirty="0" err="1" smtClean="0">
                <a:solidFill>
                  <a:srgbClr val="FF0000"/>
                </a:solidFill>
              </a:rPr>
              <a:t>IoT</a:t>
            </a:r>
            <a:r>
              <a:rPr lang="en-GB" altLang="zh-CN" sz="1400" dirty="0" smtClean="0">
                <a:solidFill>
                  <a:srgbClr val="FF0000"/>
                </a:solidFill>
              </a:rPr>
              <a:t> NTN bands and </a:t>
            </a:r>
            <a:r>
              <a:rPr lang="en-GB" altLang="zh-CN" sz="1400" dirty="0" smtClean="0"/>
              <a:t>E-UTRA CA Configurations by adding the RAN5 meeting to column “RAN5 Completion” and add the reference to the agreed CR to TS 36.521-2 confirming the completion of the E-UTRA CA configuration</a:t>
            </a:r>
            <a:r>
              <a:rPr lang="en-US" altLang="zh-CN" sz="1400" dirty="0" smtClean="0"/>
              <a:t>(s). </a:t>
            </a:r>
            <a:r>
              <a:rPr lang="en-US" altLang="zh-CN" sz="1400" dirty="0" smtClean="0">
                <a:solidFill>
                  <a:srgbClr val="FF0000"/>
                </a:solidFill>
              </a:rPr>
              <a:t>A CDS (Completion Declaration Statement) document should be submitted to RAN5 meeting to declare completion of E-UTRA bands, </a:t>
            </a:r>
            <a:r>
              <a:rPr lang="en-US" altLang="zh-CN" sz="1400" dirty="0" err="1" smtClean="0">
                <a:solidFill>
                  <a:srgbClr val="FF0000"/>
                </a:solidFill>
              </a:rPr>
              <a:t>IoT</a:t>
            </a:r>
            <a:r>
              <a:rPr lang="en-US" altLang="zh-CN" sz="1400" dirty="0" smtClean="0">
                <a:solidFill>
                  <a:srgbClr val="FF0000"/>
                </a:solidFill>
              </a:rPr>
              <a:t> NTN bands and E-UTRA CA configurations. The reference to the agreed CDS document in column “Completion Reference” should be added to the corresponding worksheet.</a:t>
            </a:r>
            <a:endParaRPr lang="en-US" altLang="zh-CN" sz="1200" i="1" dirty="0"/>
          </a:p>
          <a:p>
            <a:pPr marL="609600" lvl="2" indent="0">
              <a:spcBef>
                <a:spcPts val="500"/>
              </a:spcBef>
              <a:spcAft>
                <a:spcPts val="200"/>
              </a:spcAft>
            </a:pPr>
            <a:r>
              <a:rPr lang="en-US" altLang="zh-CN" sz="1200" b="1" i="1" dirty="0" smtClean="0">
                <a:solidFill>
                  <a:srgbClr val="FF0000"/>
                </a:solidFill>
              </a:rPr>
              <a:t>Note: The above wording in red color should be updated for PRD20 word </a:t>
            </a:r>
            <a:r>
              <a:rPr lang="en-US" altLang="zh-CN" sz="1200" b="1" i="1" dirty="0">
                <a:solidFill>
                  <a:srgbClr val="FF0000"/>
                </a:solidFill>
              </a:rPr>
              <a:t>document (PRD20 Clause </a:t>
            </a:r>
            <a:r>
              <a:rPr lang="en-US" altLang="zh-CN" sz="1200" b="1" i="1" dirty="0" smtClean="0">
                <a:solidFill>
                  <a:srgbClr val="FF0000"/>
                </a:solidFill>
              </a:rPr>
              <a:t>6.3.1).</a:t>
            </a:r>
          </a:p>
          <a:p>
            <a:pPr marL="609600" lvl="2" indent="0">
              <a:spcBef>
                <a:spcPts val="500"/>
              </a:spcBef>
              <a:spcAft>
                <a:spcPts val="200"/>
              </a:spcAft>
            </a:pPr>
            <a:endParaRPr lang="en-US" altLang="zh-CN" sz="1200" b="1" i="1" dirty="0" smtClean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0673" y="2935400"/>
            <a:ext cx="11728767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latinLnBrk="0" hangingPunct="1">
              <a:spcBef>
                <a:spcPts val="0"/>
              </a:spcBef>
              <a:buClrTx/>
              <a:buSzTx/>
            </a:pPr>
            <a:r>
              <a:rPr lang="en-US" altLang="zh-CN" sz="2000" dirty="0" smtClean="0">
                <a:latin typeface="+mn-lt"/>
                <a:sym typeface="+mn-ea"/>
              </a:rPr>
              <a:t>Proposal </a:t>
            </a:r>
            <a:r>
              <a:rPr lang="en-US" altLang="zh-CN" sz="2000" dirty="0">
                <a:latin typeface="+mn-lt"/>
                <a:sym typeface="+mn-ea"/>
              </a:rPr>
              <a:t>2</a:t>
            </a:r>
            <a:r>
              <a:rPr lang="en-US" altLang="zh-CN" sz="2000" dirty="0" smtClean="0">
                <a:latin typeface="+mn-lt"/>
                <a:sym typeface="+mn-ea"/>
              </a:rPr>
              <a:t>:  It is suggested to approve the above wording for handling the update status after RAN5 meeting for E-UTRA bands, </a:t>
            </a:r>
            <a:r>
              <a:rPr lang="en-US" altLang="zh-CN" sz="2000" dirty="0" err="1" smtClean="0">
                <a:latin typeface="+mn-lt"/>
                <a:sym typeface="+mn-ea"/>
              </a:rPr>
              <a:t>IoT</a:t>
            </a:r>
            <a:r>
              <a:rPr lang="en-US" altLang="zh-CN" sz="2000" dirty="0" smtClean="0">
                <a:latin typeface="+mn-lt"/>
                <a:sym typeface="+mn-ea"/>
              </a:rPr>
              <a:t> NTN bands and E-UTRA CA configurations in PRD20 word document.</a:t>
            </a:r>
            <a:endParaRPr lang="en-US" altLang="zh-CN" sz="1400" dirty="0" smtClean="0">
              <a:latin typeface="+mn-lt"/>
              <a:sym typeface="+mn-ea"/>
            </a:endParaRPr>
          </a:p>
        </p:txBody>
      </p:sp>
      <p:sp>
        <p:nvSpPr>
          <p:cNvPr id="8" name="文本框 2"/>
          <p:cNvSpPr txBox="1">
            <a:spLocks noChangeArrowheads="1"/>
          </p:cNvSpPr>
          <p:nvPr/>
        </p:nvSpPr>
        <p:spPr bwMode="auto">
          <a:xfrm>
            <a:off x="371472" y="3922945"/>
            <a:ext cx="11284719" cy="1663401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449263" indent="-449263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zh-CN" sz="1400" dirty="0"/>
              <a:t>For the macro enabled version of the PRD20 </a:t>
            </a:r>
            <a:r>
              <a:rPr lang="en-US" altLang="zh-CN" sz="1400" dirty="0" smtClean="0"/>
              <a:t>list, </a:t>
            </a:r>
            <a:r>
              <a:rPr lang="en-US" altLang="zh-CN" sz="1400" dirty="0"/>
              <a:t>the following features are provided: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         By </a:t>
            </a:r>
            <a:r>
              <a:rPr lang="en-US" altLang="zh-CN" sz="1400" dirty="0"/>
              <a:t>Double-Click on a E-UTRA CA configuration in the "E-UTRA CA Configurations" worksheet a status report can be created in the "CA </a:t>
            </a:r>
            <a:r>
              <a:rPr lang="en-US" altLang="zh-CN" sz="1400" dirty="0" err="1"/>
              <a:t>Config</a:t>
            </a:r>
            <a:r>
              <a:rPr lang="en-US" altLang="zh-CN" sz="1400" dirty="0"/>
              <a:t> Status Report" worksheet. The status report includes: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         -      Status </a:t>
            </a:r>
            <a:r>
              <a:rPr lang="en-US" altLang="zh-CN" sz="1400" dirty="0"/>
              <a:t>of the selected E_UTRA CA configuration, its selected UL CA configurations and its CA fallback configurations.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         -      Option </a:t>
            </a:r>
            <a:r>
              <a:rPr lang="en-US" altLang="zh-CN" sz="1400" dirty="0"/>
              <a:t>to request assignment of E-UTRA CA configuration(s).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         -      Option </a:t>
            </a:r>
            <a:r>
              <a:rPr lang="en-US" altLang="zh-CN" sz="1400" dirty="0"/>
              <a:t>to create a work plan/guideline describing what need to be done to get the E-UTRA CA configurations included in the 3GPP RAN5 test specifications.</a:t>
            </a:r>
            <a:endParaRPr lang="en-US" altLang="zh-CN" sz="1200" b="1" i="1" dirty="0" smtClean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0673" y="5698417"/>
            <a:ext cx="11627167" cy="10156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latinLnBrk="0" hangingPunct="1">
              <a:spcBef>
                <a:spcPts val="0"/>
              </a:spcBef>
              <a:buClrTx/>
              <a:buSzTx/>
            </a:pPr>
            <a:r>
              <a:rPr lang="en-US" altLang="zh-CN" sz="2000" dirty="0" smtClean="0">
                <a:latin typeface="+mn-lt"/>
                <a:sym typeface="+mn-ea"/>
              </a:rPr>
              <a:t>Proposal 3:  It is suggested 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sym typeface="+mn-ea"/>
              </a:rPr>
              <a:t>to introduce a CDS document </a:t>
            </a:r>
            <a:r>
              <a:rPr lang="en-US" altLang="zh-CN" sz="2000" dirty="0" smtClean="0">
                <a:latin typeface="+mn-lt"/>
                <a:sym typeface="+mn-ea"/>
              </a:rPr>
              <a:t>to declare the completion of E-UTRA bands, </a:t>
            </a:r>
            <a:r>
              <a:rPr lang="en-US" altLang="zh-CN" sz="2000" dirty="0" err="1" smtClean="0">
                <a:latin typeface="+mn-lt"/>
                <a:sym typeface="+mn-ea"/>
              </a:rPr>
              <a:t>IoT</a:t>
            </a:r>
            <a:r>
              <a:rPr lang="en-US" altLang="zh-CN" sz="2000" dirty="0" smtClean="0">
                <a:latin typeface="+mn-lt"/>
                <a:sym typeface="+mn-ea"/>
              </a:rPr>
              <a:t> NTN bands and E-UTRA CA configurations after RAN5 meeting. A macro enabled output E-UTRA CA configuration WP is supposed to be the attachment for CDS declaration.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3439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224855" y="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Handling of</a:t>
            </a:r>
            <a:r>
              <a:rPr lang="en-US" altLang="zh-CN" sz="3200" b="1" dirty="0" smtClean="0">
                <a:solidFill>
                  <a:schemeClr val="tx1"/>
                </a:solidFill>
              </a:rPr>
              <a:t> PRD20 updates after RAN5 meeting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064" y="1266190"/>
            <a:ext cx="4934204" cy="21400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21268" y="1739896"/>
            <a:ext cx="5054860" cy="200670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0014" y="3746599"/>
            <a:ext cx="4788146" cy="255918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40240" y="3900587"/>
            <a:ext cx="7076430" cy="2806601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00673" y="626111"/>
            <a:ext cx="3072447" cy="615553"/>
          </a:xfrm>
          <a:prstGeom prst="rect">
            <a:avLst/>
          </a:prstGeom>
          <a:solidFill>
            <a:srgbClr val="FFFF00"/>
          </a:solidFill>
        </p:spPr>
        <p:txBody>
          <a:bodyPr wrap="square" rtlCol="0" anchor="t">
            <a:spAutoFit/>
          </a:bodyPr>
          <a:lstStyle/>
          <a:p>
            <a:pPr algn="l" eaLnBrk="1" latinLnBrk="0" hangingPunct="1">
              <a:spcBef>
                <a:spcPts val="0"/>
              </a:spcBef>
              <a:buClrTx/>
              <a:buSzTx/>
            </a:pPr>
            <a:r>
              <a:rPr lang="en-US" altLang="zh-CN" sz="2000" u="sng" dirty="0" smtClean="0">
                <a:solidFill>
                  <a:srgbClr val="FF0000"/>
                </a:solidFill>
                <a:latin typeface="+mn-lt"/>
                <a:sym typeface="+mn-ea"/>
              </a:rPr>
              <a:t>Create </a:t>
            </a:r>
            <a:r>
              <a:rPr lang="en-US" altLang="zh-CN" sz="2000" u="sng" dirty="0" err="1" smtClean="0">
                <a:solidFill>
                  <a:srgbClr val="FF0000"/>
                </a:solidFill>
                <a:latin typeface="+mn-lt"/>
                <a:sym typeface="+mn-ea"/>
              </a:rPr>
              <a:t>Workplan</a:t>
            </a:r>
            <a:r>
              <a:rPr lang="en-US" altLang="zh-CN" sz="2000" u="sng" dirty="0" smtClean="0">
                <a:solidFill>
                  <a:srgbClr val="FF0000"/>
                </a:solidFill>
                <a:latin typeface="+mn-lt"/>
                <a:sym typeface="+mn-ea"/>
              </a:rPr>
              <a:t> example. </a:t>
            </a:r>
            <a:endParaRPr lang="en-US" altLang="zh-CN" sz="2000" u="sng" dirty="0">
              <a:solidFill>
                <a:srgbClr val="FF0000"/>
              </a:solidFill>
              <a:latin typeface="+mn-lt"/>
              <a:sym typeface="+mn-ea"/>
            </a:endParaRPr>
          </a:p>
          <a:p>
            <a:pPr algn="l" eaLnBrk="1" latinLnBrk="0" hangingPunct="1">
              <a:spcBef>
                <a:spcPts val="0"/>
              </a:spcBef>
              <a:buClrTx/>
              <a:buSzTx/>
            </a:pPr>
            <a:endParaRPr lang="en-US" altLang="zh-CN" sz="1400" dirty="0" smtClean="0">
              <a:latin typeface="+mn-lt"/>
              <a:sym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826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224855" y="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Handling of</a:t>
            </a:r>
            <a:r>
              <a:rPr lang="en-US" altLang="zh-CN" sz="3200" b="1" dirty="0" smtClean="0">
                <a:solidFill>
                  <a:schemeClr val="tx1"/>
                </a:solidFill>
              </a:rPr>
              <a:t> PRD20 updates after RAN5 meeting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00673" y="835601"/>
            <a:ext cx="11889740" cy="61555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latinLnBrk="0" hangingPunct="1">
              <a:spcBef>
                <a:spcPts val="0"/>
              </a:spcBef>
              <a:buClrTx/>
              <a:buSzTx/>
            </a:pP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Update when a RAN5 </a:t>
            </a:r>
            <a:r>
              <a:rPr lang="en-US" altLang="zh-CN" sz="2000" dirty="0" smtClean="0">
                <a:solidFill>
                  <a:srgbClr val="FF0000"/>
                </a:solidFill>
                <a:latin typeface="+mn-lt"/>
                <a:sym typeface="+mn-ea"/>
              </a:rPr>
              <a:t>E-UTRA bands, </a:t>
            </a:r>
            <a:r>
              <a:rPr lang="en-US" altLang="zh-CN" sz="2000" dirty="0" err="1" smtClean="0">
                <a:solidFill>
                  <a:srgbClr val="FF0000"/>
                </a:solidFill>
                <a:latin typeface="+mn-lt"/>
                <a:sym typeface="+mn-ea"/>
              </a:rPr>
              <a:t>IoT</a:t>
            </a:r>
            <a:r>
              <a:rPr lang="en-US" altLang="zh-CN" sz="2000" dirty="0" smtClean="0">
                <a:solidFill>
                  <a:srgbClr val="FF0000"/>
                </a:solidFill>
                <a:latin typeface="+mn-lt"/>
                <a:sym typeface="+mn-ea"/>
              </a:rPr>
              <a:t> NTN bands or </a:t>
            </a: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E-UTRA CA </a:t>
            </a:r>
            <a:r>
              <a:rPr lang="en-US" altLang="zh-CN" sz="2000" dirty="0" smtClean="0">
                <a:solidFill>
                  <a:srgbClr val="FF0000"/>
                </a:solidFill>
                <a:latin typeface="+mn-lt"/>
                <a:sym typeface="+mn-ea"/>
              </a:rPr>
              <a:t>basket </a:t>
            </a: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WI is closed.</a:t>
            </a:r>
            <a:r>
              <a:rPr lang="en-US" altLang="zh-CN" sz="2000" dirty="0" smtClean="0">
                <a:latin typeface="+mn-lt"/>
                <a:sym typeface="+mn-ea"/>
              </a:rPr>
              <a:t> </a:t>
            </a:r>
            <a:endParaRPr lang="en-US" altLang="zh-CN" sz="2000" dirty="0">
              <a:latin typeface="+mn-lt"/>
              <a:sym typeface="+mn-ea"/>
            </a:endParaRPr>
          </a:p>
          <a:p>
            <a:pPr algn="l" eaLnBrk="1" latinLnBrk="0" hangingPunct="1">
              <a:spcBef>
                <a:spcPts val="0"/>
              </a:spcBef>
              <a:buClrTx/>
              <a:buSzTx/>
            </a:pPr>
            <a:endParaRPr lang="en-US" altLang="zh-CN" sz="1400" dirty="0" smtClean="0">
              <a:latin typeface="+mn-lt"/>
              <a:sym typeface="+mn-ea"/>
            </a:endParaRPr>
          </a:p>
        </p:txBody>
      </p:sp>
      <p:sp>
        <p:nvSpPr>
          <p:cNvPr id="6" name="文本框 2"/>
          <p:cNvSpPr txBox="1">
            <a:spLocks noChangeArrowheads="1"/>
          </p:cNvSpPr>
          <p:nvPr/>
        </p:nvSpPr>
        <p:spPr bwMode="auto">
          <a:xfrm>
            <a:off x="371472" y="1559044"/>
            <a:ext cx="11284719" cy="302747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449263" indent="-449263">
              <a:spcBef>
                <a:spcPts val="1400"/>
              </a:spcBef>
              <a:spcAft>
                <a:spcPts val="180"/>
              </a:spcAft>
              <a:buFont typeface="Wingdings" panose="05000000000000000000" pitchFamily="2" charset="2"/>
              <a:buChar char="Ø"/>
            </a:pPr>
            <a:r>
              <a:rPr lang="en-GB" altLang="zh-CN" sz="1400" dirty="0"/>
              <a:t>When a RAN5 </a:t>
            </a:r>
            <a:r>
              <a:rPr lang="en-GB" altLang="zh-CN" sz="1400" dirty="0" smtClean="0">
                <a:solidFill>
                  <a:srgbClr val="FF0000"/>
                </a:solidFill>
              </a:rPr>
              <a:t>E-UTRA bands, </a:t>
            </a:r>
            <a:r>
              <a:rPr lang="en-GB" altLang="zh-CN" sz="1400" dirty="0" err="1" smtClean="0">
                <a:solidFill>
                  <a:srgbClr val="FF0000"/>
                </a:solidFill>
              </a:rPr>
              <a:t>IoT</a:t>
            </a:r>
            <a:r>
              <a:rPr lang="en-GB" altLang="zh-CN" sz="1400" dirty="0" smtClean="0">
                <a:solidFill>
                  <a:srgbClr val="FF0000"/>
                </a:solidFill>
              </a:rPr>
              <a:t> NTN bands or </a:t>
            </a:r>
            <a:r>
              <a:rPr lang="en-GB" altLang="zh-CN" sz="1400" dirty="0" smtClean="0"/>
              <a:t>E-UTRA </a:t>
            </a:r>
            <a:r>
              <a:rPr lang="en-GB" altLang="zh-CN" sz="1400" dirty="0"/>
              <a:t>CA </a:t>
            </a:r>
            <a:r>
              <a:rPr lang="en-GB" altLang="zh-CN" sz="1400" dirty="0" smtClean="0">
                <a:solidFill>
                  <a:srgbClr val="FF0000"/>
                </a:solidFill>
              </a:rPr>
              <a:t>basket </a:t>
            </a:r>
            <a:r>
              <a:rPr lang="en-GB" altLang="zh-CN" sz="1400" dirty="0" smtClean="0"/>
              <a:t>work </a:t>
            </a:r>
            <a:r>
              <a:rPr lang="en-GB" altLang="zh-CN" sz="1400" dirty="0"/>
              <a:t>item has been closed or when all E-UTRA CA configurations within a WI has been completed the following need to be updated</a:t>
            </a:r>
            <a:r>
              <a:rPr lang="en-GB" altLang="zh-CN" sz="1400" dirty="0" smtClean="0"/>
              <a:t>:</a:t>
            </a:r>
            <a:endParaRPr lang="en-US" altLang="zh-CN" sz="1400" dirty="0" smtClean="0"/>
          </a:p>
          <a:p>
            <a:pPr marL="1058863" lvl="2" indent="-449263">
              <a:spcBef>
                <a:spcPts val="5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GB" altLang="zh-CN" sz="1200" i="1" dirty="0"/>
              <a:t>Update the "Status" column in the scope table in clause 1 of </a:t>
            </a:r>
            <a:r>
              <a:rPr lang="en-GB" altLang="zh-CN" sz="1200" i="1" dirty="0" smtClean="0"/>
              <a:t>PRD20 </a:t>
            </a:r>
            <a:r>
              <a:rPr lang="en-GB" altLang="zh-CN" sz="1200" i="1" dirty="0"/>
              <a:t>document for the WI</a:t>
            </a:r>
            <a:r>
              <a:rPr lang="en-GB" altLang="zh-CN" sz="1200" i="1" dirty="0" smtClean="0"/>
              <a:t>.</a:t>
            </a:r>
          </a:p>
          <a:p>
            <a:pPr marL="1668463" lvl="3" indent="-449263">
              <a:spcBef>
                <a:spcPts val="500"/>
              </a:spcBef>
              <a:spcAft>
                <a:spcPts val="200"/>
              </a:spcAft>
              <a:buFont typeface="Arial Unicode MS" panose="020B0604020202020204" pitchFamily="34" charset="-122"/>
              <a:buChar char="­"/>
            </a:pPr>
            <a:r>
              <a:rPr lang="en-GB" altLang="zh-CN" sz="1200" i="1" dirty="0"/>
              <a:t>If all the </a:t>
            </a:r>
            <a:r>
              <a:rPr lang="en-GB" altLang="zh-CN" sz="1200" i="1" dirty="0" smtClean="0">
                <a:solidFill>
                  <a:srgbClr val="FF0000"/>
                </a:solidFill>
              </a:rPr>
              <a:t>E-UTRA bands, </a:t>
            </a:r>
            <a:r>
              <a:rPr lang="en-GB" altLang="zh-CN" sz="1200" i="1" dirty="0" err="1" smtClean="0">
                <a:solidFill>
                  <a:srgbClr val="FF0000"/>
                </a:solidFill>
              </a:rPr>
              <a:t>IoT</a:t>
            </a:r>
            <a:r>
              <a:rPr lang="en-GB" altLang="zh-CN" sz="1200" i="1" dirty="0" smtClean="0">
                <a:solidFill>
                  <a:srgbClr val="FF0000"/>
                </a:solidFill>
              </a:rPr>
              <a:t> NTN bands or </a:t>
            </a:r>
            <a:r>
              <a:rPr lang="en-GB" altLang="zh-CN" sz="1200" i="1" dirty="0" smtClean="0"/>
              <a:t>E-UTRA </a:t>
            </a:r>
            <a:r>
              <a:rPr lang="en-GB" altLang="zh-CN" sz="1200" i="1" dirty="0"/>
              <a:t>CA configurations have been completed set the status to "Completed"; </a:t>
            </a:r>
            <a:r>
              <a:rPr lang="en-GB" altLang="zh-CN" sz="1200" i="1" dirty="0" smtClean="0"/>
              <a:t>else</a:t>
            </a:r>
          </a:p>
          <a:p>
            <a:pPr marL="1668463" lvl="3" indent="-449263">
              <a:spcBef>
                <a:spcPts val="500"/>
              </a:spcBef>
              <a:spcAft>
                <a:spcPts val="200"/>
              </a:spcAft>
              <a:buFont typeface="Arial Unicode MS" panose="020B0604020202020204" pitchFamily="34" charset="-122"/>
              <a:buChar char="­"/>
            </a:pPr>
            <a:r>
              <a:rPr lang="en-GB" altLang="zh-CN" sz="1200" i="1" dirty="0"/>
              <a:t>If the WI is closed but not all </a:t>
            </a:r>
            <a:r>
              <a:rPr lang="en-GB" altLang="zh-CN" sz="1200" i="1" dirty="0" smtClean="0">
                <a:solidFill>
                  <a:srgbClr val="FF0000"/>
                </a:solidFill>
              </a:rPr>
              <a:t>the E-UTRA bands, </a:t>
            </a:r>
            <a:r>
              <a:rPr lang="en-GB" altLang="zh-CN" sz="1200" i="1" dirty="0" err="1" smtClean="0">
                <a:solidFill>
                  <a:srgbClr val="FF0000"/>
                </a:solidFill>
              </a:rPr>
              <a:t>IoT</a:t>
            </a:r>
            <a:r>
              <a:rPr lang="en-GB" altLang="zh-CN" sz="1200" i="1" dirty="0" smtClean="0">
                <a:solidFill>
                  <a:srgbClr val="FF0000"/>
                </a:solidFill>
              </a:rPr>
              <a:t> NTN bands or </a:t>
            </a:r>
            <a:r>
              <a:rPr lang="en-GB" altLang="zh-CN" sz="1200" i="1" dirty="0" smtClean="0"/>
              <a:t>E-UTRA </a:t>
            </a:r>
            <a:r>
              <a:rPr lang="en-GB" altLang="zh-CN" sz="1200" i="1" dirty="0"/>
              <a:t>CA configurations have been completed set the status to "WI closed but not all configurations specified".</a:t>
            </a:r>
            <a:endParaRPr lang="en-GB" altLang="zh-CN" sz="1200" i="1" dirty="0" smtClean="0"/>
          </a:p>
          <a:p>
            <a:pPr marL="1058863" lvl="2" indent="-449263">
              <a:spcBef>
                <a:spcPts val="5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GB" altLang="zh-CN" sz="1200" i="1" dirty="0"/>
              <a:t>Make the same changes to the "Status" column in worksheet "Introduction" of the PRD20 CA list as done above for clause 1</a:t>
            </a:r>
            <a:r>
              <a:rPr lang="en-GB" altLang="zh-CN" sz="1200" i="1" dirty="0" smtClean="0"/>
              <a:t>.</a:t>
            </a:r>
          </a:p>
          <a:p>
            <a:pPr marL="1058863" lvl="2" indent="-449263">
              <a:spcBef>
                <a:spcPts val="5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endParaRPr lang="en-US" altLang="zh-CN" sz="1200" i="1" dirty="0" smtClean="0"/>
          </a:p>
          <a:p>
            <a:pPr marL="609600" lvl="2" indent="0">
              <a:spcBef>
                <a:spcPts val="500"/>
              </a:spcBef>
              <a:spcAft>
                <a:spcPts val="200"/>
              </a:spcAft>
            </a:pPr>
            <a:r>
              <a:rPr lang="en-US" altLang="zh-CN" sz="1200" b="1" i="1" dirty="0" smtClean="0">
                <a:solidFill>
                  <a:srgbClr val="FF0000"/>
                </a:solidFill>
              </a:rPr>
              <a:t>Note: The above wording in red color should be updated for PRD20 word </a:t>
            </a:r>
            <a:r>
              <a:rPr lang="en-US" altLang="zh-CN" sz="1200" b="1" i="1" dirty="0">
                <a:solidFill>
                  <a:srgbClr val="FF0000"/>
                </a:solidFill>
              </a:rPr>
              <a:t>document (PRD20 Clause </a:t>
            </a:r>
            <a:r>
              <a:rPr lang="en-US" altLang="zh-CN" sz="1200" b="1" i="1" dirty="0" smtClean="0">
                <a:solidFill>
                  <a:srgbClr val="FF0000"/>
                </a:solidFill>
              </a:rPr>
              <a:t>6.3.2).</a:t>
            </a:r>
          </a:p>
          <a:p>
            <a:pPr marL="609600" lvl="2" indent="0">
              <a:spcBef>
                <a:spcPts val="500"/>
              </a:spcBef>
              <a:spcAft>
                <a:spcPts val="200"/>
              </a:spcAft>
            </a:pPr>
            <a:endParaRPr lang="en-US" altLang="zh-CN" sz="1200" b="1" i="1" dirty="0" smtClean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1472" y="4879272"/>
            <a:ext cx="11889740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latinLnBrk="0" hangingPunct="1">
              <a:spcBef>
                <a:spcPts val="0"/>
              </a:spcBef>
              <a:buClrTx/>
              <a:buSzTx/>
            </a:pPr>
            <a:r>
              <a:rPr lang="en-US" altLang="zh-CN" sz="2000" dirty="0" smtClean="0">
                <a:latin typeface="+mn-lt"/>
                <a:sym typeface="+mn-ea"/>
              </a:rPr>
              <a:t>Proposal 4:  It is suggested to approve the above wording for handling the update when a RAN5 E-UTRA bands, </a:t>
            </a:r>
            <a:r>
              <a:rPr lang="en-US" altLang="zh-CN" sz="2000" dirty="0" err="1" smtClean="0">
                <a:latin typeface="+mn-lt"/>
                <a:sym typeface="+mn-ea"/>
              </a:rPr>
              <a:t>IoT</a:t>
            </a:r>
            <a:r>
              <a:rPr lang="en-US" altLang="zh-CN" sz="2000" dirty="0" smtClean="0">
                <a:latin typeface="+mn-lt"/>
                <a:sym typeface="+mn-ea"/>
              </a:rPr>
              <a:t> NTN bands or E-UTRA CA basket WI is closed in PRD20 word document.</a:t>
            </a:r>
            <a:endParaRPr lang="en-US" altLang="zh-CN" sz="1400" dirty="0" smtClean="0">
              <a:latin typeface="+mn-lt"/>
              <a:sym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474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224855" y="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Handling of</a:t>
            </a:r>
            <a:r>
              <a:rPr lang="en-US" altLang="zh-CN" sz="3200" b="1" dirty="0" smtClean="0">
                <a:solidFill>
                  <a:schemeClr val="tx1"/>
                </a:solidFill>
              </a:rPr>
              <a:t> PRD20 updates after RAN5 meeting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00673" y="835601"/>
            <a:ext cx="11889740" cy="9233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latinLnBrk="0" hangingPunct="1">
              <a:spcBef>
                <a:spcPts val="0"/>
              </a:spcBef>
              <a:buClrTx/>
              <a:buSzTx/>
            </a:pP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Update when all </a:t>
            </a:r>
            <a:r>
              <a:rPr lang="en-US" altLang="zh-CN" sz="2000" dirty="0" smtClean="0">
                <a:solidFill>
                  <a:srgbClr val="FF0000"/>
                </a:solidFill>
                <a:latin typeface="+mn-lt"/>
                <a:sym typeface="+mn-ea"/>
              </a:rPr>
              <a:t>E-UTRA bands, </a:t>
            </a:r>
            <a:r>
              <a:rPr lang="en-US" altLang="zh-CN" sz="2000" dirty="0" err="1" smtClean="0">
                <a:solidFill>
                  <a:srgbClr val="FF0000"/>
                </a:solidFill>
                <a:latin typeface="+mn-lt"/>
                <a:sym typeface="+mn-ea"/>
              </a:rPr>
              <a:t>IoT</a:t>
            </a:r>
            <a:r>
              <a:rPr lang="en-US" altLang="zh-CN" sz="2000" dirty="0" smtClean="0">
                <a:solidFill>
                  <a:srgbClr val="FF0000"/>
                </a:solidFill>
                <a:latin typeface="+mn-lt"/>
                <a:sym typeface="+mn-ea"/>
              </a:rPr>
              <a:t> NTN bands or E-UTRA CA </a:t>
            </a: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configurations in a RAN5 E-UTRA </a:t>
            </a:r>
            <a:r>
              <a:rPr lang="en-US" altLang="zh-CN" sz="2000" strike="sngStrike" dirty="0" smtClean="0">
                <a:solidFill>
                  <a:srgbClr val="FF0000"/>
                </a:solidFill>
                <a:latin typeface="+mn-lt"/>
                <a:sym typeface="+mn-ea"/>
              </a:rPr>
              <a:t>CA </a:t>
            </a: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WI have been completed.</a:t>
            </a:r>
            <a:r>
              <a:rPr lang="en-US" altLang="zh-CN" sz="2000" dirty="0" smtClean="0">
                <a:latin typeface="+mn-lt"/>
                <a:sym typeface="+mn-ea"/>
              </a:rPr>
              <a:t> </a:t>
            </a:r>
            <a:endParaRPr lang="en-US" altLang="zh-CN" sz="2000" dirty="0">
              <a:latin typeface="+mn-lt"/>
              <a:sym typeface="+mn-ea"/>
            </a:endParaRPr>
          </a:p>
          <a:p>
            <a:pPr algn="l" eaLnBrk="1" latinLnBrk="0" hangingPunct="1">
              <a:spcBef>
                <a:spcPts val="0"/>
              </a:spcBef>
              <a:buClrTx/>
              <a:buSzTx/>
            </a:pPr>
            <a:endParaRPr lang="en-US" altLang="zh-CN" sz="1400" dirty="0" smtClean="0">
              <a:latin typeface="+mn-lt"/>
              <a:sym typeface="+mn-ea"/>
            </a:endParaRPr>
          </a:p>
        </p:txBody>
      </p:sp>
      <p:sp>
        <p:nvSpPr>
          <p:cNvPr id="6" name="文本框 2"/>
          <p:cNvSpPr txBox="1">
            <a:spLocks noChangeArrowheads="1"/>
          </p:cNvSpPr>
          <p:nvPr/>
        </p:nvSpPr>
        <p:spPr bwMode="auto">
          <a:xfrm>
            <a:off x="371472" y="1758931"/>
            <a:ext cx="11284719" cy="194221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449263" indent="-449263">
              <a:spcBef>
                <a:spcPts val="1400"/>
              </a:spcBef>
              <a:spcAft>
                <a:spcPts val="180"/>
              </a:spcAft>
              <a:buFont typeface="Wingdings" panose="05000000000000000000" pitchFamily="2" charset="2"/>
              <a:buChar char="Ø"/>
            </a:pPr>
            <a:r>
              <a:rPr lang="en-GB" altLang="zh-CN" sz="1400" dirty="0"/>
              <a:t>When </a:t>
            </a:r>
            <a:r>
              <a:rPr lang="en-GB" altLang="zh-CN" sz="1400" dirty="0" smtClean="0"/>
              <a:t>all </a:t>
            </a:r>
            <a:r>
              <a:rPr lang="en-GB" altLang="zh-CN" sz="1400" dirty="0" smtClean="0">
                <a:solidFill>
                  <a:srgbClr val="FF0000"/>
                </a:solidFill>
              </a:rPr>
              <a:t>E-UTRA bands, </a:t>
            </a:r>
            <a:r>
              <a:rPr lang="en-GB" altLang="zh-CN" sz="1400" dirty="0" err="1" smtClean="0">
                <a:solidFill>
                  <a:srgbClr val="FF0000"/>
                </a:solidFill>
              </a:rPr>
              <a:t>IoT</a:t>
            </a:r>
            <a:r>
              <a:rPr lang="en-GB" altLang="zh-CN" sz="1400" dirty="0" smtClean="0">
                <a:solidFill>
                  <a:srgbClr val="FF0000"/>
                </a:solidFill>
              </a:rPr>
              <a:t> NTN bands or </a:t>
            </a:r>
            <a:r>
              <a:rPr lang="en-GB" altLang="zh-CN" sz="1400" dirty="0" smtClean="0"/>
              <a:t>E-UTRA </a:t>
            </a:r>
            <a:r>
              <a:rPr lang="en-GB" altLang="zh-CN" sz="1400" dirty="0"/>
              <a:t>CA </a:t>
            </a:r>
            <a:r>
              <a:rPr lang="en-GB" altLang="zh-CN" sz="1400" dirty="0" smtClean="0"/>
              <a:t>Configurations for a closed RAN5 WI have been completed do:</a:t>
            </a:r>
            <a:endParaRPr lang="en-US" altLang="zh-CN" sz="1400" dirty="0" smtClean="0"/>
          </a:p>
          <a:p>
            <a:pPr marL="1058863" lvl="2" indent="-449263">
              <a:spcBef>
                <a:spcPts val="5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GB" altLang="zh-CN" sz="1200" i="1" dirty="0" smtClean="0"/>
              <a:t>In </a:t>
            </a:r>
            <a:r>
              <a:rPr lang="en-GB" altLang="zh-CN" sz="1200" i="1" dirty="0"/>
              <a:t>the </a:t>
            </a:r>
            <a:r>
              <a:rPr lang="en-GB" altLang="zh-CN" sz="1200" i="1" dirty="0" smtClean="0">
                <a:solidFill>
                  <a:srgbClr val="FF0000"/>
                </a:solidFill>
              </a:rPr>
              <a:t>“E-UTRA bands”, “</a:t>
            </a:r>
            <a:r>
              <a:rPr lang="en-GB" altLang="zh-CN" sz="1200" i="1" dirty="0" err="1" smtClean="0">
                <a:solidFill>
                  <a:srgbClr val="FF0000"/>
                </a:solidFill>
              </a:rPr>
              <a:t>IoT</a:t>
            </a:r>
            <a:r>
              <a:rPr lang="en-GB" altLang="zh-CN" sz="1200" i="1" dirty="0" smtClean="0">
                <a:solidFill>
                  <a:srgbClr val="FF0000"/>
                </a:solidFill>
              </a:rPr>
              <a:t> NTN bands” or </a:t>
            </a:r>
            <a:r>
              <a:rPr lang="en-GB" altLang="zh-CN" sz="1200" i="1" dirty="0" smtClean="0"/>
              <a:t>"E-UTRA </a:t>
            </a:r>
            <a:r>
              <a:rPr lang="en-GB" altLang="zh-CN" sz="1200" i="1" dirty="0"/>
              <a:t>CA configurations" worksheet of the PRD20 CA list:</a:t>
            </a:r>
          </a:p>
          <a:p>
            <a:pPr marL="1668463" lvl="3" indent="-449263">
              <a:spcBef>
                <a:spcPts val="5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GB" altLang="zh-CN" sz="1200" i="1" dirty="0"/>
              <a:t>For each </a:t>
            </a:r>
            <a:r>
              <a:rPr lang="en-GB" altLang="zh-CN" sz="1200" i="1" dirty="0">
                <a:solidFill>
                  <a:srgbClr val="FF0000"/>
                </a:solidFill>
              </a:rPr>
              <a:t>E-UTRA band, </a:t>
            </a:r>
            <a:r>
              <a:rPr lang="en-GB" altLang="zh-CN" sz="1200" i="1" dirty="0" err="1">
                <a:solidFill>
                  <a:srgbClr val="FF0000"/>
                </a:solidFill>
              </a:rPr>
              <a:t>IoT</a:t>
            </a:r>
            <a:r>
              <a:rPr lang="en-GB" altLang="zh-CN" sz="1200" i="1" dirty="0">
                <a:solidFill>
                  <a:srgbClr val="FF0000"/>
                </a:solidFill>
              </a:rPr>
              <a:t> NTN band or </a:t>
            </a:r>
            <a:r>
              <a:rPr lang="en-GB" altLang="zh-CN" sz="1200" i="1" dirty="0"/>
              <a:t>E-UTRA CA configuration of the </a:t>
            </a:r>
            <a:r>
              <a:rPr lang="en-GB" altLang="zh-CN" sz="1200" i="1" dirty="0">
                <a:solidFill>
                  <a:srgbClr val="FF0000"/>
                </a:solidFill>
              </a:rPr>
              <a:t>closed </a:t>
            </a:r>
            <a:r>
              <a:rPr lang="en-GB" altLang="zh-CN" sz="1200" i="1" dirty="0"/>
              <a:t>WI add “</a:t>
            </a:r>
            <a:r>
              <a:rPr lang="en-GB" altLang="zh-CN" sz="1200" i="1" dirty="0" err="1">
                <a:solidFill>
                  <a:srgbClr val="FF0000"/>
                </a:solidFill>
              </a:rPr>
              <a:t>TEIx_Test</a:t>
            </a:r>
            <a:r>
              <a:rPr lang="en-GB" altLang="zh-CN" sz="1200" i="1" dirty="0"/>
              <a:t>,” before the existing WI code in column “Applicable RAN5 WI code(s) for CRs” where x is the </a:t>
            </a:r>
            <a:r>
              <a:rPr lang="en-GB" altLang="zh-CN" sz="1200" i="1" dirty="0" smtClean="0"/>
              <a:t>number of the release, </a:t>
            </a:r>
            <a:r>
              <a:rPr lang="en-GB" altLang="zh-CN" sz="1200" i="1" dirty="0"/>
              <a:t>e.g. 15 for Rel-15, etc.</a:t>
            </a:r>
          </a:p>
          <a:p>
            <a:pPr marL="1058863" lvl="2" indent="-449263">
              <a:spcBef>
                <a:spcPts val="5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endParaRPr lang="en-US" altLang="zh-CN" sz="1200" i="1" dirty="0" smtClean="0"/>
          </a:p>
          <a:p>
            <a:pPr marL="609600" lvl="2" indent="0">
              <a:spcBef>
                <a:spcPts val="500"/>
              </a:spcBef>
              <a:spcAft>
                <a:spcPts val="200"/>
              </a:spcAft>
            </a:pPr>
            <a:r>
              <a:rPr lang="en-US" altLang="zh-CN" sz="1200" b="1" i="1" dirty="0" smtClean="0">
                <a:solidFill>
                  <a:srgbClr val="FF0000"/>
                </a:solidFill>
              </a:rPr>
              <a:t>Note: The above wording in red color should be updated for PRD20 word </a:t>
            </a:r>
            <a:r>
              <a:rPr lang="en-US" altLang="zh-CN" sz="1200" b="1" i="1" dirty="0">
                <a:solidFill>
                  <a:srgbClr val="FF0000"/>
                </a:solidFill>
              </a:rPr>
              <a:t>document (PRD20 Clause </a:t>
            </a:r>
            <a:r>
              <a:rPr lang="en-US" altLang="zh-CN" sz="1200" b="1" i="1" dirty="0" smtClean="0">
                <a:solidFill>
                  <a:srgbClr val="FF0000"/>
                </a:solidFill>
              </a:rPr>
              <a:t>6.3.3).</a:t>
            </a:r>
          </a:p>
          <a:p>
            <a:pPr marL="609600" lvl="2" indent="0">
              <a:spcBef>
                <a:spcPts val="500"/>
              </a:spcBef>
              <a:spcAft>
                <a:spcPts val="200"/>
              </a:spcAft>
            </a:pPr>
            <a:endParaRPr lang="en-US" altLang="zh-CN" sz="1200" b="1" i="1" dirty="0" smtClean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0673" y="4270530"/>
            <a:ext cx="11889740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000" dirty="0" smtClean="0">
                <a:latin typeface="+mn-lt"/>
                <a:sym typeface="+mn-ea"/>
              </a:rPr>
              <a:t>Proposal 5:  It is suggested to approve the above wording for handling the </a:t>
            </a:r>
            <a:r>
              <a:rPr lang="en-US" altLang="zh-CN" sz="2000" dirty="0">
                <a:latin typeface="+mn-lt"/>
                <a:sym typeface="+mn-ea"/>
              </a:rPr>
              <a:t>update in PRD20 word document when all configurations in a  RAN5 E-UTRA bands, </a:t>
            </a:r>
            <a:r>
              <a:rPr lang="en-US" altLang="zh-CN" sz="2000" dirty="0" err="1">
                <a:latin typeface="+mn-lt"/>
                <a:sym typeface="+mn-ea"/>
              </a:rPr>
              <a:t>IoT</a:t>
            </a:r>
            <a:r>
              <a:rPr lang="en-US" altLang="zh-CN" sz="2000" dirty="0">
                <a:latin typeface="+mn-lt"/>
                <a:sym typeface="+mn-ea"/>
              </a:rPr>
              <a:t> NTN bands or E-UTRA CA basket WI have been completed.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80560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/>
          <a:lstStyle/>
          <a:p>
            <a:pPr eaLnBrk="1" hangingPunct="1"/>
            <a:r>
              <a:rPr lang="en-US" altLang="zh-CN" sz="6000" smtClean="0"/>
              <a:t>Thank you!</a:t>
            </a:r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6425</TotalTime>
  <Words>1186</Words>
  <Application>Microsoft Office PowerPoint</Application>
  <PresentationFormat>自定义</PresentationFormat>
  <Paragraphs>63</Paragraphs>
  <Slides>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 Unicode MS</vt:lpstr>
      <vt:lpstr>宋体</vt:lpstr>
      <vt:lpstr>Arial</vt:lpstr>
      <vt:lpstr>Calibri</vt:lpstr>
      <vt:lpstr>Calibri Light</vt:lpstr>
      <vt:lpstr>Wingdings</vt:lpstr>
      <vt:lpstr>Office 主题</vt:lpstr>
      <vt:lpstr>Discussion on PRD20 handling for E-UTRA bands and CA configurations</vt:lpstr>
      <vt:lpstr>About PRD20</vt:lpstr>
      <vt:lpstr>Handling of PRD20 assignments</vt:lpstr>
      <vt:lpstr>Handling of PRD20 updates after RAN5 meeting</vt:lpstr>
      <vt:lpstr>Handling of PRD20 updates after RAN5 meeting</vt:lpstr>
      <vt:lpstr>Handling of PRD20 updates after RAN5 meeting</vt:lpstr>
      <vt:lpstr>Handling of PRD20 updates after RAN5 meeting</vt:lpstr>
      <vt:lpstr>Thank you!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ZTE-Ma Zhifeng</cp:lastModifiedBy>
  <cp:revision>1294</cp:revision>
  <dcterms:created xsi:type="dcterms:W3CDTF">2018-09-20T03:53:00Z</dcterms:created>
  <dcterms:modified xsi:type="dcterms:W3CDTF">2024-11-08T21:14:16Z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r8>0</vt:r8>
  </property>
  <property fmtid="{D5CDD505-2E9C-101B-9397-08002B2CF9AE}" pid="4" name="ContentTypeId">
    <vt:lpwstr>0x010100EB28163D68FE8E4D9361964FDD814FC4</vt:lpwstr>
  </property>
  <property fmtid="{D5CDD505-2E9C-101B-9397-08002B2CF9AE}" pid="5" name="KSOProductBuildVer">
    <vt:lpwstr>2052-11.8.2.10912</vt:lpwstr>
  </property>
  <property fmtid="{D5CDD505-2E9C-101B-9397-08002B2CF9AE}" pid="6" name="ICV">
    <vt:lpwstr>06475E1BD0F54B2FAD5D6ECC63AF02E6</vt:lpwstr>
  </property>
  <property fmtid="{D5CDD505-2E9C-101B-9397-08002B2CF9AE}" pid="7" name="_2015_ms_pID_725343">
    <vt:lpwstr>(3)J/MPgEPbLUU9asqodSJn268g9h1zd4pIkfjbMbsQkrPzctEG1RCWgOkkB2Wd7rlnWID++S3F
CJE748F8df94YqdhYz+Syu+C9dTMibKZ0UV5cAHaxUA0f/Att1BC9n4gLElsKrBw0yxnE6EI
DEMXfSz4U3SfPXr6B0xhvozpkjQNT31hwj1Tzq6U6MPqPipvtE0h9oaQo3Gpw/LLyikAYKe8
MdIelv6FA4Lo2F4xYM</vt:lpwstr>
  </property>
  <property fmtid="{D5CDD505-2E9C-101B-9397-08002B2CF9AE}" pid="8" name="_2015_ms_pID_7253431">
    <vt:lpwstr>J1rJkSYtb8CKwlLgCQysvFtttm5Ms1eQKua3HMSGPUmT4NxEq5pf/6
fr6bS16svFJsM7ZYVnjYyUnkja4GtMWTgvKBKQFTeqYXwoIpI/xgU+OyH46MjeOQRfmpVr3G
r0q7cifawlEwP/9ri4LszftW6BESyCZ8tsJKE+elVp/y1oWMUjJ7xOfBw0/2D0Vvng+o8xu9
QPeHw91/O7f7HX5PbfsZjsHzQibMp54hWFty</vt:lpwstr>
  </property>
  <property fmtid="{D5CDD505-2E9C-101B-9397-08002B2CF9AE}" pid="9" name="_2015_ms_pID_7253432">
    <vt:lpwstr>6g==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1652861720</vt:lpwstr>
  </property>
</Properties>
</file>