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9"/>
  </p:handoutMasterIdLst>
  <p:sldIdLst>
    <p:sldId id="290" r:id="rId3"/>
    <p:sldId id="443" r:id="rId5"/>
    <p:sldId id="441" r:id="rId6"/>
    <p:sldId id="446" r:id="rId7"/>
    <p:sldId id="293" r:id="rId8"/>
  </p:sldIdLst>
  <p:sldSz cx="12190730" cy="6859905"/>
  <p:notesSz cx="6858000" cy="9144000"/>
  <p:defaultTextStyle>
    <a:defPPr>
      <a:defRPr lang="en-US"/>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608330" lvl="1" indent="-1511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1217930" lvl="2" indent="-3035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827530" lvl="3" indent="-4559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2437130" lvl="4"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anni SONG(CMCC)" initials="D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8288"/>
    <p:restoredTop sz="93447"/>
  </p:normalViewPr>
  <p:slideViewPr>
    <p:cSldViewPr snapToGrid="0" showGuides="1">
      <p:cViewPr varScale="1">
        <p:scale>
          <a:sx n="72" d="100"/>
          <a:sy n="72" d="100"/>
        </p:scale>
        <p:origin x="712" y="48"/>
      </p:cViewPr>
      <p:guideLst>
        <p:guide orient="horz" pos="2186"/>
        <p:guide pos="3842"/>
      </p:guideLst>
    </p:cSldViewPr>
  </p:slideViewPr>
  <p:notesTextViewPr>
    <p:cViewPr>
      <p:scale>
        <a:sx n="1" d="1"/>
        <a:sy n="1" d="1"/>
      </p:scale>
      <p:origin x="0" y="0"/>
    </p:cViewPr>
  </p:notesTextViewPr>
  <p:sorterViewPr showFormatting="0">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handoutMaster" Target="handoutMasters/handoutMaster1.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3" Type="http://schemas.openxmlformats.org/officeDocument/2006/relationships/commentAuthors" Target="commentAuthors.xml"/><Relationship Id="rId12" Type="http://schemas.openxmlformats.org/officeDocument/2006/relationships/tableStyles" Target="tableStyles.xml"/><Relationship Id="rId11" Type="http://schemas.openxmlformats.org/officeDocument/2006/relationships/viewProps" Target="viewProps.xml"/><Relationship Id="rId10" Type="http://schemas.openxmlformats.org/officeDocument/2006/relationships/presProps" Target="presProps.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AB521B90-5CF5-41B3-832A-4D5F53C8EE1B}"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600" b="0" i="0" u="none" strike="noStrike" kern="1200" cap="none" spc="0" normalizeH="0" baseline="0" noProof="0">
              <a:ln>
                <a:noFill/>
              </a:ln>
              <a:solidFill>
                <a:schemeClr val="tx1"/>
              </a:solidFill>
              <a:effectLst/>
              <a:uLnTx/>
              <a:uFillTx/>
              <a:latin typeface="+mn-lt"/>
              <a:ea typeface="+mn-ea"/>
              <a:cs typeface="+mn-cs"/>
            </a:endParaRPr>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幻灯片图像占位符 1"/>
          <p:cNvSpPr>
            <a:spLocks noGrp="1" noRot="1" noChangeAspect="1" noTextEdit="1"/>
          </p:cNvSpPr>
          <p:nvPr>
            <p:ph type="sldImg"/>
          </p:nvPr>
        </p:nvSpPr>
        <p:spPr>
          <a:ln>
            <a:solidFill>
              <a:srgbClr val="000000">
                <a:alpha val="100000"/>
              </a:srgbClr>
            </a:solidFill>
            <a:miter lim="800000"/>
          </a:ln>
        </p:spPr>
      </p:sp>
      <p:sp>
        <p:nvSpPr>
          <p:cNvPr id="15363" name="备注占位符 2"/>
          <p:cNvSpPr>
            <a:spLocks noGrp="1"/>
          </p:cNvSpPr>
          <p:nvPr>
            <p:ph type="body"/>
          </p:nvPr>
        </p:nvSpPr>
        <p:spPr/>
        <p:txBody>
          <a:bodyPr wrap="square" lIns="91440" tIns="45720" rIns="91440" bIns="45720" anchor="t" anchorCtr="0"/>
          <a:p>
            <a:pPr lvl="0" eaLnBrk="1" hangingPunct="1">
              <a:lnSpc>
                <a:spcPct val="150000"/>
              </a:lnSpc>
            </a:pPr>
            <a:endParaRPr lang="en-US" altLang="zh-CN" dirty="0">
              <a:ea typeface="宋体" panose="02010600030101010101" pitchFamily="2" charset="-122"/>
            </a:endParaRPr>
          </a:p>
        </p:txBody>
      </p:sp>
      <p:sp>
        <p:nvSpPr>
          <p:cNvPr id="15364"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926CD4E9-1BCC-4574-915D-9E4540238ABE}"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4CCB8EF7-BF32-480B-9B29-5AD4945B110F}"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4D1014D3-AB05-4D79-AC85-7B937D4A6D27}"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60747189-C373-4581-9C7B-5D3EB704B7C3}"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2FBAAD3B-6A26-43DC-B769-F74E1D662625}"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日期占位符 3"/>
          <p:cNvSpPr>
            <a:spLocks noGrp="1"/>
          </p:cNvSpPr>
          <p:nvPr>
            <p:ph type="dt" sz="half" idx="1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ACE2188D-16A7-435D-8636-4DE58F1F4FE7}"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7" name="日期占位符 3"/>
          <p:cNvSpPr>
            <a:spLocks noGrp="1"/>
          </p:cNvSpPr>
          <p:nvPr>
            <p:ph type="dt" sz="half" idx="1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8DCB7344-E104-4FC0-B946-34ED99A972D4}"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4"/>
          <p:cNvSpPr>
            <a:spLocks noGrp="1"/>
          </p:cNvSpPr>
          <p:nvPr>
            <p:ph type="ftr" sz="quarter" idx="1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5"/>
          <p:cNvSpPr>
            <a:spLocks noGrp="1"/>
          </p:cNvSpPr>
          <p:nvPr>
            <p:ph type="sldNum" sz="quarter" idx="1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3CDE3F17-3B2F-457D-9E42-6D2BDE38EEFC}"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F6A55551-8E62-459F-A9D5-EB5161DC58A4}"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863BBC30-3426-4810-8156-B2D65F8D26CC}"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vert="horz" wrap="square" lIns="121917" tIns="60958" rIns="121917" bIns="60958" numCol="1" rtlCol="0" anchor="t" anchorCtr="0" compatLnSpc="1">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marL="0" marR="0" lvl="0" indent="0" algn="l" defTabSz="914400" rtl="0" eaLnBrk="0" fontAlgn="base" latinLnBrk="0" hangingPunct="0">
              <a:lnSpc>
                <a:spcPct val="90000"/>
              </a:lnSpc>
              <a:spcBef>
                <a:spcPts val="1340"/>
              </a:spcBef>
              <a:spcAft>
                <a:spcPct val="0"/>
              </a:spcAft>
              <a:buClrTx/>
              <a:buSzTx/>
              <a:buFont typeface="Arial" panose="020B0604020202020204" pitchFamily="34" charset="0"/>
              <a:buNone/>
              <a:defRPr/>
            </a:pPr>
            <a:endParaRPr kumimoji="0" lang="en-US" sz="43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57B23BBC-B664-4346-B601-6D003134BDE0}"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838200" y="365125"/>
            <a:ext cx="10514013" cy="1325563"/>
          </a:xfrm>
          <a:prstGeom prst="rect">
            <a:avLst/>
          </a:prstGeom>
          <a:noFill/>
          <a:ln w="9525">
            <a:noFill/>
          </a:ln>
        </p:spPr>
        <p:txBody>
          <a:bodyPr lIns="121917" tIns="60958" rIns="121917" bIns="60958" anchor="ctr" anchorCtr="0"/>
          <a:p>
            <a:pPr lvl="0"/>
            <a:r>
              <a:rPr lang="zh-CN" altLang="en-US" dirty="0"/>
              <a:t>单击此处编辑母版标题样式</a:t>
            </a:r>
            <a:endParaRPr lang="zh-CN" altLang="en-US" dirty="0"/>
          </a:p>
        </p:txBody>
      </p:sp>
      <p:sp>
        <p:nvSpPr>
          <p:cNvPr id="1027" name="文本占位符 2"/>
          <p:cNvSpPr>
            <a:spLocks noGrp="1"/>
          </p:cNvSpPr>
          <p:nvPr>
            <p:ph type="body" idx="9"/>
          </p:nvPr>
        </p:nvSpPr>
        <p:spPr>
          <a:xfrm>
            <a:off x="838200" y="1825625"/>
            <a:ext cx="10514013" cy="4352925"/>
          </a:xfrm>
          <a:prstGeom prst="rect">
            <a:avLst/>
          </a:prstGeom>
          <a:noFill/>
          <a:ln w="9525">
            <a:noFill/>
          </a:ln>
        </p:spPr>
        <p:txBody>
          <a:bodyPr lIns="121917" tIns="60958" rIns="121917" bIns="60958"/>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A0D77337-E1C2-43C7-9660-BEE5849FCC21}"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pPr lvl="0" eaLnBrk="1" hangingPunct="1">
              <a:buNone/>
            </a:pPr>
            <a:fld id="{9A0DB2DC-4C9A-4742-B13C-FB6460FD3503}" type="slidenum">
              <a:rPr lang="en-US" altLang="zh-CN" dirty="0"/>
            </a:fld>
            <a:endParaRPr lang="en-US" altLang="zh-CN"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2.xml"/><Relationship Id="rId3" Type="http://schemas.openxmlformats.org/officeDocument/2006/relationships/tags" Target="../tags/tag3.xml"/><Relationship Id="rId2" Type="http://schemas.openxmlformats.org/officeDocument/2006/relationships/image" Target="../media/image3.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tags" Target="../tags/tag4.xml"/><Relationship Id="rId2" Type="http://schemas.openxmlformats.org/officeDocument/2006/relationships/image" Target="../media/image5.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标题 1"/>
          <p:cNvSpPr>
            <a:spLocks noGrp="1"/>
          </p:cNvSpPr>
          <p:nvPr>
            <p:ph type="ctrTitle"/>
          </p:nvPr>
        </p:nvSpPr>
        <p:spPr>
          <a:xfrm>
            <a:off x="595313" y="1885950"/>
            <a:ext cx="10960100" cy="2336800"/>
          </a:xfrm>
        </p:spPr>
        <p:txBody>
          <a:bodyPr vert="horz" wrap="square" lIns="121917" tIns="60958" rIns="121917" bIns="60958" numCol="1" anchor="ctr" anchorCtr="0" compatLnSpc="1"/>
          <a:lstStyle/>
          <a:p>
            <a:pPr marL="0" marR="0" lvl="0" indent="0" algn="ctr" defTabSz="914400" rtl="0" eaLnBrk="1" fontAlgn="base" latinLnBrk="0" hangingPunct="1">
              <a:lnSpc>
                <a:spcPts val="6280"/>
              </a:lnSpc>
              <a:spcBef>
                <a:spcPct val="0"/>
              </a:spcBef>
              <a:spcAft>
                <a:spcPct val="0"/>
              </a:spcAft>
              <a:buClrTx/>
              <a:buSzTx/>
              <a:buFontTx/>
              <a:buNone/>
              <a:defRPr/>
            </a:pPr>
            <a:r>
              <a:rPr kumimoji="0" lang="en-US" altLang="zh-CN" sz="2800" b="0" i="0" u="none" strike="noStrike" kern="1200" cap="none" spc="0" normalizeH="0" baseline="0" noProof="0" dirty="0">
                <a:ln>
                  <a:noFill/>
                </a:ln>
                <a:solidFill>
                  <a:schemeClr val="tx1"/>
                </a:solidFill>
                <a:effectLst/>
                <a:uLnTx/>
                <a:uFillTx/>
                <a:latin typeface="+mn-lt"/>
                <a:ea typeface="+mj-ea"/>
                <a:cs typeface="+mj-cs"/>
              </a:rPr>
              <a:t>Disc on how to introduce RAN4 new configurations/bands into RAN5</a:t>
            </a:r>
            <a:endParaRPr kumimoji="0" lang="en-US" altLang="zh-CN" sz="2800" b="0" i="0" u="none" strike="noStrike" kern="1200" cap="none" spc="0" normalizeH="0" baseline="0" noProof="0" dirty="0">
              <a:ln>
                <a:noFill/>
              </a:ln>
              <a:solidFill>
                <a:schemeClr val="tx1"/>
              </a:solidFill>
              <a:effectLst/>
              <a:uLnTx/>
              <a:uFillTx/>
              <a:latin typeface="+mn-lt"/>
              <a:ea typeface="+mj-ea"/>
              <a:cs typeface="+mj-cs"/>
            </a:endParaRPr>
          </a:p>
        </p:txBody>
      </p:sp>
      <p:sp>
        <p:nvSpPr>
          <p:cNvPr id="14339" name="副标题 2"/>
          <p:cNvSpPr>
            <a:spLocks noGrp="1"/>
          </p:cNvSpPr>
          <p:nvPr>
            <p:ph type="subTitle" idx="1"/>
          </p:nvPr>
        </p:nvSpPr>
        <p:spPr>
          <a:xfrm>
            <a:off x="215900" y="4737100"/>
            <a:ext cx="11703050" cy="1524000"/>
          </a:xfrm>
        </p:spPr>
        <p:txBody>
          <a:bodyPr vert="horz" wrap="square" lIns="121917" tIns="60958" rIns="121917" bIns="60958" anchor="t" anchorCtr="0"/>
          <a:p>
            <a:pPr eaLnBrk="1" hangingPunct="1">
              <a:lnSpc>
                <a:spcPct val="150000"/>
              </a:lnSpc>
              <a:buClrTx/>
              <a:buSzTx/>
            </a:pPr>
            <a:r>
              <a:rPr lang="en-US" altLang="zh-CN" sz="2800" kern="1200" dirty="0">
                <a:latin typeface="+mn-lt"/>
                <a:ea typeface="宋体" panose="02010600030101010101" pitchFamily="2" charset="-122"/>
                <a:cs typeface="+mn-cs"/>
              </a:rPr>
              <a:t>CMCC</a:t>
            </a:r>
            <a:endParaRPr lang="en-US" altLang="zh-CN" sz="2800" kern="1200" dirty="0">
              <a:latin typeface="+mn-lt"/>
              <a:ea typeface="宋体" panose="02010600030101010101" pitchFamily="2" charset="-122"/>
              <a:cs typeface="+mn-cs"/>
            </a:endParaRPr>
          </a:p>
        </p:txBody>
      </p:sp>
      <p:sp>
        <p:nvSpPr>
          <p:cNvPr id="14340" name="RS_Classification_Standard"/>
          <p:cNvSpPr txBox="1"/>
          <p:nvPr/>
        </p:nvSpPr>
        <p:spPr>
          <a:xfrm>
            <a:off x="12036425" y="6291263"/>
            <a:ext cx="153988" cy="212725"/>
          </a:xfrm>
          <a:prstGeom prst="rect">
            <a:avLst/>
          </a:prstGeom>
          <a:solidFill>
            <a:srgbClr val="FFFFFF">
              <a:alpha val="0"/>
            </a:srgbClr>
          </a:solidFill>
          <a:ln w="9525">
            <a:noFill/>
          </a:ln>
        </p:spPr>
        <p:txBody>
          <a:bodyPr wrap="none" lIns="76200" tIns="36830" rIns="76200" bIns="36830" anchor="ctr" anchorCtr="0">
            <a:spAutoFit/>
          </a:bodyPr>
          <a:p>
            <a:endParaRPr lang="de-DE" altLang="zh-CN" sz="900" b="1" dirty="0">
              <a:solidFill>
                <a:srgbClr val="000000"/>
              </a:solidFill>
              <a:latin typeface="Arial" panose="020B0604020202020204" pitchFamily="34" charset="0"/>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GB" altLang="zh-CN" sz="2400" b="1" i="0" u="none" strike="noStrike" kern="1200" cap="none" spc="0" normalizeH="0" baseline="0" noProof="0" dirty="0">
                <a:ln>
                  <a:noFill/>
                </a:ln>
                <a:solidFill>
                  <a:schemeClr val="tx1"/>
                </a:solidFill>
                <a:effectLst/>
                <a:uLnTx/>
                <a:uFillTx/>
                <a:latin typeface="+mn-lt"/>
                <a:ea typeface="+mn-ea"/>
                <a:cs typeface="+mn-cs"/>
              </a:rPr>
              <a:t>3GPP TSG-RAN5 Meeting #</a:t>
            </a:r>
            <a:r>
              <a:rPr kumimoji="0" lang="en-US" altLang="en-GB" sz="2400" b="1" i="0" u="none" strike="noStrike" kern="1200" cap="none" spc="0" normalizeH="0" baseline="0" noProof="0" dirty="0">
                <a:ln>
                  <a:noFill/>
                </a:ln>
                <a:solidFill>
                  <a:schemeClr val="tx1"/>
                </a:solidFill>
                <a:effectLst/>
                <a:uLnTx/>
                <a:uFillTx/>
                <a:latin typeface="+mn-lt"/>
                <a:ea typeface="+mn-ea"/>
                <a:cs typeface="+mn-cs"/>
              </a:rPr>
              <a:t>105</a:t>
            </a:r>
            <a:r>
              <a:rPr kumimoji="0" lang="en-US" sz="2400" b="0" i="0" u="none" strike="noStrike" kern="0" cap="none" spc="0" normalizeH="0" baseline="0" noProof="0" dirty="0">
                <a:ln>
                  <a:noFill/>
                </a:ln>
                <a:solidFill>
                  <a:schemeClr val="tx1"/>
                </a:solidFill>
                <a:effectLst/>
                <a:uLnTx/>
                <a:uFillTx/>
                <a:latin typeface="+mn-lt"/>
                <a:ea typeface="+mn-ea"/>
                <a:cs typeface="+mn-cs"/>
              </a:rPr>
              <a:t> 						      </a:t>
            </a:r>
            <a:r>
              <a:rPr kumimoji="0" lang="en-US" altLang="zh-CN" sz="2400" b="1" i="0" u="none" strike="noStrike" kern="1200" cap="none" spc="0" normalizeH="0" baseline="0" noProof="0" dirty="0">
                <a:ln>
                  <a:noFill/>
                </a:ln>
                <a:effectLst/>
                <a:uLnTx/>
                <a:uFillTx/>
                <a:latin typeface="+mn-lt"/>
                <a:ea typeface="+mn-ea"/>
                <a:cs typeface="+mn-cs"/>
              </a:rPr>
              <a:t>R5-246697</a:t>
            </a:r>
            <a:endParaRPr kumimoji="0" lang="en-US" altLang="zh-CN" sz="2400" b="1" i="0" u="none" strike="noStrike" kern="1200" cap="none" spc="0" normalizeH="0" baseline="0" noProof="0" dirty="0">
              <a:ln>
                <a:noFill/>
              </a:ln>
              <a:effectLst/>
              <a:uLnTx/>
              <a:uFillTx/>
              <a:latin typeface="+mn-lt"/>
              <a:ea typeface="+mn-ea"/>
              <a:cs typeface="+mn-cs"/>
            </a:endParaRPr>
          </a:p>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US" sz="2400" b="1" i="0" u="none" strike="noStrike" kern="1200" cap="none" spc="0" normalizeH="0" baseline="0" noProof="0" dirty="0">
                <a:ln>
                  <a:noFill/>
                </a:ln>
                <a:solidFill>
                  <a:schemeClr val="tx1"/>
                </a:solidFill>
                <a:effectLst/>
                <a:uLnTx/>
                <a:uFillTx/>
                <a:latin typeface="+mn-lt"/>
                <a:ea typeface="+mn-ea"/>
                <a:cs typeface="+mn-cs"/>
              </a:rPr>
              <a:t>Orlando, United States, Nov 13 - 17, 2024</a:t>
            </a:r>
            <a:endParaRPr kumimoji="0" lang="en-US" sz="2400" b="1" i="0" u="none" strike="noStrike" kern="1200" cap="none" spc="0" normalizeH="0" baseline="0" noProof="0" dirty="0">
              <a:ln>
                <a:noFill/>
              </a:ln>
              <a:solidFill>
                <a:schemeClr val="tx1"/>
              </a:solidFill>
              <a:effectLst/>
              <a:uLnTx/>
              <a:uFillTx/>
              <a:latin typeface="+mn-lt"/>
              <a:ea typeface="+mn-ea"/>
              <a:cs typeface="+mn-cs"/>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1"/>
          <p:cNvSpPr>
            <a:spLocks noGrp="1"/>
          </p:cNvSpPr>
          <p:nvPr>
            <p:ph type="title"/>
          </p:nvPr>
        </p:nvSpPr>
        <p:spPr>
          <a:xfrm>
            <a:off x="44450" y="185420"/>
            <a:ext cx="11577955" cy="576580"/>
          </a:xfrm>
        </p:spPr>
        <p:txBody>
          <a:bodyPr vert="horz" wrap="square" lIns="121917" tIns="60958" rIns="121917" bIns="60958" anchor="ctr" anchorCtr="0"/>
          <a:p>
            <a:pPr eaLnBrk="1" hangingPunct="1"/>
            <a:r>
              <a:rPr lang="en-US" altLang="zh-CN" sz="2400" b="1" dirty="0">
                <a:highlight>
                  <a:srgbClr val="000000">
                    <a:alpha val="0"/>
                  </a:srgbClr>
                </a:highlight>
                <a:ea typeface="宋体" panose="02010600030101010101" pitchFamily="2" charset="-122"/>
              </a:rPr>
              <a:t>The existing automatic way can not work out well any more due to the huge PRD21 excel</a:t>
            </a:r>
            <a:endParaRPr lang="en-US" altLang="zh-CN" sz="24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p>
            <a:endParaRPr lang="de-DE" altLang="zh-CN" sz="900" b="1" dirty="0">
              <a:highlight>
                <a:srgbClr val="000000">
                  <a:alpha val="0"/>
                </a:srgbClr>
              </a:highlight>
              <a:latin typeface="Arial" panose="020B0604020202020204" pitchFamily="34" charset="0"/>
            </a:endParaRPr>
          </a:p>
        </p:txBody>
      </p:sp>
      <p:sp>
        <p:nvSpPr>
          <p:cNvPr id="2" name="文本框 1"/>
          <p:cNvSpPr txBox="1"/>
          <p:nvPr/>
        </p:nvSpPr>
        <p:spPr>
          <a:xfrm>
            <a:off x="-9525" y="731520"/>
            <a:ext cx="12200255" cy="1342390"/>
          </a:xfrm>
          <a:prstGeom prst="rect">
            <a:avLst/>
          </a:prstGeom>
          <a:noFill/>
        </p:spPr>
        <p:txBody>
          <a:bodyPr wrap="square" anchor="ctr" anchorCtr="0">
            <a:noAutofit/>
          </a:bodyPr>
          <a:p>
            <a:pPr marL="342900" marR="0" indent="-342900" algn="l" defTabSz="914400" eaLnBrk="1" hangingPunct="1">
              <a:lnSpc>
                <a:spcPts val="3000"/>
              </a:lnSpc>
              <a:spcBef>
                <a:spcPts val="300"/>
              </a:spcBef>
              <a:buClrTx/>
              <a:buSzTx/>
              <a:buFont typeface="Arial" panose="020B0604020202020204" pitchFamily="34" charset="0"/>
              <a:buChar char="•"/>
              <a:defRPr/>
            </a:pPr>
            <a:r>
              <a:rPr kumimoji="0" lang="en-US" altLang="zh-CN" sz="2000" b="1" kern="1200" cap="none" spc="0" normalizeH="0" baseline="0" noProof="0" dirty="0">
                <a:highlight>
                  <a:srgbClr val="000000">
                    <a:alpha val="0"/>
                  </a:srgbClr>
                </a:highlight>
                <a:latin typeface="+mn-lt"/>
                <a:ea typeface="宋体" panose="02010600030101010101" pitchFamily="2" charset="-122"/>
                <a:cs typeface="+mn-cs"/>
                <a:sym typeface="+mn-ea"/>
              </a:rPr>
              <a:t> Observation 1: </a:t>
            </a:r>
            <a:r>
              <a:rPr lang="en-US" altLang="zh-CN" sz="2000" noProof="0" dirty="0">
                <a:highlight>
                  <a:srgbClr val="000000">
                    <a:alpha val="0"/>
                  </a:srgbClr>
                </a:highlight>
                <a:latin typeface="+mn-lt"/>
                <a:sym typeface="+mn-ea"/>
              </a:rPr>
              <a:t>The current PRD21 excel is too huge for PRD21 auto tool to work well. Meanwhile, there are quite a number of RAN4 newly completed configs/bands in each version which is impossibile for PRD21 editor to import them into RAN5 PRD21 excel list manually.</a:t>
            </a:r>
            <a:endParaRPr kumimoji="0" lang="en-US" altLang="zh-CN" sz="20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10" name="文本框 9"/>
          <p:cNvSpPr txBox="1"/>
          <p:nvPr/>
        </p:nvSpPr>
        <p:spPr>
          <a:xfrm>
            <a:off x="-22225" y="5671820"/>
            <a:ext cx="12200255" cy="1188720"/>
          </a:xfrm>
          <a:prstGeom prst="rect">
            <a:avLst/>
          </a:prstGeom>
          <a:noFill/>
        </p:spPr>
        <p:txBody>
          <a:bodyPr wrap="square" anchor="ctr" anchorCtr="0">
            <a:noAutofit/>
          </a:bodyPr>
          <a:p>
            <a:pPr marL="342900" marR="0" indent="-342900" algn="l" defTabSz="914400" eaLnBrk="1" hangingPunct="1">
              <a:lnSpc>
                <a:spcPts val="3000"/>
              </a:lnSpc>
              <a:spcBef>
                <a:spcPts val="300"/>
              </a:spcBef>
              <a:buClrTx/>
              <a:buSzTx/>
              <a:buFont typeface="Arial" panose="020B0604020202020204" pitchFamily="34" charset="0"/>
              <a:buChar char="•"/>
              <a:defRPr/>
            </a:pPr>
            <a:r>
              <a:rPr lang="en-US" altLang="zh-CN" sz="2000" b="1" noProof="0" dirty="0">
                <a:highlight>
                  <a:srgbClr val="000000">
                    <a:alpha val="0"/>
                  </a:srgbClr>
                </a:highlight>
                <a:latin typeface="+mn-lt"/>
                <a:sym typeface="+mn-ea"/>
              </a:rPr>
              <a:t> Proposal 1: </a:t>
            </a:r>
            <a:r>
              <a:rPr lang="en-US" altLang="zh-CN" sz="2000" noProof="0" dirty="0">
                <a:highlight>
                  <a:srgbClr val="000000">
                    <a:alpha val="0"/>
                  </a:srgbClr>
                </a:highlight>
                <a:latin typeface="+mn-lt"/>
                <a:sym typeface="+mn-ea"/>
              </a:rPr>
              <a:t>Instead of importing all the RAN4 completed configs/bands into PRD21 excel list, RAN5 to manually introduce RAN4 newly completed configs/bands into PRD21 excel list based on interested deployers’ request.</a:t>
            </a:r>
            <a:r>
              <a:rPr lang="en-US" altLang="zh-CN" sz="2000" noProof="0" dirty="0">
                <a:highlight>
                  <a:srgbClr val="000000">
                    <a:alpha val="0"/>
                  </a:srgbClr>
                </a:highlight>
                <a:latin typeface="+mn-lt"/>
                <a:sym typeface="+mn-ea"/>
              </a:rPr>
              <a:t> </a:t>
            </a:r>
            <a:endParaRPr kumimoji="0" lang="en-US" altLang="zh-CN" sz="2000" b="1"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3" name="文本框 2"/>
          <p:cNvSpPr txBox="1"/>
          <p:nvPr/>
        </p:nvSpPr>
        <p:spPr>
          <a:xfrm>
            <a:off x="3810" y="4147185"/>
            <a:ext cx="12200255" cy="1682750"/>
          </a:xfrm>
          <a:prstGeom prst="rect">
            <a:avLst/>
          </a:prstGeom>
          <a:noFill/>
        </p:spPr>
        <p:txBody>
          <a:bodyPr wrap="square" anchor="ctr" anchorCtr="0">
            <a:noAutofit/>
          </a:bodyPr>
          <a:p>
            <a:pPr marL="342900" marR="0" indent="-342900" algn="l" defTabSz="914400" eaLnBrk="1" hangingPunct="1">
              <a:lnSpc>
                <a:spcPts val="3000"/>
              </a:lnSpc>
              <a:spcBef>
                <a:spcPts val="300"/>
              </a:spcBef>
              <a:buClrTx/>
              <a:buSzTx/>
              <a:buFont typeface="Arial" panose="020B0604020202020204" pitchFamily="34" charset="0"/>
              <a:buChar char="•"/>
              <a:defRPr/>
            </a:pPr>
            <a:r>
              <a:rPr kumimoji="0" lang="en-US" altLang="zh-CN" sz="2000" b="1" kern="1200" cap="none" spc="0" normalizeH="0" baseline="0" noProof="0" dirty="0">
                <a:highlight>
                  <a:srgbClr val="000000">
                    <a:alpha val="0"/>
                  </a:srgbClr>
                </a:highlight>
                <a:latin typeface="+mn-lt"/>
                <a:ea typeface="宋体" panose="02010600030101010101" pitchFamily="2" charset="-122"/>
                <a:cs typeface="+mn-cs"/>
                <a:sym typeface="+mn-ea"/>
              </a:rPr>
              <a:t> Observation 2: </a:t>
            </a:r>
            <a:r>
              <a:rPr kumimoji="0" lang="en-US" altLang="zh-CN" sz="2000" kern="1200" cap="none" spc="0" normalizeH="0" baseline="0" noProof="0" dirty="0">
                <a:highlight>
                  <a:srgbClr val="000000">
                    <a:alpha val="0"/>
                  </a:srgbClr>
                </a:highlight>
                <a:latin typeface="+mn-lt"/>
                <a:ea typeface="宋体" panose="02010600030101010101" pitchFamily="2" charset="-122"/>
                <a:cs typeface="+mn-cs"/>
                <a:sym typeface="+mn-ea"/>
              </a:rPr>
              <a:t>The button “request assignment for marked”  to automatically generate request excel is only applicable for the existing bands/configs in PRD21. </a:t>
            </a:r>
            <a:endParaRPr kumimoji="0" lang="en-US" altLang="zh-CN" sz="2000" b="1" kern="1200" cap="none" spc="0" normalizeH="0" baseline="0" noProof="0" dirty="0">
              <a:highlight>
                <a:srgbClr val="000000">
                  <a:alpha val="0"/>
                </a:srgbClr>
              </a:highlight>
              <a:latin typeface="+mn-lt"/>
              <a:ea typeface="宋体" panose="02010600030101010101" pitchFamily="2" charset="-122"/>
              <a:cs typeface="+mn-cs"/>
              <a:sym typeface="+mn-ea"/>
            </a:endParaRPr>
          </a:p>
          <a:p>
            <a:pPr marL="342900" marR="0" indent="-342900" algn="l" defTabSz="914400" eaLnBrk="1" hangingPunct="1">
              <a:lnSpc>
                <a:spcPts val="3000"/>
              </a:lnSpc>
              <a:spcBef>
                <a:spcPts val="300"/>
              </a:spcBef>
              <a:buClrTx/>
              <a:buSzTx/>
              <a:buFont typeface="Arial" panose="020B0604020202020204" pitchFamily="34" charset="0"/>
              <a:buChar char="•"/>
              <a:defRPr/>
            </a:pPr>
            <a:r>
              <a:rPr lang="en-US" altLang="zh-CN" sz="2000" b="1" noProof="0" dirty="0">
                <a:highlight>
                  <a:srgbClr val="000000">
                    <a:alpha val="0"/>
                  </a:srgbClr>
                </a:highlight>
                <a:latin typeface="+mn-lt"/>
                <a:sym typeface="+mn-ea"/>
              </a:rPr>
              <a:t> Observation 3: </a:t>
            </a:r>
            <a:r>
              <a:rPr lang="en-US" altLang="zh-CN" sz="2000" noProof="0" dirty="0">
                <a:highlight>
                  <a:srgbClr val="000000">
                    <a:alpha val="0"/>
                  </a:srgbClr>
                </a:highlight>
                <a:latin typeface="+mn-lt"/>
                <a:sym typeface="+mn-ea"/>
              </a:rPr>
              <a:t> </a:t>
            </a:r>
            <a:r>
              <a:rPr lang="en-US" altLang="zh-CN" sz="2000" noProof="0" dirty="0">
                <a:highlight>
                  <a:srgbClr val="000000">
                    <a:alpha val="0"/>
                  </a:srgbClr>
                </a:highlight>
                <a:latin typeface="+mn-lt"/>
                <a:sym typeface="+mn-ea"/>
              </a:rPr>
              <a:t>For the new RAN4 completed or missing bands/configs which are not in PRD21 yet, the request button can not be used.</a:t>
            </a:r>
            <a:endParaRPr kumimoji="0" lang="en-US" altLang="zh-CN" sz="2000" kern="1200" cap="none" spc="0" normalizeH="0" baseline="0" noProof="0" dirty="0">
              <a:highlight>
                <a:srgbClr val="000000">
                  <a:alpha val="0"/>
                </a:srgbClr>
              </a:highlight>
              <a:latin typeface="+mn-lt"/>
              <a:ea typeface="宋体" panose="02010600030101010101" pitchFamily="2" charset="-122"/>
              <a:cs typeface="+mn-cs"/>
              <a:sym typeface="+mn-ea"/>
            </a:endParaRPr>
          </a:p>
        </p:txBody>
      </p:sp>
      <p:pic>
        <p:nvPicPr>
          <p:cNvPr id="7" name="图片 6"/>
          <p:cNvPicPr>
            <a:picLocks noChangeAspect="1"/>
          </p:cNvPicPr>
          <p:nvPr/>
        </p:nvPicPr>
        <p:blipFill>
          <a:blip r:embed="rId1"/>
          <a:srcRect l="789" b="-127"/>
          <a:stretch>
            <a:fillRect/>
          </a:stretch>
        </p:blipFill>
        <p:spPr>
          <a:xfrm>
            <a:off x="44450" y="2148840"/>
            <a:ext cx="12117070" cy="1999615"/>
          </a:xfrm>
          <a:prstGeom prst="rect">
            <a:avLst/>
          </a:prstGeom>
        </p:spPr>
      </p:pic>
      <p:sp>
        <p:nvSpPr>
          <p:cNvPr id="8" name="文本框 7"/>
          <p:cNvSpPr txBox="1"/>
          <p:nvPr/>
        </p:nvSpPr>
        <p:spPr>
          <a:xfrm>
            <a:off x="6750050" y="2063115"/>
            <a:ext cx="2416175" cy="597535"/>
          </a:xfrm>
          <a:prstGeom prst="rect">
            <a:avLst/>
          </a:prstGeom>
          <a:noFill/>
          <a:ln w="38100">
            <a:solidFill>
              <a:srgbClr val="C00000"/>
            </a:solidFill>
          </a:ln>
        </p:spPr>
        <p:txBody>
          <a:bodyPr wrap="square" rtlCol="0">
            <a:noAutofit/>
          </a:bodyPr>
          <a:p>
            <a:pPr algn="ctr"/>
            <a:r>
              <a:rPr lang="en-US" altLang="zh-CN" b="1">
                <a:solidFill>
                  <a:srgbClr val="C00000"/>
                </a:solidFill>
                <a:highlight>
                  <a:srgbClr val="000000">
                    <a:alpha val="0"/>
                  </a:srgbClr>
                </a:highlight>
              </a:rPr>
              <a:t>PRD21 document v1.10.0</a:t>
            </a:r>
            <a:endParaRPr lang="en-US" altLang="zh-CN" b="1">
              <a:solidFill>
                <a:srgbClr val="C00000"/>
              </a:solidFill>
              <a:highlight>
                <a:srgbClr val="000000">
                  <a:alpha val="0"/>
                </a:srgbClr>
              </a:highlight>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nvPicPr>
        <p:blipFill>
          <a:blip r:embed="rId1"/>
          <a:stretch>
            <a:fillRect/>
          </a:stretch>
        </p:blipFill>
        <p:spPr>
          <a:xfrm>
            <a:off x="254000" y="847725"/>
            <a:ext cx="11673205" cy="1198245"/>
          </a:xfrm>
          <a:prstGeom prst="rect">
            <a:avLst/>
          </a:prstGeom>
        </p:spPr>
      </p:pic>
      <p:sp>
        <p:nvSpPr>
          <p:cNvPr id="18434" name="标题 1"/>
          <p:cNvSpPr>
            <a:spLocks noGrp="1"/>
          </p:cNvSpPr>
          <p:nvPr>
            <p:ph type="title"/>
          </p:nvPr>
        </p:nvSpPr>
        <p:spPr>
          <a:xfrm>
            <a:off x="10160" y="97790"/>
            <a:ext cx="11577955" cy="576580"/>
          </a:xfrm>
        </p:spPr>
        <p:txBody>
          <a:bodyPr vert="horz" wrap="square" lIns="121917" tIns="60958" rIns="121917" bIns="60958" anchor="ctr" anchorCtr="0"/>
          <a:p>
            <a:pPr eaLnBrk="1" hangingPunct="1"/>
            <a:r>
              <a:rPr lang="en-US" altLang="zh-CN" sz="2800" b="1" dirty="0">
                <a:highlight>
                  <a:srgbClr val="000000">
                    <a:alpha val="0"/>
                  </a:srgbClr>
                </a:highlight>
                <a:ea typeface="宋体" panose="02010600030101010101" pitchFamily="2" charset="-122"/>
              </a:rPr>
              <a:t>Remove the spec version number from coverpage</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p>
            <a:endParaRPr lang="de-DE" altLang="zh-CN" sz="900" b="1" dirty="0">
              <a:highlight>
                <a:srgbClr val="000000">
                  <a:alpha val="0"/>
                </a:srgbClr>
              </a:highlight>
              <a:latin typeface="Arial" panose="020B0604020202020204" pitchFamily="34" charset="0"/>
            </a:endParaRPr>
          </a:p>
        </p:txBody>
      </p:sp>
      <p:sp>
        <p:nvSpPr>
          <p:cNvPr id="10" name="文本框 9"/>
          <p:cNvSpPr txBox="1"/>
          <p:nvPr/>
        </p:nvSpPr>
        <p:spPr>
          <a:xfrm>
            <a:off x="-4445" y="4025900"/>
            <a:ext cx="12200255" cy="2556510"/>
          </a:xfrm>
          <a:prstGeom prst="rect">
            <a:avLst/>
          </a:prstGeom>
          <a:noFill/>
        </p:spPr>
        <p:txBody>
          <a:bodyPr wrap="square" anchor="ctr" anchorCtr="0">
            <a:noAutofit/>
          </a:bodyPr>
          <a:p>
            <a:pPr marR="0" algn="l" defTabSz="914400" eaLnBrk="1" hangingPunct="1">
              <a:lnSpc>
                <a:spcPct val="150000"/>
              </a:lnSpc>
              <a:spcBef>
                <a:spcPts val="300"/>
              </a:spcBef>
              <a:buClrTx/>
              <a:buSzTx/>
              <a:buFont typeface="Arial" panose="020B0604020202020204" pitchFamily="34" charset="0"/>
              <a:defRPr/>
            </a:pPr>
            <a:r>
              <a:rPr lang="en-US" altLang="zh-CN" sz="2000" noProof="0" dirty="0">
                <a:solidFill>
                  <a:schemeClr val="tx1"/>
                </a:solidFill>
                <a:highlight>
                  <a:srgbClr val="000000">
                    <a:alpha val="0"/>
                  </a:srgbClr>
                </a:highlight>
                <a:latin typeface="+mn-lt"/>
                <a:sym typeface="+mn-ea"/>
              </a:rPr>
              <a:t>If Proposal 1 is agreed for introducing RAN4 new completed bands/configs based on interested deployers’ request, there is no need to mention RAN4 Spec version in PRD21 list. Otherwise, it may cause misunderstanding that the current PRD21 list is still aligned with the latest RAN4 Specs, which is incorrect. </a:t>
            </a:r>
            <a:endParaRPr kumimoji="0" lang="en-US" altLang="zh-CN" sz="2000" kern="1200" cap="none" spc="0" normalizeH="0" baseline="0" noProof="0" dirty="0">
              <a:solidFill>
                <a:schemeClr val="tx1"/>
              </a:solidFill>
              <a:highlight>
                <a:srgbClr val="000000">
                  <a:alpha val="0"/>
                </a:srgbClr>
              </a:highlight>
              <a:latin typeface="+mn-lt"/>
              <a:ea typeface="宋体" panose="02010600030101010101" pitchFamily="2" charset="-122"/>
              <a:cs typeface="+mn-cs"/>
              <a:sym typeface="+mn-ea"/>
            </a:endParaRPr>
          </a:p>
          <a:p>
            <a:pPr marL="342900" marR="0" indent="-342900" algn="l" defTabSz="914400" eaLnBrk="1" hangingPunct="1">
              <a:lnSpc>
                <a:spcPct val="150000"/>
              </a:lnSpc>
              <a:spcBef>
                <a:spcPts val="300"/>
              </a:spcBef>
              <a:buClrTx/>
              <a:buSzTx/>
              <a:buFont typeface="Arial" panose="020B0604020202020204" pitchFamily="34" charset="0"/>
              <a:buChar char="•"/>
              <a:defRPr/>
            </a:pPr>
            <a:r>
              <a:rPr lang="en-US" altLang="zh-CN" sz="2000" b="1" noProof="0" dirty="0">
                <a:solidFill>
                  <a:schemeClr val="tx1"/>
                </a:solidFill>
                <a:highlight>
                  <a:srgbClr val="000000">
                    <a:alpha val="0"/>
                  </a:srgbClr>
                </a:highlight>
                <a:latin typeface="+mn-lt"/>
                <a:sym typeface="+mn-ea"/>
              </a:rPr>
              <a:t> Proposal 2: </a:t>
            </a:r>
            <a:r>
              <a:rPr lang="en-US" altLang="zh-CN" sz="2000" noProof="0" dirty="0">
                <a:solidFill>
                  <a:schemeClr val="tx1"/>
                </a:solidFill>
                <a:highlight>
                  <a:srgbClr val="000000">
                    <a:alpha val="0"/>
                  </a:srgbClr>
                </a:highlight>
                <a:latin typeface="+mn-lt"/>
                <a:sym typeface="+mn-ea"/>
              </a:rPr>
              <a:t>It is proposed to remove the RAN4 spec version information from PRD21 list and only keep RAN4 Spec numbers.</a:t>
            </a:r>
            <a:endParaRPr kumimoji="0" lang="en-US" altLang="zh-CN" sz="2000" kern="1200" cap="none" spc="0" normalizeH="0" baseline="0" noProof="0" dirty="0">
              <a:solidFill>
                <a:schemeClr val="tx1"/>
              </a:solidFill>
              <a:highlight>
                <a:srgbClr val="000000">
                  <a:alpha val="0"/>
                </a:srgbClr>
              </a:highlight>
              <a:latin typeface="+mn-lt"/>
              <a:ea typeface="宋体" panose="02010600030101010101" pitchFamily="2" charset="-122"/>
              <a:cs typeface="+mn-cs"/>
              <a:sym typeface="+mn-ea"/>
            </a:endParaRPr>
          </a:p>
        </p:txBody>
      </p:sp>
      <p:pic>
        <p:nvPicPr>
          <p:cNvPr id="6" name="图片 5"/>
          <p:cNvPicPr>
            <a:picLocks noChangeAspect="1"/>
          </p:cNvPicPr>
          <p:nvPr/>
        </p:nvPicPr>
        <p:blipFill>
          <a:blip r:embed="rId2"/>
          <a:stretch>
            <a:fillRect/>
          </a:stretch>
        </p:blipFill>
        <p:spPr>
          <a:xfrm>
            <a:off x="226695" y="2585085"/>
            <a:ext cx="11391900" cy="1209675"/>
          </a:xfrm>
          <a:prstGeom prst="rect">
            <a:avLst/>
          </a:prstGeom>
        </p:spPr>
      </p:pic>
      <p:sp>
        <p:nvSpPr>
          <p:cNvPr id="11" name="文本框 10"/>
          <p:cNvSpPr txBox="1"/>
          <p:nvPr/>
        </p:nvSpPr>
        <p:spPr>
          <a:xfrm rot="900000">
            <a:off x="9982835" y="584200"/>
            <a:ext cx="1814195" cy="336550"/>
          </a:xfrm>
          <a:prstGeom prst="rect">
            <a:avLst/>
          </a:prstGeom>
          <a:noFill/>
          <a:ln w="38100">
            <a:solidFill>
              <a:srgbClr val="C00000"/>
            </a:solidFill>
          </a:ln>
        </p:spPr>
        <p:txBody>
          <a:bodyPr wrap="square" rtlCol="0">
            <a:noAutofit/>
          </a:bodyPr>
          <a:p>
            <a:pPr algn="ctr"/>
            <a:r>
              <a:rPr lang="en-US" altLang="zh-CN" b="1">
                <a:solidFill>
                  <a:srgbClr val="C00000"/>
                </a:solidFill>
                <a:highlight>
                  <a:srgbClr val="000000">
                    <a:alpha val="0"/>
                  </a:srgbClr>
                </a:highlight>
              </a:rPr>
              <a:t>Before</a:t>
            </a:r>
            <a:endParaRPr lang="en-US" altLang="zh-CN" b="1">
              <a:solidFill>
                <a:srgbClr val="C00000"/>
              </a:solidFill>
              <a:highlight>
                <a:srgbClr val="000000">
                  <a:alpha val="0"/>
                </a:srgbClr>
              </a:highlight>
            </a:endParaRPr>
          </a:p>
        </p:txBody>
      </p:sp>
      <p:sp>
        <p:nvSpPr>
          <p:cNvPr id="12" name="文本框 11"/>
          <p:cNvSpPr txBox="1"/>
          <p:nvPr/>
        </p:nvSpPr>
        <p:spPr>
          <a:xfrm rot="900000">
            <a:off x="10013315" y="2503170"/>
            <a:ext cx="1814195" cy="336550"/>
          </a:xfrm>
          <a:prstGeom prst="rect">
            <a:avLst/>
          </a:prstGeom>
          <a:noFill/>
          <a:ln w="38100">
            <a:solidFill>
              <a:srgbClr val="C00000"/>
            </a:solidFill>
          </a:ln>
        </p:spPr>
        <p:txBody>
          <a:bodyPr wrap="square" rtlCol="0">
            <a:noAutofit/>
          </a:bodyPr>
          <a:p>
            <a:pPr algn="ctr"/>
            <a:r>
              <a:rPr lang="en-US" altLang="zh-CN" b="1">
                <a:solidFill>
                  <a:srgbClr val="C00000"/>
                </a:solidFill>
                <a:highlight>
                  <a:srgbClr val="000000">
                    <a:alpha val="0"/>
                  </a:srgbClr>
                </a:highlight>
              </a:rPr>
              <a:t>After</a:t>
            </a:r>
            <a:endParaRPr lang="en-US" altLang="zh-CN" b="1">
              <a:solidFill>
                <a:srgbClr val="C00000"/>
              </a:solidFill>
              <a:highlight>
                <a:srgbClr val="000000">
                  <a:alpha val="0"/>
                </a:srgbClr>
              </a:highlight>
            </a:endParaRPr>
          </a:p>
        </p:txBody>
      </p:sp>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rcRect l="502" b="701"/>
          <a:stretch>
            <a:fillRect/>
          </a:stretch>
        </p:blipFill>
        <p:spPr>
          <a:xfrm>
            <a:off x="69850" y="3471545"/>
            <a:ext cx="12075160" cy="1169670"/>
          </a:xfrm>
          <a:prstGeom prst="rect">
            <a:avLst/>
          </a:prstGeom>
        </p:spPr>
      </p:pic>
      <p:pic>
        <p:nvPicPr>
          <p:cNvPr id="7" name="图片 6"/>
          <p:cNvPicPr>
            <a:picLocks noChangeAspect="1"/>
          </p:cNvPicPr>
          <p:nvPr/>
        </p:nvPicPr>
        <p:blipFill>
          <a:blip r:embed="rId2"/>
          <a:srcRect t="2633"/>
          <a:stretch>
            <a:fillRect/>
          </a:stretch>
        </p:blipFill>
        <p:spPr>
          <a:xfrm>
            <a:off x="10160" y="1452880"/>
            <a:ext cx="12204700" cy="986155"/>
          </a:xfrm>
          <a:prstGeom prst="rect">
            <a:avLst/>
          </a:prstGeom>
        </p:spPr>
      </p:pic>
      <p:sp>
        <p:nvSpPr>
          <p:cNvPr id="18434" name="标题 1"/>
          <p:cNvSpPr>
            <a:spLocks noGrp="1"/>
          </p:cNvSpPr>
          <p:nvPr>
            <p:ph type="title"/>
          </p:nvPr>
        </p:nvSpPr>
        <p:spPr>
          <a:xfrm>
            <a:off x="10160" y="97790"/>
            <a:ext cx="11577955" cy="576580"/>
          </a:xfrm>
        </p:spPr>
        <p:txBody>
          <a:bodyPr vert="horz" wrap="square" lIns="121917" tIns="60958" rIns="121917" bIns="60958" anchor="ctr" anchorCtr="0"/>
          <a:p>
            <a:pPr eaLnBrk="1" hangingPunct="1"/>
            <a:r>
              <a:rPr lang="en-US" altLang="zh-CN" sz="2800" b="1" dirty="0">
                <a:highlight>
                  <a:srgbClr val="000000">
                    <a:alpha val="0"/>
                  </a:srgbClr>
                </a:highlight>
                <a:ea typeface="宋体" panose="02010600030101010101" pitchFamily="2" charset="-122"/>
              </a:rPr>
              <a:t>How to introduce new completed/missing configs or bands in PRD21?</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p>
            <a:endParaRPr lang="de-DE" altLang="zh-CN" sz="900" b="1" dirty="0">
              <a:highlight>
                <a:srgbClr val="000000">
                  <a:alpha val="0"/>
                </a:srgbClr>
              </a:highlight>
              <a:latin typeface="Arial" panose="020B0604020202020204" pitchFamily="34" charset="0"/>
            </a:endParaRPr>
          </a:p>
        </p:txBody>
      </p:sp>
      <p:sp>
        <p:nvSpPr>
          <p:cNvPr id="10" name="文本框 9"/>
          <p:cNvSpPr txBox="1"/>
          <p:nvPr/>
        </p:nvSpPr>
        <p:spPr>
          <a:xfrm>
            <a:off x="-22225" y="4649470"/>
            <a:ext cx="12200255" cy="1945640"/>
          </a:xfrm>
          <a:prstGeom prst="rect">
            <a:avLst/>
          </a:prstGeom>
          <a:noFill/>
        </p:spPr>
        <p:txBody>
          <a:bodyPr wrap="square" anchor="ctr" anchorCtr="0">
            <a:noAutofit/>
          </a:bodyPr>
          <a:p>
            <a:pPr marL="342900" marR="0" indent="-342900" algn="l" defTabSz="914400" eaLnBrk="1" hangingPunct="1">
              <a:lnSpc>
                <a:spcPts val="3000"/>
              </a:lnSpc>
              <a:spcBef>
                <a:spcPts val="300"/>
              </a:spcBef>
              <a:buClrTx/>
              <a:buSzTx/>
              <a:buFont typeface="Arial" panose="020B0604020202020204" pitchFamily="34" charset="0"/>
              <a:buChar char="•"/>
              <a:defRPr/>
            </a:pPr>
            <a:r>
              <a:rPr lang="en-US" altLang="zh-CN" sz="2000" b="1" noProof="0" dirty="0">
                <a:highlight>
                  <a:srgbClr val="000000">
                    <a:alpha val="0"/>
                  </a:srgbClr>
                </a:highlight>
                <a:latin typeface="+mn-lt"/>
                <a:sym typeface="+mn-ea"/>
              </a:rPr>
              <a:t> </a:t>
            </a:r>
            <a:r>
              <a:rPr lang="en-US" altLang="zh-CN" sz="2000" b="1" noProof="0" dirty="0">
                <a:highlight>
                  <a:srgbClr val="000000">
                    <a:alpha val="0"/>
                  </a:srgbClr>
                </a:highlight>
                <a:latin typeface="+mn-lt"/>
                <a:sym typeface="+mn-ea"/>
              </a:rPr>
              <a:t>Proposal 3: </a:t>
            </a:r>
            <a:r>
              <a:rPr lang="en-US" altLang="zh-CN" sz="2000" noProof="0" dirty="0">
                <a:highlight>
                  <a:srgbClr val="000000">
                    <a:alpha val="0"/>
                  </a:srgbClr>
                </a:highlight>
                <a:latin typeface="+mn-lt"/>
                <a:sym typeface="+mn-ea"/>
              </a:rPr>
              <a:t>To produce a request excel template for introducing RAN4 </a:t>
            </a:r>
            <a:r>
              <a:rPr lang="en-US" altLang="zh-CN" sz="2000" noProof="0" dirty="0">
                <a:highlight>
                  <a:srgbClr val="000000">
                    <a:alpha val="0"/>
                  </a:srgbClr>
                </a:highlight>
                <a:latin typeface="+mn-lt"/>
                <a:sym typeface="+mn-ea"/>
              </a:rPr>
              <a:t>newly </a:t>
            </a:r>
            <a:r>
              <a:rPr lang="en-US" altLang="zh-CN" sz="2000" noProof="0" dirty="0">
                <a:highlight>
                  <a:srgbClr val="000000">
                    <a:alpha val="0"/>
                  </a:srgbClr>
                </a:highlight>
                <a:latin typeface="+mn-lt"/>
                <a:sym typeface="+mn-ea"/>
              </a:rPr>
              <a:t>completed or missing bands/configs into PRD21 </a:t>
            </a:r>
            <a:r>
              <a:rPr lang="en-US" altLang="zh-CN" sz="2000" noProof="0" dirty="0">
                <a:highlight>
                  <a:srgbClr val="000000">
                    <a:alpha val="0"/>
                  </a:srgbClr>
                </a:highlight>
                <a:latin typeface="+mn-lt"/>
                <a:sym typeface="+mn-ea"/>
              </a:rPr>
              <a:t>based on interested deployers’ request</a:t>
            </a:r>
            <a:r>
              <a:rPr lang="en-US" altLang="zh-CN" sz="2000" noProof="0" dirty="0">
                <a:highlight>
                  <a:srgbClr val="000000">
                    <a:alpha val="0"/>
                  </a:srgbClr>
                </a:highlight>
                <a:latin typeface="+mn-lt"/>
                <a:sym typeface="+mn-ea"/>
              </a:rPr>
              <a:t>.</a:t>
            </a:r>
            <a:endParaRPr lang="en-US" altLang="zh-CN" sz="2000" noProof="0" dirty="0">
              <a:highlight>
                <a:srgbClr val="000000">
                  <a:alpha val="0"/>
                </a:srgbClr>
              </a:highlight>
              <a:latin typeface="+mn-lt"/>
              <a:sym typeface="+mn-ea"/>
            </a:endParaRPr>
          </a:p>
          <a:p>
            <a:pPr marL="342900" marR="0" indent="-342900" algn="l" defTabSz="914400" eaLnBrk="1" hangingPunct="1">
              <a:lnSpc>
                <a:spcPts val="3000"/>
              </a:lnSpc>
              <a:spcBef>
                <a:spcPts val="300"/>
              </a:spcBef>
              <a:buClrTx/>
              <a:buSzTx/>
              <a:buFont typeface="Arial" panose="020B0604020202020204" pitchFamily="34" charset="0"/>
              <a:buChar char="•"/>
              <a:defRPr/>
            </a:pPr>
            <a:r>
              <a:rPr kumimoji="0" lang="en-US" altLang="zh-CN" sz="2000" b="1" kern="1200" cap="none" spc="0" normalizeH="0" baseline="0" noProof="0" dirty="0">
                <a:highlight>
                  <a:srgbClr val="000000">
                    <a:alpha val="0"/>
                  </a:srgbClr>
                </a:highlight>
                <a:latin typeface="+mn-lt"/>
                <a:ea typeface="宋体" panose="02010600030101010101" pitchFamily="2" charset="-122"/>
                <a:cs typeface="+mn-cs"/>
                <a:sym typeface="+mn-ea"/>
              </a:rPr>
              <a:t> Proposal 4: </a:t>
            </a:r>
            <a:r>
              <a:rPr kumimoji="0" lang="en-US" altLang="zh-CN" sz="2000" kern="1200" cap="none" spc="0" normalizeH="0" baseline="0" noProof="0" dirty="0">
                <a:highlight>
                  <a:srgbClr val="000000">
                    <a:alpha val="0"/>
                  </a:srgbClr>
                </a:highlight>
                <a:latin typeface="+mn-lt"/>
                <a:ea typeface="宋体" panose="02010600030101010101" pitchFamily="2" charset="-122"/>
                <a:cs typeface="+mn-cs"/>
                <a:sym typeface="+mn-ea"/>
              </a:rPr>
              <a:t>The newly added request excel template to be included in the PRD21 zip file along with other templates since RAN5#105.</a:t>
            </a:r>
            <a:endParaRPr kumimoji="0" lang="en-US" altLang="zh-CN" sz="20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3" name="文本框 2"/>
          <p:cNvSpPr txBox="1"/>
          <p:nvPr/>
        </p:nvSpPr>
        <p:spPr>
          <a:xfrm rot="900000">
            <a:off x="9738360" y="957580"/>
            <a:ext cx="2416175" cy="597535"/>
          </a:xfrm>
          <a:prstGeom prst="rect">
            <a:avLst/>
          </a:prstGeom>
          <a:noFill/>
          <a:ln w="38100">
            <a:solidFill>
              <a:srgbClr val="C00000"/>
            </a:solidFill>
          </a:ln>
        </p:spPr>
        <p:txBody>
          <a:bodyPr wrap="square" rtlCol="0">
            <a:noAutofit/>
          </a:bodyPr>
          <a:p>
            <a:pPr algn="ctr"/>
            <a:r>
              <a:rPr lang="en-US" altLang="zh-CN" b="1">
                <a:solidFill>
                  <a:srgbClr val="C00000"/>
                </a:solidFill>
                <a:highlight>
                  <a:srgbClr val="000000">
                    <a:alpha val="0"/>
                  </a:srgbClr>
                </a:highlight>
              </a:rPr>
              <a:t>PRD21 request excel  template</a:t>
            </a:r>
            <a:endParaRPr lang="en-US" altLang="zh-CN" b="1">
              <a:solidFill>
                <a:srgbClr val="C00000"/>
              </a:solidFill>
              <a:highlight>
                <a:srgbClr val="000000">
                  <a:alpha val="0"/>
                </a:srgbClr>
              </a:highlight>
            </a:endParaRPr>
          </a:p>
        </p:txBody>
      </p:sp>
      <p:sp>
        <p:nvSpPr>
          <p:cNvPr id="2" name="文本框 1"/>
          <p:cNvSpPr txBox="1"/>
          <p:nvPr/>
        </p:nvSpPr>
        <p:spPr>
          <a:xfrm rot="900000">
            <a:off x="9509760" y="2960370"/>
            <a:ext cx="2416175" cy="597535"/>
          </a:xfrm>
          <a:prstGeom prst="rect">
            <a:avLst/>
          </a:prstGeom>
          <a:noFill/>
          <a:ln w="38100">
            <a:solidFill>
              <a:srgbClr val="C00000"/>
            </a:solidFill>
          </a:ln>
        </p:spPr>
        <p:txBody>
          <a:bodyPr wrap="square" rtlCol="0">
            <a:noAutofit/>
          </a:bodyPr>
          <a:p>
            <a:pPr algn="ctr"/>
            <a:r>
              <a:rPr lang="en-US" altLang="zh-CN" b="1">
                <a:solidFill>
                  <a:srgbClr val="C00000"/>
                </a:solidFill>
                <a:highlight>
                  <a:srgbClr val="000000">
                    <a:alpha val="0"/>
                  </a:srgbClr>
                </a:highlight>
              </a:rPr>
              <a:t>Example:PRD21 request excel  </a:t>
            </a:r>
            <a:endParaRPr lang="en-US" altLang="zh-CN" b="1">
              <a:solidFill>
                <a:srgbClr val="C00000"/>
              </a:solidFill>
              <a:highlight>
                <a:srgbClr val="000000">
                  <a:alpha val="0"/>
                </a:srgbClr>
              </a:highlight>
            </a:endParaRPr>
          </a:p>
        </p:txBody>
      </p:sp>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标题 2"/>
          <p:cNvSpPr>
            <a:spLocks noGrp="1"/>
          </p:cNvSpPr>
          <p:nvPr>
            <p:ph type="ctrTitle"/>
          </p:nvPr>
        </p:nvSpPr>
        <p:spPr>
          <a:xfrm>
            <a:off x="1524000" y="1122363"/>
            <a:ext cx="9142413" cy="2389187"/>
          </a:xfrm>
        </p:spPr>
        <p:txBody>
          <a:bodyPr vert="horz" wrap="square" lIns="121917" tIns="60958" rIns="121917" bIns="60958" anchor="b" anchorCtr="0"/>
          <a:p>
            <a:pPr eaLnBrk="1" hangingPunct="1">
              <a:buClrTx/>
              <a:buSzTx/>
              <a:buFontTx/>
            </a:pPr>
            <a:r>
              <a:rPr lang="en-US" altLang="zh-CN" sz="6000" kern="1200" dirty="0">
                <a:latin typeface="+mj-lt"/>
                <a:ea typeface="宋体" panose="02010600030101010101" pitchFamily="2" charset="-122"/>
                <a:cs typeface="+mj-cs"/>
              </a:rPr>
              <a:t>Thank you!</a:t>
            </a:r>
            <a:endParaRPr lang="en-US" altLang="zh-CN" sz="6000" kern="1200" dirty="0">
              <a:latin typeface="+mj-lt"/>
              <a:ea typeface="宋体" panose="02010600030101010101" pitchFamily="2" charset="-122"/>
              <a:cs typeface="+mj-cs"/>
            </a:endParaRPr>
          </a:p>
        </p:txBody>
      </p:sp>
      <p:sp>
        <p:nvSpPr>
          <p:cNvPr id="30723" name="RS_Classification_Standard"/>
          <p:cNvSpPr txBox="1"/>
          <p:nvPr/>
        </p:nvSpPr>
        <p:spPr>
          <a:xfrm>
            <a:off x="12036425" y="6291263"/>
            <a:ext cx="153988" cy="212725"/>
          </a:xfrm>
          <a:prstGeom prst="rect">
            <a:avLst/>
          </a:prstGeom>
          <a:solidFill>
            <a:srgbClr val="FFFFFF">
              <a:alpha val="0"/>
            </a:srgbClr>
          </a:solidFill>
          <a:ln w="9525">
            <a:noFill/>
          </a:ln>
        </p:spPr>
        <p:txBody>
          <a:bodyPr wrap="none" lIns="76200" tIns="36830" rIns="76200" bIns="36830" anchor="ctr" anchorCtr="0">
            <a:spAutoFit/>
          </a:bodyPr>
          <a:p>
            <a:endParaRPr lang="de-DE" altLang="zh-CN" sz="900" b="1" dirty="0">
              <a:solidFill>
                <a:srgbClr val="000000"/>
              </a:solidFill>
              <a:latin typeface="Arial" panose="020B0604020202020204" pitchFamily="34" charset="0"/>
            </a:endParaRPr>
          </a:p>
        </p:txBody>
      </p:sp>
    </p:spTree>
    <p:custDataLst>
      <p:tags r:id="rId1"/>
    </p:custDataLst>
  </p:cSld>
  <p:clrMapOvr>
    <a:masterClrMapping/>
  </p:clrMapOvr>
</p:sld>
</file>

<file path=ppt/tags/tag1.xml><?xml version="1.0" encoding="utf-8"?>
<p:tagLst xmlns:p="http://schemas.openxmlformats.org/presentationml/2006/main">
  <p:tag name="RS_CLASSIFICATIONID" val="0"/>
  <p:tag name="RS_CLASSIFICATION" val="UNRESTRICTED"/>
</p:tagLst>
</file>

<file path=ppt/tags/tag2.xml><?xml version="1.0" encoding="utf-8"?>
<p:tagLst xmlns:p="http://schemas.openxmlformats.org/presentationml/2006/main">
  <p:tag name="RS_CLASSIFICATIONID" val="0"/>
  <p:tag name="RS_CLASSIFICATION" val="UNRESTRICTED"/>
</p:tagLst>
</file>

<file path=ppt/tags/tag3.xml><?xml version="1.0" encoding="utf-8"?>
<p:tagLst xmlns:p="http://schemas.openxmlformats.org/presentationml/2006/main">
  <p:tag name="RS_CLASSIFICATIONID" val="0"/>
  <p:tag name="RS_CLASSIFICATION" val="UNRESTRICTED"/>
</p:tagLst>
</file>

<file path=ppt/tags/tag4.xml><?xml version="1.0" encoding="utf-8"?>
<p:tagLst xmlns:p="http://schemas.openxmlformats.org/presentationml/2006/main">
  <p:tag name="RS_CLASSIFICATIONID" val="0"/>
  <p:tag name="RS_CLASSIFICATION" val="UNRESTRICTED"/>
</p:tagLst>
</file>

<file path=ppt/tags/tag5.xml><?xml version="1.0" encoding="utf-8"?>
<p:tagLst xmlns:p="http://schemas.openxmlformats.org/presentationml/2006/main">
  <p:tag name="RS_CLASSIFICATIONID" val="0"/>
  <p:tag name="RS_CLASSIFICATION" val="UNRESTRICTE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1948</Words>
  <Application>WPS 演示</Application>
  <PresentationFormat>Custom</PresentationFormat>
  <Paragraphs>38</Paragraphs>
  <Slides>5</Slides>
  <Notes>8</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5</vt:i4>
      </vt:variant>
    </vt:vector>
  </HeadingPairs>
  <TitlesOfParts>
    <vt:vector size="15" baseType="lpstr">
      <vt:lpstr>Arial</vt:lpstr>
      <vt:lpstr>宋体</vt:lpstr>
      <vt:lpstr>Wingdings</vt:lpstr>
      <vt:lpstr>Calibri</vt:lpstr>
      <vt:lpstr>Calibri Light</vt:lpstr>
      <vt:lpstr>Ericsson Capital TT</vt:lpstr>
      <vt:lpstr>NumberOnly</vt:lpstr>
      <vt:lpstr>微软雅黑</vt:lpstr>
      <vt:lpstr>Arial Unicode MS</vt:lpstr>
      <vt:lpstr>Office 主题</vt:lpstr>
      <vt:lpstr>Disc on how to introduce RAN4 new configurations/bands into RAN5</vt:lpstr>
      <vt:lpstr>The existing automatic way can not work out well any more due to the huge PRD21 excel</vt:lpstr>
      <vt:lpstr>Remove the spec version number from coverpage</vt:lpstr>
      <vt:lpstr>How to introduce new completed/missing configs or bands in PRD21?</vt:lpstr>
      <vt:lpstr>Thank you!</vt:lpstr>
    </vt:vector>
  </TitlesOfParts>
  <Company>Huawei Technologies Co.,Ltd.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Danni SONG(CMCC)</cp:lastModifiedBy>
  <cp:revision>1568</cp:revision>
  <dcterms:created xsi:type="dcterms:W3CDTF">2018-09-20T03:53:00Z</dcterms:created>
  <dcterms:modified xsi:type="dcterms:W3CDTF">2024-11-08T09:12:47Z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1537859212</vt:lpwstr>
  </property>
  <property fmtid="{D5CDD505-2E9C-101B-9397-08002B2CF9AE}" pid="6" name="RS_Classification">
    <vt:lpwstr>UNRESTRICTED</vt:lpwstr>
  </property>
  <property fmtid="{D5CDD505-2E9C-101B-9397-08002B2CF9AE}" pid="7" name="RS_ClassificationID">
    <vt:r8>0</vt:r8>
  </property>
  <property fmtid="{D5CDD505-2E9C-101B-9397-08002B2CF9AE}" pid="8" name="ContentTypeId">
    <vt:lpwstr>0x010100EB28163D68FE8E4D9361964FDD814FC4</vt:lpwstr>
  </property>
  <property fmtid="{D5CDD505-2E9C-101B-9397-08002B2CF9AE}" pid="9" name="KSOProductBuildVer">
    <vt:lpwstr>2052-11.8.2.12085</vt:lpwstr>
  </property>
  <property fmtid="{D5CDD505-2E9C-101B-9397-08002B2CF9AE}" pid="10" name="ICV">
    <vt:lpwstr>F2099B437A594EA4981B02F9C71A3CF5</vt:lpwstr>
  </property>
  <property fmtid="{D5CDD505-2E9C-101B-9397-08002B2CF9AE}" pid="11" name="MSIP_Label_83bcef13-7cac-433f-ba1d-47a323951816_Enabled">
    <vt:lpwstr>true</vt:lpwstr>
  </property>
  <property fmtid="{D5CDD505-2E9C-101B-9397-08002B2CF9AE}" pid="12" name="MSIP_Label_83bcef13-7cac-433f-ba1d-47a323951816_SetDate">
    <vt:lpwstr>2023-05-06T06:35:48Z</vt:lpwstr>
  </property>
  <property fmtid="{D5CDD505-2E9C-101B-9397-08002B2CF9AE}" pid="13" name="MSIP_Label_83bcef13-7cac-433f-ba1d-47a323951816_Method">
    <vt:lpwstr>Privileged</vt:lpwstr>
  </property>
  <property fmtid="{D5CDD505-2E9C-101B-9397-08002B2CF9AE}" pid="14" name="MSIP_Label_83bcef13-7cac-433f-ba1d-47a323951816_Name">
    <vt:lpwstr>MTK_Unclassified</vt:lpwstr>
  </property>
  <property fmtid="{D5CDD505-2E9C-101B-9397-08002B2CF9AE}" pid="15" name="MSIP_Label_83bcef13-7cac-433f-ba1d-47a323951816_SiteId">
    <vt:lpwstr>a7687ede-7a6b-4ef6-bace-642f677fbe31</vt:lpwstr>
  </property>
  <property fmtid="{D5CDD505-2E9C-101B-9397-08002B2CF9AE}" pid="16" name="MSIP_Label_83bcef13-7cac-433f-ba1d-47a323951816_ActionId">
    <vt:lpwstr>582b2f29-c3fc-47aa-8cbd-2919930cb004</vt:lpwstr>
  </property>
  <property fmtid="{D5CDD505-2E9C-101B-9397-08002B2CF9AE}" pid="17" name="MSIP_Label_83bcef13-7cac-433f-ba1d-47a323951816_ContentBits">
    <vt:lpwstr>0</vt:lpwstr>
  </property>
</Properties>
</file>