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A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DE33-9581-71A9-ECEE-A48C78F42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46023-7C37-D1C9-80E9-6383A469E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3D6F1-DFB7-25FD-D6DB-D817B1B2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61C17-C529-1945-7BFD-61EA6905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AA4B-CD95-22BE-7021-D513783F2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8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A562-58F6-3275-B40C-0A57A027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C9ACA-876A-8974-708D-05AFDBB5D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58835-FAD2-7E86-43DC-2964624D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63061-81B2-936C-42FF-398E298A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A67E5-ECED-E26D-3741-25FB6490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5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870363-8AA6-2AED-D570-76909FC12F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41B8D-1BD6-0FF4-0E88-E348A1EAD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547BE-5D59-EBC5-6A4E-6DDFFBB5B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2B18-8F6D-81CF-ABF5-A0E3360B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D7296-EB14-324E-AC85-93D84DC2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88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A57B9-4EDE-BCA5-3EB0-D8ECF7D9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F6E19-AC9A-49C7-4D4D-839B5E7B0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6B69-1360-8D1F-B013-9CCEA4206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41D8C-967B-6B35-73CB-ABB4F676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5EC9F-A7CF-F517-566B-C627A166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1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ABA14-271A-139D-B25E-EABF2ACA4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A6DC4-B05D-885D-2561-FBEF49614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0D644-7C8D-E001-B756-030D53ED7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1BCB7-010B-379F-A079-AEA485DB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CBA7D-3704-C159-5992-B05E81E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62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1D7A5-14C1-926E-6A11-50293919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3CED5-6C3A-3985-DF47-3BD5790E2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2850D-D718-6834-69B0-F6D1DA084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A8F13-0CA8-E0BB-AB68-034551DF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7166C-E1BB-3317-1876-312A0758B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F5B36-BDC1-8BDA-4B0D-2D53432F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90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6F97A-99BF-DD06-EDF9-902B6F93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C6150-F987-A52F-5E67-2F1C63CFA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F2F37-3957-C3FF-B473-BFFDCD424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8DC41-AAFC-B445-1320-DDBE20ACA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99415B-EC2F-30A2-9513-D4F5DE74D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521E5-91A4-9E10-27AB-CC5A0D1F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6FF0B-4543-F453-B0E0-BDFB86F5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E344A-1B94-E390-75B3-7C7A8B22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77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572E-A32E-EF85-83AD-0F3E9DC5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510E7C-6F9D-2824-02DC-DF068463B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F1D4F-B38E-B4FF-505D-8E7F80AE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C7EDB-36E6-B0D3-5310-A983A242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1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C1F8B8-44B9-3ED5-ED89-2AF535EC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380D9-F3C1-B0DC-EE29-88A6D9571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CD606-29A7-B855-3947-337BA82B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0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E921-8DC8-C081-383D-4D467DCFF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2576C-610C-481D-FF19-A34E11705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AF043-35D7-41E3-855B-39BF85346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C65CD-032A-2DD4-5936-6CC29ED9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D55B6-6627-BC62-4F03-72964999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672AD-AA2D-A882-F49A-2965BBD3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00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776B7-46B8-7A8D-06B3-F34946893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01C934-A58A-C2BE-91D1-DB5F4B0BB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419E5-BABF-4035-1BA7-098FFD637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78EEA-B343-8F7D-5E6D-4AAD203B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5A902-68C8-4144-8B4B-926E6DEF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D370D-72A7-4EE2-7EBA-06259195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01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7EE3A0-2A51-FB84-A0E9-271B7E479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47A70-73B8-A5FB-0465-D4A06DAAE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D4954-8296-FCFF-C2BB-EC23CB59C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22B89A-B525-44FA-8082-248E85A9850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E1F08-74C3-4E53-1E08-283A0FED5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42114-C987-FE68-26DD-8B5AF558D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F38CCC-DB79-4B8A-8578-559EB8EE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71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E2477B45-FECC-01ED-EE7A-B963C19FEE63}"/>
              </a:ext>
            </a:extLst>
          </p:cNvPr>
          <p:cNvSpPr/>
          <p:nvPr/>
        </p:nvSpPr>
        <p:spPr>
          <a:xfrm>
            <a:off x="248807" y="42431"/>
            <a:ext cx="9352393" cy="613764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38.753 CDL Model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D21847-A109-D3E2-C05B-3C09936812D5}"/>
              </a:ext>
            </a:extLst>
          </p:cNvPr>
          <p:cNvSpPr/>
          <p:nvPr/>
        </p:nvSpPr>
        <p:spPr>
          <a:xfrm>
            <a:off x="375470" y="3343997"/>
            <a:ext cx="6811393" cy="27092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Model Derivation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09E57FE-1DF3-8A88-32AE-202286CB82DD}"/>
              </a:ext>
            </a:extLst>
          </p:cNvPr>
          <p:cNvSpPr/>
          <p:nvPr/>
        </p:nvSpPr>
        <p:spPr>
          <a:xfrm>
            <a:off x="9773213" y="1022290"/>
            <a:ext cx="2936834" cy="500255"/>
          </a:xfrm>
          <a:prstGeom prst="roundRect">
            <a:avLst/>
          </a:prstGeom>
          <a:solidFill>
            <a:srgbClr val="FFFF0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To be agreed in RAN4 #113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73C36EF-41B7-F5CA-2182-76297B1EAEEE}"/>
              </a:ext>
            </a:extLst>
          </p:cNvPr>
          <p:cNvSpPr/>
          <p:nvPr/>
        </p:nvSpPr>
        <p:spPr>
          <a:xfrm>
            <a:off x="9773213" y="555073"/>
            <a:ext cx="2976218" cy="432221"/>
          </a:xfrm>
          <a:prstGeom prst="roundRect">
            <a:avLst/>
          </a:prstGeom>
          <a:solidFill>
            <a:srgbClr val="AEAEA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solidFill>
                  <a:schemeClr val="tx1"/>
                </a:solidFill>
              </a:rPr>
              <a:t>To be agreed in RAN4 #114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9F806F-C6A9-D115-23E2-EF3754D9172E}"/>
              </a:ext>
            </a:extLst>
          </p:cNvPr>
          <p:cNvSpPr/>
          <p:nvPr/>
        </p:nvSpPr>
        <p:spPr>
          <a:xfrm>
            <a:off x="837147" y="505144"/>
            <a:ext cx="8306853" cy="267278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Modelling Execution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2A66B0-7186-071F-96C3-50ADCACC6523}"/>
              </a:ext>
            </a:extLst>
          </p:cNvPr>
          <p:cNvSpPr/>
          <p:nvPr/>
        </p:nvSpPr>
        <p:spPr>
          <a:xfrm>
            <a:off x="1237419" y="1055882"/>
            <a:ext cx="2029326" cy="186370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Tx AAV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8704CC6-D1C8-73BB-5307-9EE331D187DA}"/>
              </a:ext>
            </a:extLst>
          </p:cNvPr>
          <p:cNvSpPr/>
          <p:nvPr/>
        </p:nvSpPr>
        <p:spPr>
          <a:xfrm>
            <a:off x="3673217" y="989590"/>
            <a:ext cx="2879556" cy="199628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Propagation Modelling </a:t>
            </a:r>
            <a:br>
              <a:rPr lang="en-GB" dirty="0"/>
            </a:br>
            <a:r>
              <a:rPr lang="en-GB" dirty="0"/>
              <a:t>(Tx AE to Rx AE)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4D4F07-0596-A664-A059-6CCBA039FBAC}"/>
              </a:ext>
            </a:extLst>
          </p:cNvPr>
          <p:cNvSpPr txBox="1"/>
          <p:nvPr/>
        </p:nvSpPr>
        <p:spPr>
          <a:xfrm>
            <a:off x="-501847" y="1664567"/>
            <a:ext cx="1016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Tx Port</a:t>
            </a:r>
            <a:br>
              <a:rPr lang="en-GB" dirty="0"/>
            </a:br>
            <a:r>
              <a:rPr lang="en-GB" dirty="0"/>
              <a:t>(CSI-RS)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C5B4A9-BE33-9648-8EFF-79B3E73A1160}"/>
              </a:ext>
            </a:extLst>
          </p:cNvPr>
          <p:cNvSpPr txBox="1"/>
          <p:nvPr/>
        </p:nvSpPr>
        <p:spPr>
          <a:xfrm>
            <a:off x="9241866" y="1666105"/>
            <a:ext cx="58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Rx </a:t>
            </a:r>
            <a:br>
              <a:rPr lang="en-GB" dirty="0"/>
            </a:br>
            <a:r>
              <a:rPr lang="en-GB" dirty="0"/>
              <a:t>Port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0B747-2791-741C-A87C-65DC0B641364}"/>
              </a:ext>
            </a:extLst>
          </p:cNvPr>
          <p:cNvSpPr/>
          <p:nvPr/>
        </p:nvSpPr>
        <p:spPr>
          <a:xfrm>
            <a:off x="3925377" y="1888814"/>
            <a:ext cx="2442912" cy="8166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38.827 Based Randomness Reduction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SNR Normalisation and Channel Scaling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586CB-F70D-0569-5CAB-92AD21168A95}"/>
              </a:ext>
            </a:extLst>
          </p:cNvPr>
          <p:cNvSpPr/>
          <p:nvPr/>
        </p:nvSpPr>
        <p:spPr>
          <a:xfrm>
            <a:off x="5139240" y="3688035"/>
            <a:ext cx="1676400" cy="66775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RAN 4 </a:t>
            </a:r>
            <a:r>
              <a:rPr lang="en-GB" sz="1400" dirty="0" err="1">
                <a:solidFill>
                  <a:schemeClr val="tx1"/>
                </a:solidFill>
              </a:rPr>
              <a:t>Demod</a:t>
            </a:r>
            <a:r>
              <a:rPr lang="en-GB" sz="1400" dirty="0">
                <a:solidFill>
                  <a:schemeClr val="tx1"/>
                </a:solidFill>
              </a:rPr>
              <a:t> 38.753 CDL Table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9B57D6-A70D-FFF8-AF15-6092A1240660}"/>
              </a:ext>
            </a:extLst>
          </p:cNvPr>
          <p:cNvSpPr/>
          <p:nvPr/>
        </p:nvSpPr>
        <p:spPr>
          <a:xfrm>
            <a:off x="10381365" y="2283239"/>
            <a:ext cx="1777164" cy="16560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Temp Assumption for alignment only in RAN4#114:</a:t>
            </a:r>
          </a:p>
          <a:p>
            <a:r>
              <a:rPr lang="en-GB" sz="1400" dirty="0">
                <a:solidFill>
                  <a:schemeClr val="tx1"/>
                </a:solidFill>
              </a:rPr>
              <a:t>Table 7.2.1-8 in TR 38.827</a:t>
            </a:r>
          </a:p>
          <a:p>
            <a:r>
              <a:rPr lang="en-GB" sz="1400" dirty="0">
                <a:solidFill>
                  <a:schemeClr val="tx1"/>
                </a:solidFill>
              </a:rPr>
              <a:t>CDL-C Uma for FR1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875F6A3-8B31-AC77-B955-0387F82DD7DD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H="1" flipV="1">
            <a:off x="5112995" y="2985874"/>
            <a:ext cx="864445" cy="7021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99A739C-4C86-D060-A236-A48DB7F7D18A}"/>
              </a:ext>
            </a:extLst>
          </p:cNvPr>
          <p:cNvCxnSpPr>
            <a:cxnSpLocks/>
            <a:stCxn id="15" idx="0"/>
            <a:endCxn id="10" idx="2"/>
          </p:cNvCxnSpPr>
          <p:nvPr/>
        </p:nvCxnSpPr>
        <p:spPr>
          <a:xfrm flipV="1">
            <a:off x="5977440" y="4355788"/>
            <a:ext cx="0" cy="4768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02DDF6F4-7E38-C95B-84B9-2B46EE191C2B}"/>
              </a:ext>
            </a:extLst>
          </p:cNvPr>
          <p:cNvSpPr/>
          <p:nvPr/>
        </p:nvSpPr>
        <p:spPr>
          <a:xfrm>
            <a:off x="5139240" y="4832685"/>
            <a:ext cx="1676400" cy="98257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Procedure from TR 38.901 to CDL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C1BE9B-5B8E-3260-CF9F-9073AD3EE53E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266745" y="1987732"/>
            <a:ext cx="40647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F280C9-D2E7-5A66-1245-651366EBEAF8}"/>
              </a:ext>
            </a:extLst>
          </p:cNvPr>
          <p:cNvCxnSpPr>
            <a:cxnSpLocks/>
            <a:stCxn id="7" idx="3"/>
            <a:endCxn id="5" idx="1"/>
          </p:cNvCxnSpPr>
          <p:nvPr/>
        </p:nvCxnSpPr>
        <p:spPr>
          <a:xfrm>
            <a:off x="514778" y="1987733"/>
            <a:ext cx="72264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1A95B1-ED8D-40F7-3611-3F4B0471F9EA}"/>
              </a:ext>
            </a:extLst>
          </p:cNvPr>
          <p:cNvCxnSpPr>
            <a:cxnSpLocks/>
            <a:stCxn id="6" idx="3"/>
            <a:endCxn id="28" idx="1"/>
          </p:cNvCxnSpPr>
          <p:nvPr/>
        </p:nvCxnSpPr>
        <p:spPr>
          <a:xfrm>
            <a:off x="6552773" y="1987732"/>
            <a:ext cx="40385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3319AB0-E01B-0CAF-0D7B-E5D3799E85E1}"/>
              </a:ext>
            </a:extLst>
          </p:cNvPr>
          <p:cNvSpPr/>
          <p:nvPr/>
        </p:nvSpPr>
        <p:spPr>
          <a:xfrm>
            <a:off x="611357" y="4794585"/>
            <a:ext cx="3689684" cy="105877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Delay Scaling (Based on 38.827 or 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Angle Scaling (Based on 38.827 or 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Tap Reduction? (new)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C453EB5-64D6-45D1-45E8-5753B977496A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4301041" y="5323974"/>
            <a:ext cx="83819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7D6AD60-C039-1A93-56AB-24727C92D0A8}"/>
              </a:ext>
            </a:extLst>
          </p:cNvPr>
          <p:cNvSpPr/>
          <p:nvPr/>
        </p:nvSpPr>
        <p:spPr>
          <a:xfrm>
            <a:off x="5139240" y="6275834"/>
            <a:ext cx="1676400" cy="4892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CDL-C TR 38.901 Table 7.7.1-3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E041A68-FF17-140C-3534-AA3B2FEFD630}"/>
              </a:ext>
            </a:extLst>
          </p:cNvPr>
          <p:cNvCxnSpPr>
            <a:cxnSpLocks/>
            <a:stCxn id="26" idx="0"/>
            <a:endCxn id="15" idx="2"/>
          </p:cNvCxnSpPr>
          <p:nvPr/>
        </p:nvCxnSpPr>
        <p:spPr>
          <a:xfrm flipV="1">
            <a:off x="5977440" y="5815263"/>
            <a:ext cx="0" cy="4605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0938A9D-278B-1DEC-309D-A961B760DBF3}"/>
              </a:ext>
            </a:extLst>
          </p:cNvPr>
          <p:cNvSpPr/>
          <p:nvPr/>
        </p:nvSpPr>
        <p:spPr>
          <a:xfrm>
            <a:off x="7313526" y="3343997"/>
            <a:ext cx="2180209" cy="27092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Model Configuration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C9B52EF-3F15-5488-FB68-C09E896FDB12}"/>
              </a:ext>
            </a:extLst>
          </p:cNvPr>
          <p:cNvCxnSpPr>
            <a:cxnSpLocks/>
            <a:stCxn id="11" idx="1"/>
            <a:endCxn id="6" idx="2"/>
          </p:cNvCxnSpPr>
          <p:nvPr/>
        </p:nvCxnSpPr>
        <p:spPr>
          <a:xfrm flipH="1" flipV="1">
            <a:off x="5112995" y="2985874"/>
            <a:ext cx="5268370" cy="12537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DBE9E16-3581-4DA7-F2CE-286A725B74A4}"/>
              </a:ext>
            </a:extLst>
          </p:cNvPr>
          <p:cNvSpPr/>
          <p:nvPr/>
        </p:nvSpPr>
        <p:spPr>
          <a:xfrm>
            <a:off x="1718248" y="6270179"/>
            <a:ext cx="1842614" cy="490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This is the starting point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DF41A8-F40C-AF43-DC6A-9C633DB3BE35}"/>
              </a:ext>
            </a:extLst>
          </p:cNvPr>
          <p:cNvCxnSpPr>
            <a:cxnSpLocks/>
            <a:stCxn id="50" idx="3"/>
            <a:endCxn id="26" idx="1"/>
          </p:cNvCxnSpPr>
          <p:nvPr/>
        </p:nvCxnSpPr>
        <p:spPr>
          <a:xfrm>
            <a:off x="3560862" y="6515324"/>
            <a:ext cx="1578378" cy="51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0D7B7D6C-DA6C-F0D7-82C1-B57D6F5681F5}"/>
              </a:ext>
            </a:extLst>
          </p:cNvPr>
          <p:cNvSpPr/>
          <p:nvPr/>
        </p:nvSpPr>
        <p:spPr>
          <a:xfrm>
            <a:off x="1478371" y="1999999"/>
            <a:ext cx="1509714" cy="8166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Options as per WF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Other options not precluded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C1983E4-AF75-22BE-6A38-933B2DB30B20}"/>
              </a:ext>
            </a:extLst>
          </p:cNvPr>
          <p:cNvSpPr txBox="1"/>
          <p:nvPr/>
        </p:nvSpPr>
        <p:spPr>
          <a:xfrm>
            <a:off x="10453468" y="0"/>
            <a:ext cx="2023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Legend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5DABAFF-34DA-06F3-E093-4AEE036A930B}"/>
              </a:ext>
            </a:extLst>
          </p:cNvPr>
          <p:cNvSpPr/>
          <p:nvPr/>
        </p:nvSpPr>
        <p:spPr>
          <a:xfrm>
            <a:off x="9773213" y="1578360"/>
            <a:ext cx="2936834" cy="500255"/>
          </a:xfrm>
          <a:prstGeom prst="roundRect">
            <a:avLst/>
          </a:prstGeom>
          <a:solidFill>
            <a:srgbClr val="00B0F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Agreed in RAN4 #112+bis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2FC1B4-AA09-447E-6AF8-CF6635A9E148}"/>
              </a:ext>
            </a:extLst>
          </p:cNvPr>
          <p:cNvSpPr/>
          <p:nvPr/>
        </p:nvSpPr>
        <p:spPr>
          <a:xfrm>
            <a:off x="7443191" y="4103721"/>
            <a:ext cx="1994922" cy="8121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Heights, alpha, beta, gamma, AE slant,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Velocity vector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Others?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0F14290-B6EF-90A8-F570-75D1CC97CEC3}"/>
              </a:ext>
            </a:extLst>
          </p:cNvPr>
          <p:cNvCxnSpPr>
            <a:cxnSpLocks/>
            <a:endCxn id="6" idx="2"/>
          </p:cNvCxnSpPr>
          <p:nvPr/>
        </p:nvCxnSpPr>
        <p:spPr>
          <a:xfrm flipH="1" flipV="1">
            <a:off x="5112995" y="2985874"/>
            <a:ext cx="3284243" cy="3581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69893C8-DB33-E4EC-2B6E-976B8D531D60}"/>
              </a:ext>
            </a:extLst>
          </p:cNvPr>
          <p:cNvSpPr/>
          <p:nvPr/>
        </p:nvSpPr>
        <p:spPr>
          <a:xfrm>
            <a:off x="6956629" y="1055882"/>
            <a:ext cx="1706604" cy="186370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Rx AAV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519E2D7-4B62-E2C6-EAC7-86B3A25E83BB}"/>
              </a:ext>
            </a:extLst>
          </p:cNvPr>
          <p:cNvCxnSpPr>
            <a:cxnSpLocks/>
            <a:stCxn id="28" idx="3"/>
            <a:endCxn id="8" idx="1"/>
          </p:cNvCxnSpPr>
          <p:nvPr/>
        </p:nvCxnSpPr>
        <p:spPr>
          <a:xfrm>
            <a:off x="8663233" y="1987733"/>
            <a:ext cx="578633" cy="15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3E21664-4932-A116-0950-00C9701C0250}"/>
              </a:ext>
            </a:extLst>
          </p:cNvPr>
          <p:cNvSpPr/>
          <p:nvPr/>
        </p:nvSpPr>
        <p:spPr>
          <a:xfrm>
            <a:off x="7093948" y="1881782"/>
            <a:ext cx="1461383" cy="8166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Direct pass-through n/2 “+”-pol ULA omni.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8800E3-6230-AF77-C083-4999D3523452}"/>
              </a:ext>
            </a:extLst>
          </p:cNvPr>
          <p:cNvSpPr/>
          <p:nvPr/>
        </p:nvSpPr>
        <p:spPr>
          <a:xfrm>
            <a:off x="10409240" y="4794585"/>
            <a:ext cx="1721414" cy="8166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38.827 with Maastricht modifications and options for Tx side AAV.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452A8B9-BA87-D8E4-B023-8CAE590E0717}"/>
              </a:ext>
            </a:extLst>
          </p:cNvPr>
          <p:cNvCxnSpPr>
            <a:cxnSpLocks/>
            <a:stCxn id="11" idx="2"/>
            <a:endCxn id="43" idx="0"/>
          </p:cNvCxnSpPr>
          <p:nvPr/>
        </p:nvCxnSpPr>
        <p:spPr>
          <a:xfrm>
            <a:off x="11269947" y="3939265"/>
            <a:ext cx="0" cy="85532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dashDot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0DD060B0-63B4-C0F5-224B-D1376DE212F8}"/>
              </a:ext>
            </a:extLst>
          </p:cNvPr>
          <p:cNvSpPr/>
          <p:nvPr/>
        </p:nvSpPr>
        <p:spPr>
          <a:xfrm>
            <a:off x="641516" y="3707320"/>
            <a:ext cx="3689684" cy="84262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Weak cluster modification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/>
                </a:solidFill>
              </a:rPr>
              <a:t>ZoA</a:t>
            </a:r>
            <a:r>
              <a:rPr lang="en-GB" sz="1600" dirty="0">
                <a:solidFill>
                  <a:schemeClr val="tx1"/>
                </a:solidFill>
              </a:rPr>
              <a:t> modification?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Others?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9592766-482B-A4E1-866B-567B9DB50755}"/>
              </a:ext>
            </a:extLst>
          </p:cNvPr>
          <p:cNvCxnSpPr>
            <a:cxnSpLocks/>
            <a:stCxn id="62" idx="3"/>
            <a:endCxn id="10" idx="1"/>
          </p:cNvCxnSpPr>
          <p:nvPr/>
        </p:nvCxnSpPr>
        <p:spPr>
          <a:xfrm flipV="1">
            <a:off x="4331200" y="4021912"/>
            <a:ext cx="808040" cy="1067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61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178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Nokia</dc:creator>
  <cp:lastModifiedBy>Nokia</cp:lastModifiedBy>
  <cp:revision>4</cp:revision>
  <dcterms:created xsi:type="dcterms:W3CDTF">2024-11-19T23:15:28Z</dcterms:created>
  <dcterms:modified xsi:type="dcterms:W3CDTF">2024-11-20T19:26:46Z</dcterms:modified>
</cp:coreProperties>
</file>