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8" r:id="rId5"/>
    <p:sldId id="263" r:id="rId6"/>
    <p:sldId id="259" r:id="rId7"/>
    <p:sldId id="261" r:id="rId8"/>
    <p:sldId id="262" r:id="rId9"/>
    <p:sldId id="270" r:id="rId10"/>
    <p:sldId id="265" r:id="rId11"/>
    <p:sldId id="266" r:id="rId12"/>
    <p:sldId id="267" r:id="rId13"/>
    <p:sldId id="269" r:id="rId14"/>
    <p:sldId id="272" r:id="rId15"/>
    <p:sldId id="264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72D83-0AEC-8D5C-7CE5-07A244D8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2F55959-03CD-61F7-D051-6BE819B23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6CF37A-5CC1-CCC2-9E31-1B9881EE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1E4F4-E166-8B46-6029-2865EBF9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1355EE-5957-B3B4-D6D4-D8BCBB57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56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9241F-F3BA-2BA2-D7EF-824D9293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7AF3D5D-00C0-F929-5F4A-536D3075C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63FB5C-266E-FFD5-3689-79B75E20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160D3A-359C-ADB3-ADF6-C50F92F4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71736F-6253-E77C-08BB-93D04810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99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3CA6344-F5E1-DBD5-6963-1409836EC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62F059-C7F7-191F-3BA7-C070E158E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23B1AF-79B6-6A74-542C-641CD308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145434-BB2D-0CA4-CE70-B0B5EED2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7E724E-F0FD-6A0A-3560-16F07C2D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2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69EB1D-13B4-3190-F0E2-29499C6A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B10636-672D-2BE3-E72D-6DA046A8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C3112A-3236-A936-6B61-2344D803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B7182C-C8C1-312A-6816-A719203D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F32B98-3FAE-2E32-B3D6-2F7A4AF9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4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CCE1D7-A69D-D172-63DD-6B3C6EE3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28337E-9D5C-9147-2081-CF6A7635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599E3E-15C6-5009-807B-2558BF87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0A0D8F-1DB1-CA0F-672A-78ADB541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75912E-D913-E46F-C190-DD051B45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16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FEB84B-A789-9173-8A1F-00FD2612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FD8E9A-8971-5B89-125A-3FEB50744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F68C5F-762A-184E-C70E-631F32284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7AFFE1-F1C3-A06C-956C-FBE6C226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3AE4EE-78F1-87F8-E962-C399FD9C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B8C8AB-C5A2-65AD-8599-1F2D56E3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6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6F27E-CD9A-01DD-9048-A1ACAC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7945A9-97D2-82F1-55B5-C87674B2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37C4EC-1B2F-042F-6FE2-05634824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533CB63-8A25-3FFB-AD52-D1F877259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017892-505F-2097-0E37-3E362AAF9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994B5B4-571F-2513-18D3-BD48BB9A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C2E5AA5-BBCD-33C9-22F6-FFAF527B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488AB4-AD56-FC11-9395-C3F9B6FF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74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2863D-8C3C-BA8D-ED83-62F1B0C1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AA64EB-8F1E-BB02-D992-C5A412D8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FC7260-AA9E-FC84-9351-61496297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340BD6-6E3E-D8A9-77C7-10F6C2F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11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20D1D48-A421-7390-8843-8B4CA55A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B6A2F4-F24A-70AE-98A8-452F700C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A1EE90-92A2-C348-E2B2-B2F66C34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1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511B1-55A8-E0FE-80F2-51EF4E48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F1A129-C1CD-1CB4-8BCA-F79A1BB0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AB4769-DB18-4520-7790-836074ED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EE1DAF-D823-0302-616B-D14F247E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79E684-05C9-59F3-BF15-63B4F778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90F1AC-C7EE-0955-B4E3-D8370361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70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704835-0509-2220-565A-6447C687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938B19-C08B-2840-3234-6E62F31D3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7A0CA7-4DCB-56A1-9219-F8C71D784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395805-1648-6DDB-7F51-0A2E167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15F9E-3459-AD12-2941-C877C23D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B5A375-8113-6FC2-97B7-65E5AAC5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46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61ED3EE-BE04-1522-E2FE-EA9DB267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3DAD30-F9A1-7BA1-9FD6-033082759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4CA4A8-8301-2650-3B76-B6E72C1DA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CA639C-6430-4781-9CFF-403CDA4CA692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82DB2-5351-3D4A-E956-C60FA493D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02915D-AB1F-FCD4-C3BC-9F4F09A07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6B34C2-B5DF-4455-8DEA-C49086E3EE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4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BC916-329E-1491-64EA-B2704A1CD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[AT127bis][110][NES]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45E03F-20D2-24AB-1440-2942E2EDD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916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BC21F1-EB52-A342-F842-42972D8D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Comparison:</a:t>
            </a:r>
            <a:br>
              <a:rPr lang="en-US" altLang="zh-CN" dirty="0"/>
            </a:br>
            <a:r>
              <a:rPr lang="en-US" altLang="zh-CN" dirty="0"/>
              <a:t>Option-b (Baseline) minus Option-a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2BBFCF31-C862-1A9E-2654-B6FBCEC92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40162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161306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934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73023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23019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5818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= 1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4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0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0919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1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52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081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2890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2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D56F48-7C14-1B10-51A8-FCB6E117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Q2: To check companies’ opinion if P1 in R2-2407974 is ok or if option-a should be considered instead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3D176-A631-02BC-D35C-196404AFA8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337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647D96-06C4-3564-FAC1-AA2B7F7E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6C9B8-4A68-6B3F-5A14-4B81BF6B3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Proposal 1: Select option-b as baseline for R19 NES paging enhancement. </a:t>
            </a:r>
          </a:p>
          <a:p>
            <a:r>
              <a:rPr lang="en-US" altLang="zh-CN" sz="2400" dirty="0"/>
              <a:t>Proposal 2: R2 further discuss the impact of RRC configuration and the impact of legacy UE for option-b.</a:t>
            </a:r>
          </a:p>
          <a:p>
            <a:r>
              <a:rPr lang="en-US" altLang="zh-CN" sz="2400" dirty="0"/>
              <a:t>?? Any view on the signaling issue, and finally any view on the P1 @ 7974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3862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67457-2878-D45C-9E0F-23346AEB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33C59A-1093-15C6-40E0-DACA26349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17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232EBD9-FB50-9F37-762E-4F9015A1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Annex: Other way to optimize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FF6FF11-1C92-8F5E-D176-DDA6723D3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370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CB9EA3D-E345-5AE4-F2AA-F76A7412E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E06A63-70E3-9A9E-B987-45475D39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PMO signaling OH @ Option-b: Repetitive Pattern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6CEAE6-C4EC-DF3E-DC34-D8C4FEA71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= Log2 (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* G</a:t>
            </a:r>
            <a:r>
              <a:rPr lang="en-US" altLang="zh-CN" dirty="0"/>
              <a:t>) 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dirty="0"/>
              <a:t>Where 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dirty="0"/>
              <a:t> is numerology specific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FF0000"/>
                </a:solidFill>
              </a:rPr>
              <a:t>G</a:t>
            </a:r>
            <a:r>
              <a:rPr lang="en-US" altLang="zh-CN" dirty="0"/>
              <a:t>” is “</a:t>
            </a:r>
            <a:r>
              <a:rPr lang="en-US" altLang="zh-CN" b="1" dirty="0"/>
              <a:t>the number of frame of the gap (between PF:s) + 1</a:t>
            </a:r>
            <a:r>
              <a:rPr lang="en-US" altLang="zh-CN" dirty="0"/>
              <a:t>”, G = 1 for consecutive PF:s (Note that G has to be signaled separately if not fixed)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  <a:r>
              <a:rPr lang="en-US" altLang="zh-CN" dirty="0"/>
              <a:t>” means </a:t>
            </a:r>
            <a:r>
              <a:rPr lang="en-US" altLang="zh-CN" b="1" dirty="0"/>
              <a:t>every 2 POs will use the same pattern (same as option-a)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752167-4DE9-EDE0-4295-245A31166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475" y="4206875"/>
            <a:ext cx="5607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F89ED7-6DFE-7635-230B-F351F1C1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[AT127bis][110][NES] (OPPO)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A935EE-82B3-A962-C902-7D06FE38A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Scope: To calculate </a:t>
            </a:r>
            <a:r>
              <a:rPr lang="en-US" altLang="zh-CN" dirty="0" err="1"/>
              <a:t>signalling</a:t>
            </a:r>
            <a:r>
              <a:rPr lang="en-US" altLang="zh-CN" dirty="0"/>
              <a:t> overheads between option-a and option-b. To check companies’ opinion if P1 in R2-2407974 is ok or if option-a should be considered instead. </a:t>
            </a:r>
          </a:p>
          <a:p>
            <a:r>
              <a:rPr lang="en-US" altLang="zh-CN" dirty="0"/>
              <a:t>Intended outcome: Discussion summary in R2-2409372. OPPO will announce the offline discussion schedule via email. </a:t>
            </a:r>
          </a:p>
          <a:p>
            <a:r>
              <a:rPr lang="en-US" altLang="zh-CN" dirty="0"/>
              <a:t>Deadline: Comebacks in Thursday CB session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695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D6156-4815-BA6D-4C6F-8830BFDF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5CD70E-8D8E-FF55-2814-A935E7CB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R2-2407974,</a:t>
            </a:r>
            <a:r>
              <a:rPr lang="zh-CN" altLang="en-US" sz="2400" dirty="0"/>
              <a:t> </a:t>
            </a:r>
            <a:r>
              <a:rPr lang="en-US" altLang="zh-CN" sz="2400" dirty="0"/>
              <a:t>Report for [POST127][109][NES] (OPPO), OPPO</a:t>
            </a:r>
          </a:p>
          <a:p>
            <a:r>
              <a:rPr lang="en-US" altLang="zh-CN" sz="2400" dirty="0"/>
              <a:t>R2-2408238, Discussion on adaptation of common signals/channels transmissions, Huawei, </a:t>
            </a:r>
            <a:r>
              <a:rPr lang="en-US" altLang="zh-CN" sz="2400" dirty="0" err="1"/>
              <a:t>HiSilicon</a:t>
            </a:r>
            <a:endParaRPr lang="en-US" altLang="zh-CN" sz="2400" dirty="0"/>
          </a:p>
          <a:p>
            <a:r>
              <a:rPr lang="en-US" altLang="zh-CN" sz="2400" dirty="0"/>
              <a:t>R2-2408562, Further discussion on common signal transmission adaptation, Apple</a:t>
            </a:r>
          </a:p>
          <a:p>
            <a:r>
              <a:rPr lang="en-US" altLang="zh-CN" sz="2400" dirty="0"/>
              <a:t>R2-2408102, Discussion on adaptation of common signal transmissions, vivo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23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24670-C847-7213-87F1-20F8E2B6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Q1: To calculate signaling overheads between option-a and option-b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A5894D-2DEF-CA0B-24B7-EB0844EAF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03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30AB1B2-7DB2-BC49-9CCC-C75A7CDDA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21677"/>
            <a:ext cx="8915400" cy="4579750"/>
          </a:xfrm>
          <a:prstGeom prst="rect">
            <a:avLst/>
          </a:prstGeom>
        </p:spPr>
      </p:pic>
      <p:sp>
        <p:nvSpPr>
          <p:cNvPr id="10" name="标题 9">
            <a:extLst>
              <a:ext uri="{FF2B5EF4-FFF2-40B4-BE49-F238E27FC236}">
                <a16:creationId xmlns:a16="http://schemas.microsoft.com/office/drawing/2014/main" id="{4BB2A6D9-404E-FAA3-49FF-37D39C38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example (Ns = 2, N = 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415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91903-DD37-6CCB-26E6-0AB4C291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Legacy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D98290-6B2F-4960-9F1D-67D5E29D4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= Log2 (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* (T/N)</a:t>
            </a:r>
            <a:r>
              <a:rPr lang="en-US" altLang="zh-CN" dirty="0"/>
              <a:t>) 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dirty="0"/>
              <a:t>Where 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dirty="0"/>
              <a:t> is numerology specific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FF0000"/>
                </a:solidFill>
              </a:rPr>
              <a:t>* (T/N)</a:t>
            </a:r>
            <a:r>
              <a:rPr lang="en-US" altLang="zh-CN" dirty="0"/>
              <a:t>” allows PMO located out of the corresponding PF (but before the next PF)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  <a:r>
              <a:rPr lang="en-US" altLang="zh-CN" dirty="0"/>
              <a:t>” allows intra-PF PMO configuration, e.g., </a:t>
            </a:r>
            <a:r>
              <a:rPr lang="en-US" altLang="zh-CN" b="1" dirty="0"/>
              <a:t>every 2 POs will use the same pattern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67112E3-C7D5-55A3-5A51-B212C2893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4724393"/>
            <a:ext cx="9055100" cy="176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9BED1-C67B-0419-0A63-C5D36DC1C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780B58-ADDF-2127-3D4B-837FB649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Option-a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B31E4-F7D1-894E-97B2-088B607E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= Log2 (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* G</a:t>
            </a:r>
            <a:r>
              <a:rPr lang="en-US" altLang="zh-CN" dirty="0"/>
              <a:t>) 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</a:p>
          <a:p>
            <a:pPr lvl="1"/>
            <a:r>
              <a:rPr lang="en-US" altLang="zh-CN" dirty="0"/>
              <a:t>Where </a:t>
            </a:r>
            <a:r>
              <a:rPr lang="en-US" altLang="zh-CN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dirty="0"/>
              <a:t> is numerology specific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FF0000"/>
                </a:solidFill>
              </a:rPr>
              <a:t>G</a:t>
            </a:r>
            <a:r>
              <a:rPr lang="en-US" altLang="zh-CN" dirty="0"/>
              <a:t>” is “</a:t>
            </a:r>
            <a:r>
              <a:rPr lang="en-US" altLang="zh-CN" b="1" dirty="0"/>
              <a:t>the number of frame of the gap (between PF:s) + 1</a:t>
            </a:r>
            <a:r>
              <a:rPr lang="en-US" altLang="zh-CN" dirty="0"/>
              <a:t>”, i.e., G = 1 for consecutive PF:s (Note that G has to be signaled separately if not fixed)</a:t>
            </a:r>
          </a:p>
          <a:p>
            <a:pPr lvl="1"/>
            <a:r>
              <a:rPr lang="en-US" altLang="zh-CN" dirty="0"/>
              <a:t>“</a:t>
            </a:r>
            <a:r>
              <a:rPr lang="en-US" altLang="zh-CN" b="1" dirty="0">
                <a:solidFill>
                  <a:srgbClr val="00B050"/>
                </a:solidFill>
              </a:rPr>
              <a:t>* Ns</a:t>
            </a:r>
            <a:r>
              <a:rPr lang="en-US" altLang="zh-CN" dirty="0"/>
              <a:t>” allows intra-PF PMO configuration, e.g., </a:t>
            </a:r>
            <a:r>
              <a:rPr lang="en-US" altLang="zh-CN" b="1" dirty="0"/>
              <a:t>every 2 POs will use the same pattern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75A750A-C847-6BD6-E95B-A7E59F814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800" y="4270075"/>
            <a:ext cx="5289550" cy="22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3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BEFAC-3558-6F6D-E0BA-6BECD1DAC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6FE62E-E11C-E76C-5C37-9B519E67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PMO signaling OH @ Option-b: Baseline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25E9A9-12BA-FCFA-EEBC-C7B8D515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= Log2 (</a:t>
            </a:r>
            <a:r>
              <a:rPr lang="en-US" altLang="zh-CN" sz="24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* G * H</a:t>
            </a:r>
            <a:r>
              <a:rPr lang="en-US" altLang="zh-CN" sz="2400" dirty="0"/>
              <a:t>) </a:t>
            </a:r>
            <a:r>
              <a:rPr lang="en-US" altLang="zh-CN" sz="2400" b="1" dirty="0">
                <a:solidFill>
                  <a:srgbClr val="00B050"/>
                </a:solidFill>
              </a:rPr>
              <a:t>* H * Ns</a:t>
            </a:r>
          </a:p>
          <a:p>
            <a:pPr lvl="1"/>
            <a:r>
              <a:rPr lang="en-US" altLang="zh-CN" sz="2000" dirty="0"/>
              <a:t>Where </a:t>
            </a:r>
            <a:r>
              <a:rPr lang="en-US" altLang="zh-CN" sz="2000" b="1" dirty="0">
                <a:solidFill>
                  <a:srgbClr val="00B0F0"/>
                </a:solidFill>
              </a:rPr>
              <a:t>Nr-Of-Symbols-in-one-Frame</a:t>
            </a:r>
            <a:r>
              <a:rPr lang="en-US" altLang="zh-CN" sz="2000" dirty="0"/>
              <a:t> is numerology specific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G</a:t>
            </a:r>
            <a:r>
              <a:rPr lang="en-US" altLang="zh-CN" sz="2000" dirty="0"/>
              <a:t>” is “</a:t>
            </a:r>
            <a:r>
              <a:rPr lang="en-US" altLang="zh-CN" sz="2000" b="1" dirty="0"/>
              <a:t>the number of frame of the gap (between PF:s) + 1</a:t>
            </a:r>
            <a:r>
              <a:rPr lang="en-US" altLang="zh-CN" sz="2000" dirty="0"/>
              <a:t>”,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FF0000"/>
                </a:solidFill>
              </a:rPr>
              <a:t>H</a:t>
            </a:r>
            <a:r>
              <a:rPr lang="en-US" altLang="zh-CN" sz="2000" dirty="0"/>
              <a:t>” is “</a:t>
            </a:r>
            <a:r>
              <a:rPr lang="en-US" altLang="zh-CN" sz="2000" b="1" dirty="0"/>
              <a:t>the number of condensed PFs</a:t>
            </a:r>
            <a:r>
              <a:rPr lang="en-US" altLang="zh-CN" sz="2000" dirty="0"/>
              <a:t>”. e.g., if we want to increase Ns from 2 to 8, then H = 4. Or we want to increase Ns from 4 to 8, then H = 2.</a:t>
            </a:r>
          </a:p>
          <a:p>
            <a:pPr lvl="1"/>
            <a:r>
              <a:rPr lang="en-US" altLang="zh-CN" sz="2000" dirty="0"/>
              <a:t>“</a:t>
            </a:r>
            <a:r>
              <a:rPr lang="en-US" altLang="zh-CN" sz="2000" b="1" dirty="0">
                <a:solidFill>
                  <a:srgbClr val="00B050"/>
                </a:solidFill>
              </a:rPr>
              <a:t>* H * Ns</a:t>
            </a:r>
            <a:r>
              <a:rPr lang="en-US" altLang="zh-CN" sz="2000" dirty="0"/>
              <a:t>” allows PMO configuration for </a:t>
            </a:r>
            <a:r>
              <a:rPr lang="en-US" altLang="zh-CN" sz="2000" b="1" dirty="0"/>
              <a:t>all</a:t>
            </a:r>
            <a:r>
              <a:rPr lang="en-US" altLang="zh-CN" sz="2000" dirty="0"/>
              <a:t> POs, e.g., 8 PMOs can be configured (</a:t>
            </a:r>
            <a:r>
              <a:rPr lang="en-US" altLang="zh-CN" sz="2000" b="1" dirty="0"/>
              <a:t>i.e., more configurability than option-a</a:t>
            </a:r>
            <a:r>
              <a:rPr lang="en-US" altLang="zh-CN" sz="2000" dirty="0"/>
              <a:t>)</a:t>
            </a:r>
            <a:endParaRPr lang="en-US" altLang="zh-CN" sz="2000" b="1" dirty="0"/>
          </a:p>
          <a:p>
            <a:pPr lvl="1"/>
            <a:endParaRPr lang="en-US" altLang="zh-CN" sz="2000" dirty="0"/>
          </a:p>
          <a:p>
            <a:pPr lvl="1"/>
            <a:endParaRPr lang="zh-CN" altLang="en-US" sz="200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2C9310E3-7ADE-B3F2-9105-7055E7E21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52900"/>
            <a:ext cx="561975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9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B8A06-6A6A-02BE-A099-0F3E8970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5C14C-A110-C751-0E5A-8D79401E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Comparison:</a:t>
            </a:r>
            <a:br>
              <a:rPr lang="en-US" altLang="zh-CN" dirty="0"/>
            </a:br>
            <a:r>
              <a:rPr lang="en-US" altLang="zh-CN" dirty="0"/>
              <a:t>Option-b (Baseline) minus Legacy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29D0912-3F38-5813-8611-770AA1D70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098079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161306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934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73023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23019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58183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N=T/2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1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2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2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 = 4</a:t>
                      </a:r>
                    </a:p>
                    <a:p>
                      <a:r>
                        <a:rPr lang="en-US" altLang="zh-CN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= 4</a:t>
                      </a:r>
                      <a:endParaRPr lang="zh-CN" alt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0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0919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1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52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081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480kHz</a:t>
                      </a:r>
                      <a:endParaRPr lang="zh-CN" altLang="en-US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2890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9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704</Words>
  <Application>Microsoft Office PowerPoint</Application>
  <PresentationFormat>宽屏</PresentationFormat>
  <Paragraphs>111</Paragraphs>
  <Slides>15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Office 主题​​</vt:lpstr>
      <vt:lpstr>[AT127bis][110][NES]</vt:lpstr>
      <vt:lpstr>[AT127bis][110][NES] (OPPO)</vt:lpstr>
      <vt:lpstr>Reference</vt:lpstr>
      <vt:lpstr>Q1: To calculate signaling overheads between option-a and option-b</vt:lpstr>
      <vt:lpstr>An example (Ns = 2, N = 4)</vt:lpstr>
      <vt:lpstr>PMO signaling OH @ Legacy</vt:lpstr>
      <vt:lpstr>PMO signaling OH @ Option-a</vt:lpstr>
      <vt:lpstr>PMO signaling OH @ Option-b: Baseline</vt:lpstr>
      <vt:lpstr>Comparison: Option-b (Baseline) minus Legacy</vt:lpstr>
      <vt:lpstr>Comparison: Option-b (Baseline) minus Option-a</vt:lpstr>
      <vt:lpstr>Q2: To check companies’ opinion if P1 in R2-2407974 is ok or if option-a should be considered instead</vt:lpstr>
      <vt:lpstr>Discussion</vt:lpstr>
      <vt:lpstr>WF</vt:lpstr>
      <vt:lpstr>Annex: Other way to optimize</vt:lpstr>
      <vt:lpstr>PMO signaling OH @ Option-b: Repetitive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OPPO (Qianxi Lu)</dc:creator>
  <cp:lastModifiedBy>OPPO (Qianxi Lu)</cp:lastModifiedBy>
  <cp:revision>6</cp:revision>
  <dcterms:created xsi:type="dcterms:W3CDTF">2024-10-16T08:05:20Z</dcterms:created>
  <dcterms:modified xsi:type="dcterms:W3CDTF">2024-10-17T02:10:51Z</dcterms:modified>
</cp:coreProperties>
</file>