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sldIdLst>
    <p:sldId id="256" r:id="rId2"/>
    <p:sldId id="257" r:id="rId3"/>
    <p:sldId id="272" r:id="rId4"/>
    <p:sldId id="263" r:id="rId5"/>
    <p:sldId id="278" r:id="rId6"/>
    <p:sldId id="279" r:id="rId7"/>
    <p:sldId id="268" r:id="rId8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38" y="2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413EB8C-F576-B8DA-981C-949A10B7E4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7CBC0B9C-DB7E-CF1E-D3AC-F68CC9B3162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014C5E11-F712-87AE-3FCF-DDF828A59F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B721B-E9D0-4A8D-BFE7-BAA92457D8EF}" type="datetimeFigureOut">
              <a:rPr lang="zh-CN" altLang="en-US" smtClean="0"/>
              <a:t>2024/10/15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893DB3B1-1682-AB0F-E5A2-43A202FF4E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6F5E8A16-EC9E-0D78-3861-CF02907D3D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43B21-560B-4B34-9776-ED62E826433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885375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08FCA37-7872-42FF-0C0C-4995567FFF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D1303EDF-68CB-7C84-06AA-0E650D9B4E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9740F2DF-C139-12B9-EEA7-458B78C7AC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B721B-E9D0-4A8D-BFE7-BAA92457D8EF}" type="datetimeFigureOut">
              <a:rPr lang="zh-CN" altLang="en-US" smtClean="0"/>
              <a:t>2024/10/15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8239697F-09C4-98B1-8BC2-BC4611FBA2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153F83F5-FF74-D8A8-FF6B-6ECA57D9AA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43B21-560B-4B34-9776-ED62E826433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128185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9A286C42-0D70-9542-E353-2A2BC521783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BD298371-88F7-CDA1-F5B2-557F14514D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B15D7200-B6A7-BDD4-D548-38158B54DF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B721B-E9D0-4A8D-BFE7-BAA92457D8EF}" type="datetimeFigureOut">
              <a:rPr lang="zh-CN" altLang="en-US" smtClean="0"/>
              <a:t>2024/10/15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56ABD4C3-D94C-0BE0-A304-6879490D4C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B4E8DEB0-FADD-33DE-B05A-BA737BAF31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43B21-560B-4B34-9776-ED62E826433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298639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2630078-D3B6-DB15-0928-C6CC199FF2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C3A7D07C-B6FB-49CD-8BA4-C9C5AB0FE0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5EED9AC5-A3A7-0664-2532-D46E8BEA61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B721B-E9D0-4A8D-BFE7-BAA92457D8EF}" type="datetimeFigureOut">
              <a:rPr lang="zh-CN" altLang="en-US" smtClean="0"/>
              <a:t>2024/10/15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F0DFB2D8-D72B-802B-75E7-A0B69817E3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05762F9A-91C3-1C5C-13BC-776702518E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43B21-560B-4B34-9776-ED62E826433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921629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D9FD56A-2526-9491-0F41-A32C898EC0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886A62D6-F2F2-BF91-02EF-0939E05EEC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B31BE895-8017-E07E-9F26-D2799D8DE7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B721B-E9D0-4A8D-BFE7-BAA92457D8EF}" type="datetimeFigureOut">
              <a:rPr lang="zh-CN" altLang="en-US" smtClean="0"/>
              <a:t>2024/10/15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966C5274-4B3E-85B1-51DD-A20D2F88A4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48B5E8A7-4631-09EA-B1D4-084A387DAE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43B21-560B-4B34-9776-ED62E826433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338699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E0BB2B6-5CEE-A708-8436-5F0DB79851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732807B6-22C6-5F63-8921-6D945D2260E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9D2465D6-7725-D171-9AB1-DA9A455F3F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7E4FFE66-7D52-2DCB-E9F4-1D34F49E33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B721B-E9D0-4A8D-BFE7-BAA92457D8EF}" type="datetimeFigureOut">
              <a:rPr lang="zh-CN" altLang="en-US" smtClean="0"/>
              <a:t>2024/10/15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CB9AAC35-442F-0C64-8464-DECBA69EA9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168C242A-C677-2D96-15C2-98AA3AA5FF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43B21-560B-4B34-9776-ED62E826433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855867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83C8689-E806-720D-E27A-6B076347D1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F2DE82EA-4108-35F2-83C5-7C919F350D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6C5D243F-B678-C76C-823F-1D0D4538BE1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BC6F4455-C88C-B198-D10C-7DE4CCB552C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F56866E3-017E-9F0A-2729-D5C4ADB0F14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DBCBAEF9-F2B0-98FE-306F-CF40067757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B721B-E9D0-4A8D-BFE7-BAA92457D8EF}" type="datetimeFigureOut">
              <a:rPr lang="zh-CN" altLang="en-US" smtClean="0"/>
              <a:t>2024/10/15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1DD335E7-FE98-7438-5F26-D823F0440D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0C80FCED-5884-F84C-9DF0-C494194622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43B21-560B-4B34-9776-ED62E826433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334363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8E5618A-460C-469A-6C1B-229167F6C0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CB7543B8-5FBC-3E0E-BF9B-93954339DF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B721B-E9D0-4A8D-BFE7-BAA92457D8EF}" type="datetimeFigureOut">
              <a:rPr lang="zh-CN" altLang="en-US" smtClean="0"/>
              <a:t>2024/10/15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D93F22A5-F3E3-3C99-930C-0D4CE324FB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6FACDB84-01E1-4BBB-D1E4-F70F667AE5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43B21-560B-4B34-9776-ED62E826433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73206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1422E8A7-C80F-811C-DBA3-EE7FCCD688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B721B-E9D0-4A8D-BFE7-BAA92457D8EF}" type="datetimeFigureOut">
              <a:rPr lang="zh-CN" altLang="en-US" smtClean="0"/>
              <a:t>2024/10/15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CB8AF63A-93B3-2446-B00A-4A576BBAE5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91328798-DAA9-4BFC-34C6-86B58D9EFE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43B21-560B-4B34-9776-ED62E826433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206747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036AB2E-0996-DA91-440F-348A12CD4E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6E8F94E2-BE92-DDEC-E798-3F551AC21A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07F4D99B-D1AD-6DE9-B8BF-83615ACB9E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E01650EB-2CAA-F929-7794-95BAE00BF8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B721B-E9D0-4A8D-BFE7-BAA92457D8EF}" type="datetimeFigureOut">
              <a:rPr lang="zh-CN" altLang="en-US" smtClean="0"/>
              <a:t>2024/10/15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EAC2066F-D948-2099-3A4E-49CA8F177A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59C701BE-9989-2293-2DF6-04220A36D7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43B21-560B-4B34-9776-ED62E826433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50238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B32CE1A-587F-E376-C409-4692AB4703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0731C9C7-B70F-A0F8-4C90-0A4694F4F70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BA64D007-04F1-4425-F237-D19814F37E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48EE0B37-084A-C682-530F-D8C904E4B9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B721B-E9D0-4A8D-BFE7-BAA92457D8EF}" type="datetimeFigureOut">
              <a:rPr lang="zh-CN" altLang="en-US" smtClean="0"/>
              <a:t>2024/10/15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C57FDA2D-984F-4068-C6E9-961751E0A6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FF309FF6-C84A-D608-B333-0E51B45336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43B21-560B-4B34-9776-ED62E826433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221536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31A18860-BFD1-2F6A-7B8A-8BD182C97A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318050B6-73B7-B7C2-25A1-335BC23E46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0D28A1C4-9DE2-3A11-2607-D54134B7F2F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6B721B-E9D0-4A8D-BFE7-BAA92457D8EF}" type="datetimeFigureOut">
              <a:rPr lang="zh-CN" altLang="en-US" smtClean="0"/>
              <a:t>2024/10/15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50A57E05-DDEC-DABB-6974-21AD583A09E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857257A3-AC14-7E9E-22E2-7F5456E90EF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843B21-560B-4B34-9776-ED62E826433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873183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62C9165-EEFB-61FD-A5E1-FEED7831639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 smtClean="0"/>
              <a:t>[Offline][101] </a:t>
            </a:r>
            <a:r>
              <a:rPr lang="en-GB" dirty="0"/>
              <a:t>To prepare detailed wordings for Re-TX loop</a:t>
            </a:r>
            <a:endParaRPr lang="zh-CN" altLang="en-US" dirty="0"/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26136421-727F-D19E-F665-0FBE18EE971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altLang="zh-CN" dirty="0" smtClean="0"/>
          </a:p>
          <a:p>
            <a:r>
              <a:rPr lang="en-US" altLang="zh-CN" sz="4400" dirty="0" smtClean="0"/>
              <a:t>LG</a:t>
            </a:r>
            <a:endParaRPr lang="zh-CN" altLang="en-US" sz="4400" dirty="0"/>
          </a:p>
        </p:txBody>
      </p:sp>
    </p:spTree>
    <p:extLst>
      <p:ext uri="{BB962C8B-B14F-4D97-AF65-F5344CB8AC3E}">
        <p14:creationId xmlns:p14="http://schemas.microsoft.com/office/powerpoint/2010/main" val="116724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C3FDA1B-24DB-3406-1413-BBD8177154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[AT127bis][101][</a:t>
            </a:r>
            <a:r>
              <a:rPr lang="en-US" altLang="zh-CN" dirty="0"/>
              <a:t>V2X/SL</a:t>
            </a:r>
            <a:r>
              <a:rPr lang="en-US" altLang="zh-CN" dirty="0" smtClean="0"/>
              <a:t>]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02B1AE55-B476-1F64-33C6-05A21FC57F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Scope: </a:t>
            </a:r>
            <a:r>
              <a:rPr lang="en-GB" dirty="0"/>
              <a:t>To prepare detailed wordings for Re-TX loop</a:t>
            </a:r>
            <a:r>
              <a:rPr lang="en-US" altLang="zh-CN" dirty="0" smtClean="0"/>
              <a:t> </a:t>
            </a:r>
            <a:r>
              <a:rPr lang="en-US" altLang="zh-CN" dirty="0"/>
              <a:t>.   </a:t>
            </a:r>
          </a:p>
          <a:p>
            <a:r>
              <a:rPr lang="en-US" altLang="zh-CN" dirty="0"/>
              <a:t>Intended outcome: </a:t>
            </a:r>
            <a:r>
              <a:rPr lang="en-GB" dirty="0"/>
              <a:t>MAC CR in R2-2409351 to be agreed in principle. LG will inform the offline discussion schedule later. </a:t>
            </a:r>
            <a:r>
              <a:rPr lang="en-US" altLang="zh-CN" dirty="0" smtClean="0"/>
              <a:t> </a:t>
            </a:r>
            <a:endParaRPr lang="en-US" altLang="zh-CN" dirty="0"/>
          </a:p>
          <a:p>
            <a:r>
              <a:rPr lang="en-US" altLang="zh-CN" dirty="0" smtClean="0"/>
              <a:t>Deadline: </a:t>
            </a:r>
            <a:r>
              <a:rPr lang="en-GB" dirty="0"/>
              <a:t>Comeback in Thursday CB </a:t>
            </a:r>
            <a:r>
              <a:rPr lang="en-GB" dirty="0" smtClean="0"/>
              <a:t>session</a:t>
            </a:r>
            <a:r>
              <a:rPr lang="en-US" altLang="zh-CN" dirty="0" smtClean="0"/>
              <a:t>. 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0922718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674D291-65F9-A4CD-E42B-F6C98FB925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Background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60E2E051-6F16-5776-4033-9AC0431C39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00432"/>
            <a:ext cx="10515600" cy="4135395"/>
          </a:xfrm>
        </p:spPr>
        <p:txBody>
          <a:bodyPr>
            <a:normAutofit/>
          </a:bodyPr>
          <a:lstStyle/>
          <a:p>
            <a:r>
              <a:rPr lang="en-US" altLang="zh-CN" sz="3200" dirty="0" smtClean="0"/>
              <a:t>RAN2 agreed to use Re-</a:t>
            </a:r>
            <a:r>
              <a:rPr lang="en-US" altLang="zh-CN" sz="3200" dirty="0" err="1" smtClean="0"/>
              <a:t>Tx</a:t>
            </a:r>
            <a:r>
              <a:rPr lang="en-US" altLang="zh-CN" sz="3200" dirty="0" smtClean="0"/>
              <a:t> loop for </a:t>
            </a:r>
            <a:r>
              <a:rPr lang="en-US" altLang="zh-CN" sz="3200" dirty="0" err="1" smtClean="0"/>
              <a:t>MCSt</a:t>
            </a:r>
            <a:r>
              <a:rPr lang="en-US" altLang="zh-CN" sz="3200" dirty="0" smtClean="0"/>
              <a:t> in Monday session.  </a:t>
            </a:r>
          </a:p>
          <a:p>
            <a:r>
              <a:rPr lang="en-US" altLang="zh-CN" sz="3200" dirty="0" smtClean="0"/>
              <a:t>RAN2 agreements are as follows: </a:t>
            </a:r>
          </a:p>
          <a:p>
            <a:pPr marL="800100" lvl="1" indent="-342900">
              <a:buFont typeface="Wingdings" panose="05000000000000000000" pitchFamily="2" charset="2"/>
              <a:buChar char=""/>
              <a:tabLst>
                <a:tab pos="1029970" algn="l"/>
              </a:tabLst>
            </a:pPr>
            <a:r>
              <a:rPr lang="af-ZA" dirty="0">
                <a:latin typeface="Arial" panose="020B0604020202020204" pitchFamily="34" charset="0"/>
                <a:ea typeface="MS Mincho"/>
                <a:cs typeface="Times New Roman" panose="02020603050405020304" pitchFamily="18" charset="0"/>
              </a:rPr>
              <a:t>Re-TX loop will be considered. </a:t>
            </a:r>
            <a:endParaRPr lang="en-US" dirty="0">
              <a:latin typeface="Arial" panose="020B0604020202020204" pitchFamily="34" charset="0"/>
              <a:ea typeface="MS Mincho"/>
              <a:cs typeface="Times New Roman" panose="02020603050405020304" pitchFamily="18" charset="0"/>
            </a:endParaRPr>
          </a:p>
          <a:p>
            <a:pPr marL="800100" lvl="1" indent="-342900">
              <a:buFont typeface="Wingdings" panose="05000000000000000000" pitchFamily="2" charset="2"/>
              <a:buChar char=""/>
              <a:tabLst>
                <a:tab pos="1029970" algn="l"/>
              </a:tabLst>
            </a:pPr>
            <a:r>
              <a:rPr lang="af-ZA" dirty="0">
                <a:latin typeface="Arial" panose="020B0604020202020204" pitchFamily="34" charset="0"/>
                <a:ea typeface="MS Mincho"/>
                <a:cs typeface="Times New Roman" panose="02020603050405020304" pitchFamily="18" charset="0"/>
              </a:rPr>
              <a:t>We need more accurate conditions when Re-TX loop will be used. </a:t>
            </a:r>
            <a:endParaRPr lang="en-US" dirty="0">
              <a:latin typeface="Arial" panose="020B0604020202020204" pitchFamily="34" charset="0"/>
              <a:ea typeface="MS Mincho"/>
              <a:cs typeface="Times New Roman" panose="02020603050405020304" pitchFamily="18" charset="0"/>
            </a:endParaRPr>
          </a:p>
          <a:p>
            <a:pPr marL="800100" lvl="1" indent="-342900">
              <a:buFont typeface="Wingdings" panose="05000000000000000000" pitchFamily="2" charset="2"/>
              <a:buChar char=""/>
              <a:tabLst>
                <a:tab pos="1029970" algn="l"/>
              </a:tabLst>
            </a:pPr>
            <a:r>
              <a:rPr lang="af-ZA" dirty="0">
                <a:latin typeface="Arial" panose="020B0604020202020204" pitchFamily="34" charset="0"/>
                <a:ea typeface="MS Mincho"/>
                <a:cs typeface="Times New Roman" panose="02020603050405020304" pitchFamily="18" charset="0"/>
              </a:rPr>
              <a:t>Detailed wordings can be discussed offline until Thursday CB session. </a:t>
            </a:r>
            <a:endParaRPr lang="en-US" dirty="0">
              <a:latin typeface="Arial" panose="020B0604020202020204" pitchFamily="34" charset="0"/>
              <a:ea typeface="MS Mincho"/>
              <a:cs typeface="Times New Roman" panose="02020603050405020304" pitchFamily="18" charset="0"/>
            </a:endParaRPr>
          </a:p>
          <a:p>
            <a:pPr lvl="1"/>
            <a:endParaRPr lang="en-US" altLang="zh-CN" sz="2000" dirty="0"/>
          </a:p>
          <a:p>
            <a:pPr lvl="1"/>
            <a:endParaRPr lang="en-US" altLang="zh-CN" sz="2000" dirty="0"/>
          </a:p>
          <a:p>
            <a:pPr lvl="1"/>
            <a:endParaRPr lang="en-US" altLang="zh-CN" sz="2000" dirty="0"/>
          </a:p>
          <a:p>
            <a:pPr lvl="1"/>
            <a:endParaRPr lang="en-US" altLang="zh-CN" sz="2000" dirty="0"/>
          </a:p>
          <a:p>
            <a:pPr lvl="1"/>
            <a:endParaRPr lang="en-US" altLang="zh-CN" sz="2000" dirty="0"/>
          </a:p>
          <a:p>
            <a:endParaRPr lang="en-US" altLang="zh-CN" sz="2000" dirty="0" smtClean="0"/>
          </a:p>
          <a:p>
            <a:endParaRPr lang="en-US" altLang="zh-CN" sz="2000" dirty="0"/>
          </a:p>
          <a:p>
            <a:endParaRPr lang="en-US" altLang="zh-CN" sz="2400" dirty="0" smtClean="0"/>
          </a:p>
          <a:p>
            <a:endParaRPr lang="en-US" altLang="zh-CN" sz="2400" dirty="0"/>
          </a:p>
          <a:p>
            <a:endParaRPr lang="af-ZA" altLang="zh-CN" sz="2400" dirty="0" smtClean="0"/>
          </a:p>
          <a:p>
            <a:endParaRPr lang="zh-CN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2380079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674D291-65F9-A4CD-E42B-F6C98FB925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4000" dirty="0" smtClean="0"/>
              <a:t>Discussion on the TP(1/2)</a:t>
            </a:r>
            <a:endParaRPr lang="zh-CN" altLang="en-US" sz="4000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60E2E051-6F16-5776-4033-9AC0431C39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altLang="zh-CN" sz="3100" dirty="0" smtClean="0"/>
              <a:t>Agreed </a:t>
            </a:r>
            <a:r>
              <a:rPr lang="en-US" altLang="ko-KR" sz="3100" dirty="0" smtClean="0"/>
              <a:t>TP</a:t>
            </a:r>
            <a:r>
              <a:rPr lang="en-US" altLang="zh-CN" sz="3100" dirty="0" smtClean="0"/>
              <a:t> for initial </a:t>
            </a:r>
            <a:r>
              <a:rPr lang="en-US" altLang="zh-CN" sz="3100" dirty="0" err="1" smtClean="0"/>
              <a:t>Tx</a:t>
            </a:r>
            <a:r>
              <a:rPr lang="en-US" altLang="zh-CN" sz="3100" dirty="0" smtClean="0"/>
              <a:t> loop</a:t>
            </a:r>
          </a:p>
          <a:p>
            <a:pPr marL="0" indent="0">
              <a:buNone/>
            </a:pP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5&gt; else if the selected resource pool is not Dedicated SL-PRS resource pool:</a:t>
            </a:r>
          </a:p>
          <a:p>
            <a:pPr marL="0" indent="0">
              <a:buNone/>
            </a:pP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n-US" altLang="zh-CN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&gt; randomly select the time and frequency resources for one transmission </a:t>
            </a:r>
            <a:r>
              <a:rPr lang="en-US" altLang="zh-CN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opportunity</a:t>
            </a:r>
            <a:r>
              <a:rPr lang="en-US" altLang="zh-CN" sz="2500" u="sng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or for </a:t>
            </a:r>
            <a:r>
              <a:rPr lang="en-US" altLang="zh-CN" sz="2500" u="sng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more </a:t>
            </a:r>
            <a:r>
              <a:rPr lang="en-US" altLang="zh-CN" sz="2500" u="sng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than one opportunities (if MAC entity decides a </a:t>
            </a:r>
            <a:r>
              <a:rPr lang="en-US" altLang="zh-CN" sz="25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500" u="sng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number </a:t>
            </a:r>
            <a:r>
              <a:rPr lang="en-US" altLang="zh-CN" sz="2500" u="sng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consecutive slots for </a:t>
            </a:r>
            <a:r>
              <a:rPr lang="en-US" altLang="zh-CN" sz="2500" u="sng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Multi-consecutive </a:t>
            </a:r>
            <a:r>
              <a:rPr lang="en-US" altLang="zh-CN" sz="2500" u="sng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slots transmission </a:t>
            </a:r>
            <a:r>
              <a:rPr lang="en-US" altLang="zh-CN" sz="2500" u="sng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other </a:t>
            </a:r>
            <a:r>
              <a:rPr lang="en-US" altLang="zh-CN" sz="2500" u="sng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than </a:t>
            </a:r>
            <a:r>
              <a:rPr lang="en-US" altLang="zh-CN" sz="25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500" u="sng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SL-PRS </a:t>
            </a:r>
            <a:r>
              <a:rPr lang="en-US" altLang="zh-CN" sz="2500" u="sng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larger than </a:t>
            </a:r>
            <a:r>
              <a:rPr lang="en-US" altLang="zh-CN" sz="2500" u="sng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1),</a:t>
            </a:r>
            <a:r>
              <a:rPr lang="en-US" altLang="zh-CN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from the resources </a:t>
            </a:r>
            <a:r>
              <a:rPr lang="en-US" altLang="zh-CN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indicated </a:t>
            </a:r>
            <a:r>
              <a:rPr lang="en-US" altLang="zh-CN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by the physical layer as </a:t>
            </a:r>
            <a:r>
              <a:rPr lang="en-US" altLang="zh-CN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specified </a:t>
            </a:r>
            <a:r>
              <a:rPr lang="en-US" altLang="zh-CN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clause 8.1.4 of TS 38.214 [7] which occur </a:t>
            </a:r>
            <a:r>
              <a:rPr lang="en-US" altLang="zh-CN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within </a:t>
            </a:r>
            <a:r>
              <a:rPr lang="en-US" altLang="zh-CN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SL </a:t>
            </a:r>
            <a:r>
              <a:rPr lang="en-US" altLang="zh-CN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DRX 	Active </a:t>
            </a:r>
            <a:r>
              <a:rPr lang="en-US" altLang="zh-CN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time, if configured, as specified in clause 5.28.2 of the destination </a:t>
            </a:r>
            <a:r>
              <a:rPr lang="en-US" altLang="zh-CN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UE 	selected </a:t>
            </a:r>
            <a:r>
              <a:rPr lang="en-US" altLang="zh-CN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indicating to the physical layer the SL DRX Active time above, </a:t>
            </a:r>
            <a:r>
              <a:rPr lang="en-US" altLang="zh-CN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according to </a:t>
            </a:r>
            <a:r>
              <a:rPr lang="en-US" altLang="zh-CN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altLang="zh-CN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amount </a:t>
            </a:r>
            <a:r>
              <a:rPr lang="en-US" altLang="zh-CN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selected frequency resources, the remaining PDB of </a:t>
            </a:r>
            <a:r>
              <a:rPr lang="en-US" altLang="zh-CN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SL </a:t>
            </a:r>
            <a:r>
              <a:rPr lang="en-US" altLang="zh-CN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data available in the logical </a:t>
            </a:r>
            <a:r>
              <a:rPr lang="en-US" altLang="zh-CN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channel(s</a:t>
            </a:r>
            <a:r>
              <a:rPr lang="en-US" altLang="zh-CN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and the remaining SL-PRS delay </a:t>
            </a:r>
            <a:r>
              <a:rPr lang="en-US" altLang="zh-CN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budget </a:t>
            </a:r>
            <a:r>
              <a:rPr lang="en-US" altLang="zh-CN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the SL-PRS </a:t>
            </a:r>
            <a:r>
              <a:rPr lang="en-US" altLang="zh-CN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transmission(s</a:t>
            </a:r>
            <a:r>
              <a:rPr lang="en-US" altLang="zh-CN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if available, </a:t>
            </a:r>
            <a:r>
              <a:rPr lang="en-US" altLang="zh-CN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allowed </a:t>
            </a:r>
            <a:r>
              <a:rPr lang="en-US" altLang="zh-CN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 the carrier.</a:t>
            </a:r>
          </a:p>
          <a:p>
            <a:pPr marL="0" indent="0">
              <a:buNone/>
            </a:pPr>
            <a:endParaRPr lang="en-US" altLang="zh-CN" sz="2400" dirty="0" smtClean="0"/>
          </a:p>
          <a:p>
            <a:pPr marL="0" indent="0">
              <a:buNone/>
            </a:pPr>
            <a:endParaRPr lang="en-US" altLang="zh-CN" sz="2400" dirty="0"/>
          </a:p>
          <a:p>
            <a:pPr marL="0" indent="0">
              <a:buNone/>
            </a:pPr>
            <a:endParaRPr lang="en-US" altLang="zh-CN" sz="2400" dirty="0"/>
          </a:p>
          <a:p>
            <a:endParaRPr lang="en-US" altLang="zh-CN" sz="2400" dirty="0" smtClean="0"/>
          </a:p>
          <a:p>
            <a:endParaRPr lang="en-US" altLang="zh-CN" sz="2400" dirty="0"/>
          </a:p>
          <a:p>
            <a:endParaRPr lang="en-US" altLang="zh-CN" sz="2400" dirty="0"/>
          </a:p>
          <a:p>
            <a:endParaRPr lang="af-ZA" altLang="zh-CN" sz="2400" dirty="0" smtClean="0"/>
          </a:p>
          <a:p>
            <a:endParaRPr lang="zh-CN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191523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674D291-65F9-A4CD-E42B-F6C98FB925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4000" dirty="0" smtClean="0"/>
              <a:t>Discussion on the </a:t>
            </a:r>
            <a:r>
              <a:rPr lang="en-US" altLang="ko-KR" sz="4000" dirty="0" smtClean="0"/>
              <a:t>TP</a:t>
            </a:r>
            <a:r>
              <a:rPr lang="en-US" altLang="zh-CN" sz="4000" dirty="0" smtClean="0"/>
              <a:t> (2/2)</a:t>
            </a:r>
            <a:endParaRPr lang="zh-CN" altLang="en-US" sz="4000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60E2E051-6F16-5776-4033-9AC0431C39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98142"/>
            <a:ext cx="10515600" cy="5132172"/>
          </a:xfrm>
        </p:spPr>
        <p:txBody>
          <a:bodyPr>
            <a:normAutofit lnSpcReduction="10000"/>
          </a:bodyPr>
          <a:lstStyle/>
          <a:p>
            <a:r>
              <a:rPr lang="en-US" altLang="ko-KR" sz="2900" dirty="0" smtClean="0"/>
              <a:t>TP</a:t>
            </a:r>
            <a:r>
              <a:rPr lang="en-US" altLang="zh-CN" sz="2900" dirty="0" smtClean="0"/>
              <a:t> for Re-</a:t>
            </a:r>
            <a:r>
              <a:rPr lang="en-US" altLang="zh-CN" sz="2900" dirty="0" err="1" smtClean="0"/>
              <a:t>Tx</a:t>
            </a:r>
            <a:r>
              <a:rPr lang="en-US" altLang="zh-CN" sz="2900" dirty="0" smtClean="0"/>
              <a:t> loop</a:t>
            </a:r>
          </a:p>
          <a:p>
            <a:pPr marL="457200" indent="-457200">
              <a:buAutoNum type="arabicParenR"/>
            </a:pPr>
            <a:r>
              <a:rPr lang="en-US" altLang="zh-CN" sz="2400" dirty="0" smtClean="0"/>
              <a:t>use </a:t>
            </a:r>
            <a:r>
              <a:rPr lang="en-US" altLang="zh-CN" sz="2400" dirty="0"/>
              <a:t>the Re-</a:t>
            </a:r>
            <a:r>
              <a:rPr lang="en-US" altLang="zh-CN" sz="2400" dirty="0" err="1"/>
              <a:t>Tx</a:t>
            </a:r>
            <a:r>
              <a:rPr lang="en-US" altLang="zh-CN" sz="2400" dirty="0"/>
              <a:t> loop, only for the case where “the number of selected transmission opportunities in the initial transmission loop (i.e., </a:t>
            </a:r>
            <a:r>
              <a:rPr lang="en-US" altLang="zh-CN" sz="2400" dirty="0" err="1"/>
              <a:t>n_MCSt</a:t>
            </a:r>
            <a:r>
              <a:rPr lang="en-US" altLang="zh-CN" sz="2400" dirty="0"/>
              <a:t>) &lt; </a:t>
            </a:r>
            <a:r>
              <a:rPr lang="en-US" altLang="zh-CN" sz="2400" dirty="0" err="1"/>
              <a:t>n_required_transmissions</a:t>
            </a:r>
            <a:r>
              <a:rPr lang="en-US" altLang="zh-CN" sz="2400" dirty="0"/>
              <a:t> for a TB</a:t>
            </a:r>
            <a:r>
              <a:rPr lang="en-US" altLang="zh-CN" sz="2400" dirty="0" smtClean="0"/>
              <a:t>”.</a:t>
            </a:r>
          </a:p>
          <a:p>
            <a:pPr lvl="1"/>
            <a:r>
              <a:rPr lang="en-US" altLang="zh-CN" sz="2000" dirty="0" smtClean="0"/>
              <a:t>To </a:t>
            </a:r>
            <a:r>
              <a:rPr lang="en-US" altLang="zh-CN" sz="2000" dirty="0"/>
              <a:t>avoid </a:t>
            </a:r>
            <a:r>
              <a:rPr lang="en-US" altLang="zh-CN" sz="2000" dirty="0" smtClean="0"/>
              <a:t>UE behavior which is entering </a:t>
            </a:r>
            <a:r>
              <a:rPr lang="en-US" altLang="zh-CN" sz="2000" dirty="0"/>
              <a:t>the Re-</a:t>
            </a:r>
            <a:r>
              <a:rPr lang="en-US" altLang="zh-CN" sz="2000" dirty="0" err="1"/>
              <a:t>Tx</a:t>
            </a:r>
            <a:r>
              <a:rPr lang="en-US" altLang="zh-CN" sz="2000" dirty="0"/>
              <a:t> loop in case of “</a:t>
            </a:r>
            <a:r>
              <a:rPr lang="en-US" altLang="zh-CN" sz="2000" dirty="0" err="1"/>
              <a:t>n_MCSt</a:t>
            </a:r>
            <a:r>
              <a:rPr lang="en-US" altLang="zh-CN" sz="2000" dirty="0"/>
              <a:t> is equal to </a:t>
            </a:r>
            <a:r>
              <a:rPr lang="en-US" altLang="zh-CN" sz="2000" dirty="0" err="1"/>
              <a:t>n_required_transmissions</a:t>
            </a:r>
            <a:r>
              <a:rPr lang="en-US" altLang="zh-CN" sz="2000" dirty="0"/>
              <a:t> for a TB” </a:t>
            </a:r>
            <a:endParaRPr lang="en-US" altLang="zh-CN" sz="2000" dirty="0" smtClean="0"/>
          </a:p>
          <a:p>
            <a:pPr marL="457200" indent="-457200">
              <a:buFont typeface="+mj-lt"/>
              <a:buAutoNum type="arabicParenR"/>
            </a:pPr>
            <a:r>
              <a:rPr lang="af-ZA" sz="2400" dirty="0"/>
              <a:t>The change may be only applicable to blind retransmission case</a:t>
            </a:r>
            <a:r>
              <a:rPr lang="af-ZA" sz="2400" dirty="0" smtClean="0"/>
              <a:t>. </a:t>
            </a:r>
          </a:p>
          <a:p>
            <a:pPr marL="457200" indent="-457200">
              <a:buFont typeface="+mj-lt"/>
              <a:buAutoNum type="arabicParenR"/>
            </a:pPr>
            <a:r>
              <a:rPr lang="en-GB" sz="2400" dirty="0"/>
              <a:t>Consider RAN2 agreement for </a:t>
            </a:r>
            <a:r>
              <a:rPr lang="en-GB" sz="2400" dirty="0" err="1"/>
              <a:t>MCSt</a:t>
            </a:r>
            <a:r>
              <a:rPr lang="en-GB" sz="2400" dirty="0"/>
              <a:t> (i.e., “For a resource pool configured with PSFCH resource, UE can NOT select consecutive slots (i.e., </a:t>
            </a:r>
            <a:r>
              <a:rPr lang="en-GB" sz="2400" dirty="0" err="1"/>
              <a:t>MCSt</a:t>
            </a:r>
            <a:r>
              <a:rPr lang="en-GB" sz="2400" dirty="0"/>
              <a:t>) for transmissions of a single TB</a:t>
            </a:r>
            <a:r>
              <a:rPr lang="en-GB" sz="2400" dirty="0" smtClean="0"/>
              <a:t>.”)</a:t>
            </a:r>
          </a:p>
          <a:p>
            <a:pPr lvl="1"/>
            <a:r>
              <a:rPr lang="en-GB" dirty="0" smtClean="0"/>
              <a:t>There is a corresponding NOTE in the MAC specification as follows:</a:t>
            </a:r>
            <a:endParaRPr lang="en-GB" dirty="0"/>
          </a:p>
          <a:p>
            <a:pPr lvl="2"/>
            <a:r>
              <a:rPr lang="en-GB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“NOTE 3Ah:For </a:t>
            </a:r>
            <a:r>
              <a:rPr lang="en-GB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resource pool configured with PSFCH resource, UE cannot select consecutive slots for SL transmissions of a single TB for Multi-consecutive slots transmission</a:t>
            </a:r>
            <a:r>
              <a:rPr lang="en-GB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.”</a:t>
            </a:r>
          </a:p>
          <a:p>
            <a:r>
              <a:rPr lang="en-US" sz="2900" dirty="0" smtClean="0"/>
              <a:t>In conclusion</a:t>
            </a:r>
            <a:r>
              <a:rPr lang="en-US" sz="2900" smtClean="0"/>
              <a:t>, text </a:t>
            </a:r>
            <a:r>
              <a:rPr lang="en-US" sz="2900" dirty="0" smtClean="0"/>
              <a:t>related to 1) and 2) is captured in the Re-</a:t>
            </a:r>
            <a:r>
              <a:rPr lang="en-US" sz="2900" dirty="0" err="1" smtClean="0"/>
              <a:t>Tx</a:t>
            </a:r>
            <a:r>
              <a:rPr lang="en-US" sz="2900" dirty="0" smtClean="0"/>
              <a:t> loop. </a:t>
            </a:r>
            <a:endParaRPr lang="en-US" sz="2900" dirty="0"/>
          </a:p>
          <a:p>
            <a:pPr lvl="1"/>
            <a:endParaRPr lang="en-US" sz="2000" dirty="0"/>
          </a:p>
          <a:p>
            <a:pPr marL="457200" indent="-457200">
              <a:buFont typeface="+mj-lt"/>
              <a:buAutoNum type="arabicParenR"/>
            </a:pPr>
            <a:endParaRPr lang="en-US" altLang="zh-CN" sz="2400" dirty="0"/>
          </a:p>
          <a:p>
            <a:pPr marL="0" indent="0">
              <a:buNone/>
            </a:pPr>
            <a:endParaRPr lang="en-US" altLang="zh-CN" sz="2400" dirty="0"/>
          </a:p>
          <a:p>
            <a:endParaRPr lang="en-US" altLang="zh-CN" sz="2400" dirty="0" smtClean="0"/>
          </a:p>
          <a:p>
            <a:endParaRPr lang="en-US" altLang="zh-CN" sz="2400" dirty="0"/>
          </a:p>
          <a:p>
            <a:endParaRPr lang="en-US" altLang="zh-CN" sz="2400" dirty="0"/>
          </a:p>
          <a:p>
            <a:endParaRPr lang="af-ZA" altLang="zh-CN" sz="2400" dirty="0" smtClean="0"/>
          </a:p>
          <a:p>
            <a:endParaRPr lang="zh-CN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205636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674D291-65F9-A4CD-E42B-F6C98FB925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4000" dirty="0" err="1" smtClean="0"/>
              <a:t>Draft_TP</a:t>
            </a:r>
            <a:endParaRPr lang="zh-CN" altLang="en-US" sz="4000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60E2E051-6F16-5776-4033-9AC0431C39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98142"/>
            <a:ext cx="10515600" cy="5132172"/>
          </a:xfrm>
        </p:spPr>
        <p:txBody>
          <a:bodyPr>
            <a:normAutofit/>
          </a:bodyPr>
          <a:lstStyle/>
          <a:p>
            <a:r>
              <a:rPr lang="en-US" sz="2900" dirty="0" smtClean="0"/>
              <a:t> </a:t>
            </a:r>
            <a:endParaRPr lang="en-US" sz="2900" dirty="0"/>
          </a:p>
          <a:p>
            <a:pPr lvl="1"/>
            <a:endParaRPr lang="en-US" sz="2000" dirty="0"/>
          </a:p>
          <a:p>
            <a:pPr marL="457200" indent="-457200">
              <a:buFont typeface="+mj-lt"/>
              <a:buAutoNum type="arabicParenR"/>
            </a:pPr>
            <a:endParaRPr lang="en-US" altLang="zh-CN" sz="2400" dirty="0"/>
          </a:p>
          <a:p>
            <a:pPr marL="0" indent="0">
              <a:buNone/>
            </a:pPr>
            <a:endParaRPr lang="en-US" altLang="zh-CN" sz="2400" dirty="0"/>
          </a:p>
          <a:p>
            <a:endParaRPr lang="en-US" altLang="zh-CN" sz="2400" dirty="0" smtClean="0"/>
          </a:p>
          <a:p>
            <a:endParaRPr lang="en-US" altLang="zh-CN" sz="2400" dirty="0"/>
          </a:p>
          <a:p>
            <a:endParaRPr lang="en-US" altLang="zh-CN" sz="2400" dirty="0"/>
          </a:p>
          <a:p>
            <a:endParaRPr lang="af-ZA" altLang="zh-CN" sz="2400" dirty="0" smtClean="0"/>
          </a:p>
          <a:p>
            <a:endParaRPr lang="zh-CN" altLang="en-US" sz="2400" dirty="0"/>
          </a:p>
        </p:txBody>
      </p:sp>
      <p:graphicFrame>
        <p:nvGraphicFramePr>
          <p:cNvPr id="5" name="개체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04970377"/>
              </p:ext>
            </p:extLst>
          </p:nvPr>
        </p:nvGraphicFramePr>
        <p:xfrm>
          <a:off x="1659924" y="1797736"/>
          <a:ext cx="914400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9" name="문서" showAsIcon="1" r:id="rId3" imgW="914400" imgH="771480" progId="Word.Document.12">
                  <p:embed/>
                </p:oleObj>
              </mc:Choice>
              <mc:Fallback>
                <p:oleObj name="문서" showAsIcon="1" r:id="rId3" imgW="914400" imgH="77148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659924" y="1797736"/>
                        <a:ext cx="914400" cy="771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34576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674D291-65F9-A4CD-E42B-F6C98FB925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Conclusion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60E2E051-6F16-5776-4033-9AC0431C39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23378448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699</TotalTime>
  <Words>309</Words>
  <Application>Microsoft Office PowerPoint</Application>
  <PresentationFormat>와이드스크린</PresentationFormat>
  <Paragraphs>56</Paragraphs>
  <Slides>7</Slides>
  <Notes>0</Notes>
  <HiddenSlides>0</HiddenSlides>
  <MMClips>0</MMClips>
  <ScaleCrop>false</ScaleCrop>
  <HeadingPairs>
    <vt:vector size="8" baseType="variant">
      <vt:variant>
        <vt:lpstr>사용한 글꼴</vt:lpstr>
      </vt:variant>
      <vt:variant>
        <vt:i4>7</vt:i4>
      </vt:variant>
      <vt:variant>
        <vt:lpstr>테마</vt:lpstr>
      </vt:variant>
      <vt:variant>
        <vt:i4>1</vt:i4>
      </vt:variant>
      <vt:variant>
        <vt:lpstr>포함된 OLE 서버</vt:lpstr>
      </vt:variant>
      <vt:variant>
        <vt:i4>1</vt:i4>
      </vt:variant>
      <vt:variant>
        <vt:lpstr>슬라이드 제목</vt:lpstr>
      </vt:variant>
      <vt:variant>
        <vt:i4>7</vt:i4>
      </vt:variant>
    </vt:vector>
  </HeadingPairs>
  <TitlesOfParts>
    <vt:vector size="16" baseType="lpstr">
      <vt:lpstr>等线</vt:lpstr>
      <vt:lpstr>等线 Light</vt:lpstr>
      <vt:lpstr>MS Mincho</vt:lpstr>
      <vt:lpstr>맑은 고딕</vt:lpstr>
      <vt:lpstr>Arial</vt:lpstr>
      <vt:lpstr>Times New Roman</vt:lpstr>
      <vt:lpstr>Wingdings</vt:lpstr>
      <vt:lpstr>Office 主题​​</vt:lpstr>
      <vt:lpstr>Microsoft Word 문서</vt:lpstr>
      <vt:lpstr>[Offline][101] To prepare detailed wordings for Re-TX loop</vt:lpstr>
      <vt:lpstr>[AT127bis][101][V2X/SL]</vt:lpstr>
      <vt:lpstr>Background</vt:lpstr>
      <vt:lpstr>Discussion on the TP(1/2)</vt:lpstr>
      <vt:lpstr>Discussion on the TP (2/2)</vt:lpstr>
      <vt:lpstr>Draft_TP</vt:lpstr>
      <vt:lpstr>Conclusion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Summary of [AT124][111]</dc:title>
  <dc:creator>OPPO (Qianxi Lu)</dc:creator>
  <cp:lastModifiedBy>LG-Giwon Park (2)</cp:lastModifiedBy>
  <cp:revision>55</cp:revision>
  <dcterms:created xsi:type="dcterms:W3CDTF">2023-11-14T03:49:27Z</dcterms:created>
  <dcterms:modified xsi:type="dcterms:W3CDTF">2024-10-15T03:02:04Z</dcterms:modified>
</cp:coreProperties>
</file>