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22"/>
  </p:notesMasterIdLst>
  <p:handoutMasterIdLst>
    <p:handoutMasterId r:id="rId23"/>
  </p:handoutMasterIdLst>
  <p:sldIdLst>
    <p:sldId id="934" r:id="rId5"/>
    <p:sldId id="928" r:id="rId6"/>
    <p:sldId id="1139" r:id="rId7"/>
    <p:sldId id="1140" r:id="rId8"/>
    <p:sldId id="1114" r:id="rId9"/>
    <p:sldId id="1161" r:id="rId10"/>
    <p:sldId id="1162" r:id="rId11"/>
    <p:sldId id="1163" r:id="rId12"/>
    <p:sldId id="1165" r:id="rId13"/>
    <p:sldId id="1134" r:id="rId14"/>
    <p:sldId id="1166" r:id="rId15"/>
    <p:sldId id="1122" r:id="rId16"/>
    <p:sldId id="1168" r:id="rId17"/>
    <p:sldId id="1167" r:id="rId18"/>
    <p:sldId id="1112" r:id="rId19"/>
    <p:sldId id="1156" r:id="rId20"/>
    <p:sldId id="1153" r:id="rId21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9BBB59"/>
    <a:srgbClr val="EFF3EA"/>
    <a:srgbClr val="FFFFFF"/>
    <a:srgbClr val="BEC6B4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49" autoAdjust="0"/>
    <p:restoredTop sz="94451" autoAdjust="0"/>
  </p:normalViewPr>
  <p:slideViewPr>
    <p:cSldViewPr snapToGrid="0">
      <p:cViewPr varScale="1">
        <p:scale>
          <a:sx n="96" d="100"/>
          <a:sy n="96" d="100"/>
        </p:scale>
        <p:origin x="81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900"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Uploaded Contributions</c:v>
                </c:pt>
              </c:strCache>
            </c:strRef>
          </c:tx>
          <c:invertIfNegative val="0"/>
          <c:cat>
            <c:strRef>
              <c:f>Sheet1!$A$2:$A$32</c:f>
              <c:strCache>
                <c:ptCount val="31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  <c:pt idx="19">
                  <c:v>#106</c:v>
                </c:pt>
                <c:pt idx="20">
                  <c:v>#106bis-e</c:v>
                </c:pt>
                <c:pt idx="21">
                  <c:v>#107</c:v>
                </c:pt>
                <c:pt idx="22">
                  <c:v>#108</c:v>
                </c:pt>
                <c:pt idx="23">
                  <c:v>#108bis</c:v>
                </c:pt>
                <c:pt idx="24">
                  <c:v>#109</c:v>
                </c:pt>
                <c:pt idx="25">
                  <c:v>#110</c:v>
                </c:pt>
                <c:pt idx="26">
                  <c:v>#110bis</c:v>
                </c:pt>
                <c:pt idx="27">
                  <c:v>#111</c:v>
                </c:pt>
                <c:pt idx="28">
                  <c:v>#112</c:v>
                </c:pt>
                <c:pt idx="29">
                  <c:v>#112bis</c:v>
                </c:pt>
                <c:pt idx="30">
                  <c:v>#113</c:v>
                </c:pt>
              </c:strCache>
            </c:str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2337</c:v>
                </c:pt>
                <c:pt idx="1">
                  <c:v>2576</c:v>
                </c:pt>
                <c:pt idx="2">
                  <c:v>2230</c:v>
                </c:pt>
                <c:pt idx="3">
                  <c:v>2886</c:v>
                </c:pt>
                <c:pt idx="4">
                  <c:v>2883</c:v>
                </c:pt>
                <c:pt idx="5">
                  <c:v>3297</c:v>
                </c:pt>
                <c:pt idx="6">
                  <c:v>2971</c:v>
                </c:pt>
                <c:pt idx="7">
                  <c:v>3736</c:v>
                </c:pt>
                <c:pt idx="8">
                  <c:v>3740</c:v>
                </c:pt>
                <c:pt idx="9">
                  <c:v>2460</c:v>
                </c:pt>
                <c:pt idx="10">
                  <c:v>3622</c:v>
                </c:pt>
                <c:pt idx="11">
                  <c:v>3903</c:v>
                </c:pt>
                <c:pt idx="12">
                  <c:v>3450</c:v>
                </c:pt>
                <c:pt idx="13">
                  <c:v>2663</c:v>
                </c:pt>
                <c:pt idx="14">
                  <c:v>3690</c:v>
                </c:pt>
                <c:pt idx="15">
                  <c:v>3628</c:v>
                </c:pt>
                <c:pt idx="16">
                  <c:v>3619</c:v>
                </c:pt>
                <c:pt idx="17">
                  <c:v>2231</c:v>
                </c:pt>
                <c:pt idx="18">
                  <c:v>2647</c:v>
                </c:pt>
                <c:pt idx="19">
                  <c:v>2881</c:v>
                </c:pt>
                <c:pt idx="20">
                  <c:v>2084</c:v>
                </c:pt>
                <c:pt idx="21">
                  <c:v>2816</c:v>
                </c:pt>
                <c:pt idx="22">
                  <c:v>3464</c:v>
                </c:pt>
                <c:pt idx="23">
                  <c:v>2451</c:v>
                </c:pt>
                <c:pt idx="24">
                  <c:v>3533</c:v>
                </c:pt>
                <c:pt idx="25">
                  <c:v>2854</c:v>
                </c:pt>
                <c:pt idx="26">
                  <c:v>2348</c:v>
                </c:pt>
                <c:pt idx="27">
                  <c:v>3368</c:v>
                </c:pt>
                <c:pt idx="28">
                  <c:v>2877</c:v>
                </c:pt>
                <c:pt idx="29">
                  <c:v>1869</c:v>
                </c:pt>
                <c:pt idx="30">
                  <c:v>2603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036430784"/>
        <c:axId val="-1036433504"/>
      </c:barChart>
      <c:catAx>
        <c:axId val="-10364307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1036433504"/>
        <c:crosses val="autoZero"/>
        <c:auto val="1"/>
        <c:lblAlgn val="ctr"/>
        <c:lblOffset val="100"/>
        <c:noMultiLvlLbl val="0"/>
      </c:catAx>
      <c:valAx>
        <c:axId val="-10364335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-103643078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500" baseline="0"/>
            </a:pPr>
            <a:endParaRPr lang="zh-CN"/>
          </a:p>
        </c:txPr>
      </c:dTable>
    </c:plotArea>
    <c:plotVisOnly val="1"/>
    <c:dispBlanksAs val="gap"/>
    <c:showDLblsOverMax val="0"/>
  </c:chart>
  <c:txPr>
    <a:bodyPr/>
    <a:lstStyle/>
    <a:p>
      <a:pPr>
        <a:defRPr sz="6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900"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Attendees</c:v>
                </c:pt>
              </c:strCache>
            </c:strRef>
          </c:tx>
          <c:invertIfNegative val="0"/>
          <c:cat>
            <c:strRef>
              <c:f>Sheet1!$A$2:$A$32</c:f>
              <c:strCache>
                <c:ptCount val="31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  <c:pt idx="19">
                  <c:v>#106</c:v>
                </c:pt>
                <c:pt idx="20">
                  <c:v>#106bis-e</c:v>
                </c:pt>
                <c:pt idx="21">
                  <c:v>#107</c:v>
                </c:pt>
                <c:pt idx="22">
                  <c:v>#108</c:v>
                </c:pt>
                <c:pt idx="23">
                  <c:v>#108bis</c:v>
                </c:pt>
                <c:pt idx="24">
                  <c:v>#109</c:v>
                </c:pt>
                <c:pt idx="25">
                  <c:v>#110</c:v>
                </c:pt>
                <c:pt idx="26">
                  <c:v>#110bis</c:v>
                </c:pt>
                <c:pt idx="27">
                  <c:v>#111</c:v>
                </c:pt>
                <c:pt idx="28">
                  <c:v>#112</c:v>
                </c:pt>
                <c:pt idx="29">
                  <c:v>#112bis</c:v>
                </c:pt>
                <c:pt idx="30">
                  <c:v>#113</c:v>
                </c:pt>
              </c:strCache>
            </c:str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387</c:v>
                </c:pt>
                <c:pt idx="1">
                  <c:v>266</c:v>
                </c:pt>
                <c:pt idx="2">
                  <c:v>298</c:v>
                </c:pt>
                <c:pt idx="3">
                  <c:v>382</c:v>
                </c:pt>
                <c:pt idx="4">
                  <c:v>226</c:v>
                </c:pt>
                <c:pt idx="5">
                  <c:v>308</c:v>
                </c:pt>
                <c:pt idx="6">
                  <c:v>349</c:v>
                </c:pt>
                <c:pt idx="7">
                  <c:v>367</c:v>
                </c:pt>
                <c:pt idx="8">
                  <c:v>400</c:v>
                </c:pt>
                <c:pt idx="9">
                  <c:v>527</c:v>
                </c:pt>
                <c:pt idx="10">
                  <c:v>401</c:v>
                </c:pt>
                <c:pt idx="11">
                  <c:v>403</c:v>
                </c:pt>
                <c:pt idx="12">
                  <c:v>396</c:v>
                </c:pt>
                <c:pt idx="13">
                  <c:v>404</c:v>
                </c:pt>
                <c:pt idx="14">
                  <c:v>444</c:v>
                </c:pt>
                <c:pt idx="15">
                  <c:v>382</c:v>
                </c:pt>
                <c:pt idx="16">
                  <c:v>452</c:v>
                </c:pt>
                <c:pt idx="17">
                  <c:v>441</c:v>
                </c:pt>
                <c:pt idx="18">
                  <c:v>457</c:v>
                </c:pt>
                <c:pt idx="19">
                  <c:v>466</c:v>
                </c:pt>
                <c:pt idx="20">
                  <c:v>493</c:v>
                </c:pt>
                <c:pt idx="21">
                  <c:v>572</c:v>
                </c:pt>
                <c:pt idx="22">
                  <c:v>574</c:v>
                </c:pt>
                <c:pt idx="23">
                  <c:v>427</c:v>
                </c:pt>
                <c:pt idx="24">
                  <c:v>421</c:v>
                </c:pt>
                <c:pt idx="25">
                  <c:v>383</c:v>
                </c:pt>
                <c:pt idx="26">
                  <c:v>301</c:v>
                </c:pt>
                <c:pt idx="27">
                  <c:v>457</c:v>
                </c:pt>
                <c:pt idx="28">
                  <c:v>443</c:v>
                </c:pt>
                <c:pt idx="29">
                  <c:v>443</c:v>
                </c:pt>
                <c:pt idx="30">
                  <c:v>448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036431328"/>
        <c:axId val="-1036431872"/>
      </c:barChart>
      <c:catAx>
        <c:axId val="-1036431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1036431872"/>
        <c:crosses val="autoZero"/>
        <c:auto val="1"/>
        <c:lblAlgn val="ctr"/>
        <c:lblOffset val="100"/>
        <c:noMultiLvlLbl val="0"/>
      </c:catAx>
      <c:valAx>
        <c:axId val="-10364318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-103643132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500" baseline="0"/>
            </a:pPr>
            <a:endParaRPr lang="zh-CN"/>
          </a:p>
        </c:txPr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88935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591005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93130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98091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83172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498567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34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050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95474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33333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92749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10194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12056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3959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Release/ReleaseDetails.aspx?releaseId=193" TargetMode="External"/><Relationship Id="rId13" Type="http://schemas.openxmlformats.org/officeDocument/2006/relationships/hyperlink" Target="https://portal.3gpp.org/desktopmodules/Specifications/SpecificationDetails.aspx?specificationId=2595" TargetMode="External"/><Relationship Id="rId18" Type="http://schemas.openxmlformats.org/officeDocument/2006/relationships/hyperlink" Target="https://www.3gpp.org/ftp/TSG_RAN/WG4_Radio/TSGR4_113/Docs/R4-2419232.zip" TargetMode="External"/><Relationship Id="rId3" Type="http://schemas.openxmlformats.org/officeDocument/2006/relationships/hyperlink" Target="https://www.3gpp.org/ftp/TSG_RAN/WG4_Radio/TSGR4_113/Docs/R4-2419223.zip" TargetMode="External"/><Relationship Id="rId21" Type="http://schemas.openxmlformats.org/officeDocument/2006/relationships/hyperlink" Target="https://portal.3gpp.org/desktopmodules/Specifications/SpecificationDetails.aspx?specificationId=3031" TargetMode="External"/><Relationship Id="rId7" Type="http://schemas.openxmlformats.org/officeDocument/2006/relationships/hyperlink" Target="https://www.3gpp.org/ftp/TSG_RAN/WG4_Radio/TSGR4_113/Docs/R4-2419224.zip" TargetMode="External"/><Relationship Id="rId12" Type="http://schemas.openxmlformats.org/officeDocument/2006/relationships/hyperlink" Target="https://www.3gpp.org/ftp/TSG_RAN/WG4_Radio/TSGR4_113/Docs/R4-2419227.zip" TargetMode="External"/><Relationship Id="rId17" Type="http://schemas.openxmlformats.org/officeDocument/2006/relationships/hyperlink" Target="https://www.3gpp.org/ftp/TSG_RAN/WG4_Radio/TSGR4_113/Docs/R4-2419230.zip" TargetMode="External"/><Relationship Id="rId2" Type="http://schemas.openxmlformats.org/officeDocument/2006/relationships/notesSlide" Target="../notesSlides/notesSlide15.xml"/><Relationship Id="rId16" Type="http://schemas.openxmlformats.org/officeDocument/2006/relationships/hyperlink" Target="https://portal.3gpp.org/desktopmodules/Specifications/SpecificationDetails.aspx?specificationId=2598" TargetMode="External"/><Relationship Id="rId20" Type="http://schemas.openxmlformats.org/officeDocument/2006/relationships/hyperlink" Target="https://www.3gpp.org/ftp/TSG_RAN/WG4_Radio/TSGR4_113/Docs/R4-241923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850047" TargetMode="External"/><Relationship Id="rId11" Type="http://schemas.openxmlformats.org/officeDocument/2006/relationships/hyperlink" Target="https://www.3gpp.org/ftp/TSG_RAN/WG4_Radio/TSGR4_113/Docs/R4-2419226.zip" TargetMode="External"/><Relationship Id="rId5" Type="http://schemas.openxmlformats.org/officeDocument/2006/relationships/hyperlink" Target="https://portal.3gpp.org/desktopmodules/Specifications/SpecificationDetails.aspx?specificationId=2412" TargetMode="External"/><Relationship Id="rId15" Type="http://schemas.openxmlformats.org/officeDocument/2006/relationships/hyperlink" Target="https://www.3gpp.org/ftp/TSG_RAN/WG4_Radio/TSGR4_113/Docs/R4-2419229.zip" TargetMode="External"/><Relationship Id="rId23" Type="http://schemas.openxmlformats.org/officeDocument/2006/relationships/hyperlink" Target="https://portal.3gpp.org/desktopmodules/Specifications/SpecificationDetails.aspx?specificationId=3032" TargetMode="External"/><Relationship Id="rId10" Type="http://schemas.openxmlformats.org/officeDocument/2006/relationships/hyperlink" Target="https://portal.3gpp.org/desktopmodules/Specifications/SpecificationDetails.aspx?specificationId=2421" TargetMode="External"/><Relationship Id="rId19" Type="http://schemas.openxmlformats.org/officeDocument/2006/relationships/hyperlink" Target="https://portal.3gpp.org/desktopmodules/Specifications/SpecificationDetails.aspx?specificationId=2596" TargetMode="External"/><Relationship Id="rId4" Type="http://schemas.openxmlformats.org/officeDocument/2006/relationships/hyperlink" Target="https://portal.3gpp.org/desktopmodules/Release/ReleaseDetails.aspx?releaseId=192" TargetMode="External"/><Relationship Id="rId9" Type="http://schemas.openxmlformats.org/officeDocument/2006/relationships/hyperlink" Target="https://www.3gpp.org/ftp/TSG_RAN/WG4_Radio/TSGR4_113/Docs/R4-2419225.zip" TargetMode="External"/><Relationship Id="rId14" Type="http://schemas.openxmlformats.org/officeDocument/2006/relationships/hyperlink" Target="https://www.3gpp.org/ftp/TSG_RAN/WG4_Radio/TSGR4_113/Docs/R4-2419228.zip" TargetMode="External"/><Relationship Id="rId22" Type="http://schemas.openxmlformats.org/officeDocument/2006/relationships/hyperlink" Target="https://www.3gpp.org/ftp/TSG_RAN/WG4_Radio/TSGR4_113/Docs/R4-2419236.zip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RAN WG4 Chair: Xizeng Dai</a:t>
            </a:r>
          </a:p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RAN WG4 Vice Chairs: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Gene Fong,  Shan Yang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#106</a:t>
            </a:r>
          </a:p>
          <a:p>
            <a:r>
              <a:rPr lang="nn-NO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Madrid, Spain, December 9-12, 2024</a:t>
            </a:r>
            <a:endParaRPr lang="nl-NL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5.4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RP-242424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RAN tasks and other open issues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Specification quality </a:t>
            </a:r>
            <a:r>
              <a:rPr lang="en-GB" altLang="zh-CN" sz="1400" dirty="0" smtClean="0"/>
              <a:t>improvement: completed</a:t>
            </a:r>
            <a:endParaRPr lang="en-GB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RRM </a:t>
            </a:r>
            <a:r>
              <a:rPr lang="en-GB" altLang="zh-CN" sz="1200" dirty="0"/>
              <a:t>specifications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R4-2420107 WF on </a:t>
            </a:r>
            <a:r>
              <a:rPr lang="en-US" altLang="zh-CN" sz="1200" dirty="0" err="1" smtClean="0"/>
              <a:t>RRM_Spec_Improvement</a:t>
            </a:r>
            <a:r>
              <a:rPr lang="en-US" altLang="zh-CN" sz="1200" dirty="0" smtClean="0"/>
              <a:t> (RAN4#113); R4-2416917 WF </a:t>
            </a:r>
            <a:r>
              <a:rPr lang="en-US" altLang="zh-CN" sz="1200" dirty="0"/>
              <a:t>on </a:t>
            </a:r>
            <a:r>
              <a:rPr lang="en-US" altLang="zh-CN" sz="1200" dirty="0" err="1" smtClean="0"/>
              <a:t>RRM_Spec_Improvement</a:t>
            </a:r>
            <a:r>
              <a:rPr lang="en-US" altLang="zh-CN" sz="1200" dirty="0" smtClean="0"/>
              <a:t> (RAN4#112bis)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R4-2420085 </a:t>
            </a:r>
            <a:r>
              <a:rPr lang="en-US" altLang="zh-CN" sz="1200" dirty="0"/>
              <a:t>Ad-hoc minutes for </a:t>
            </a:r>
            <a:r>
              <a:rPr lang="en-US" altLang="zh-CN" sz="1200" dirty="0" err="1" smtClean="0"/>
              <a:t>RRM_Spec_Improvement</a:t>
            </a:r>
            <a:r>
              <a:rPr lang="en-US" altLang="zh-CN" sz="1200" dirty="0" smtClean="0"/>
              <a:t> (RAN4#113), </a:t>
            </a:r>
            <a:r>
              <a:rPr lang="en-US" altLang="zh-CN" sz="1200" dirty="0"/>
              <a:t>R4-2416876 Ad-hoc minutes for </a:t>
            </a:r>
            <a:r>
              <a:rPr lang="en-US" altLang="zh-CN" sz="1200" dirty="0" err="1" smtClean="0"/>
              <a:t>RRM_Spec_Improvement</a:t>
            </a:r>
            <a:endParaRPr lang="en-US" altLang="zh-CN" sz="1200" dirty="0" smtClean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 smtClean="0"/>
              <a:t>R4-2420118 CR </a:t>
            </a:r>
            <a:r>
              <a:rPr lang="en-US" altLang="zh-CN" sz="1200" kern="1200" dirty="0"/>
              <a:t>on NR standalone tests with all NR cells in FR1 for </a:t>
            </a:r>
            <a:r>
              <a:rPr lang="en-US" altLang="zh-CN" sz="1200" kern="1200" dirty="0" err="1"/>
              <a:t>RedCap</a:t>
            </a:r>
            <a:endParaRPr lang="en-US" altLang="zh-CN" sz="1200" kern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1200" dirty="0" smtClean="0"/>
              <a:t>Clean up CRs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R4-2417921 Editorial </a:t>
            </a:r>
            <a:r>
              <a:rPr lang="en-US" altLang="zh-CN" sz="1200" dirty="0"/>
              <a:t>corrections to sections 7 and 8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R4-2420119 CR </a:t>
            </a:r>
            <a:r>
              <a:rPr lang="en-US" altLang="zh-CN" sz="1200" dirty="0"/>
              <a:t>Section 9 specification quality improvement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R4-2418416 CR </a:t>
            </a:r>
            <a:r>
              <a:rPr lang="en-US" altLang="zh-CN" sz="1200" dirty="0"/>
              <a:t>on specification quality improvement for clause A.4 in TS 38.133 LG Electronics Inc.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R4-2418572 Draft </a:t>
            </a:r>
            <a:r>
              <a:rPr lang="en-US" altLang="zh-CN" sz="1200" dirty="0"/>
              <a:t>CR for RRM Spec Improvement (section 1~6) Apple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R4-2420193 CR </a:t>
            </a:r>
            <a:r>
              <a:rPr lang="en-US" altLang="zh-CN" sz="1200" dirty="0"/>
              <a:t>for RRM Spec Improvement (section 1~6) </a:t>
            </a:r>
            <a:r>
              <a:rPr lang="en-US" altLang="zh-CN" sz="1200" dirty="0" smtClean="0"/>
              <a:t>Apple</a:t>
            </a:r>
            <a:endParaRPr lang="en-US" altLang="zh-CN" sz="1200" dirty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R4-2420120 LS </a:t>
            </a:r>
            <a:r>
              <a:rPr lang="en-US" altLang="zh-CN" sz="1200" dirty="0"/>
              <a:t>on RAN4 specification quality improvement Ericsson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R4-2419710 CR </a:t>
            </a:r>
            <a:r>
              <a:rPr lang="en-US" altLang="zh-CN" sz="1200" dirty="0"/>
              <a:t>38.133 RRM specification improvement for clauses 10 to A_3 Ericsson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R4-2419711 CR </a:t>
            </a:r>
            <a:r>
              <a:rPr lang="en-US" altLang="zh-CN" sz="1200" dirty="0"/>
              <a:t>38.133 RRM specification improvement for clause A_6 </a:t>
            </a:r>
            <a:r>
              <a:rPr lang="en-US" altLang="zh-CN" sz="1200" dirty="0" smtClean="0"/>
              <a:t>Ericsson</a:t>
            </a:r>
            <a:endParaRPr lang="en-US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0517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RAN tasks and other open issues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 </a:t>
            </a:r>
            <a:r>
              <a:rPr lang="en-US" sz="1400" dirty="0"/>
              <a:t>to enable HPUE maximum transmit power in downlink CA with single UL transmission</a:t>
            </a:r>
            <a:endParaRPr lang="en-GB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R4-2420525 WF </a:t>
            </a:r>
            <a:r>
              <a:rPr lang="en-US" sz="1200" dirty="0"/>
              <a:t>on solution to enable HPUE max transmit power in DL </a:t>
            </a:r>
            <a:r>
              <a:rPr lang="en-US" sz="1200" dirty="0" smtClean="0"/>
              <a:t>CA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R4-2420520 CR to TS 38.101-1: DL CA </a:t>
            </a:r>
            <a:r>
              <a:rPr lang="en-US" sz="1200" dirty="0" smtClean="0"/>
              <a:t>HPUE/R4-2420524 CR </a:t>
            </a:r>
            <a:r>
              <a:rPr lang="en-US" sz="1200" dirty="0"/>
              <a:t>to TS 38.101-1: DL CA </a:t>
            </a:r>
            <a:r>
              <a:rPr lang="en-US" sz="1200" dirty="0" smtClean="0"/>
              <a:t>HPUE (Cat-A)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Agreement:</a:t>
            </a:r>
            <a:endParaRPr lang="en-US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FFS on how UE can indicate the power class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In the RAN4 report to RAN, it will be stated that further RAN4 specification update may be </a:t>
            </a:r>
            <a:r>
              <a:rPr lang="en-US" sz="1200" dirty="0" smtClean="0"/>
              <a:t>required</a:t>
            </a:r>
          </a:p>
          <a:p>
            <a:pPr marL="914354" lvl="2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CA framework database</a:t>
            </a:r>
            <a:endParaRPr lang="en-GB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R4-2420341 WF </a:t>
            </a:r>
            <a:r>
              <a:rPr lang="en-US" altLang="zh-CN" sz="1200" dirty="0"/>
              <a:t>on next step for CA framework </a:t>
            </a:r>
            <a:r>
              <a:rPr lang="en-US" altLang="zh-CN" sz="1200" dirty="0" smtClean="0"/>
              <a:t>database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Attributes of the band combination </a:t>
            </a:r>
            <a:r>
              <a:rPr lang="en-GB" altLang="zh-CN" sz="1200" dirty="0" smtClean="0"/>
              <a:t>database were introduced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Timeline </a:t>
            </a:r>
            <a:r>
              <a:rPr lang="en-US" altLang="zh-CN" sz="1200" dirty="0"/>
              <a:t>for the introduction of a band combination database 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 </a:t>
            </a:r>
            <a:r>
              <a:rPr lang="en-US" altLang="zh-CN" sz="1200" dirty="0"/>
              <a:t>will maintain the current working procedure and listing of band combinations in </a:t>
            </a:r>
            <a:r>
              <a:rPr lang="en-US" altLang="zh-CN" sz="1200" dirty="0" smtClean="0"/>
              <a:t>Rel-19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 </a:t>
            </a:r>
            <a:r>
              <a:rPr lang="en-US" altLang="zh-CN" sz="1200" dirty="0"/>
              <a:t>will consider by the end of Rel-19 whether the band combination database is mature enough to replace the current working procedure and listing of band combinations in Rel-20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8918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RAN4 new WI/SI proposals (Rel-19)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298929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New Rel-19 RAN4-led WI proposals</a:t>
            </a:r>
          </a:p>
          <a:p>
            <a:pPr marL="74291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0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="" xmlns:a16="http://schemas.microsoft.com/office/drawing/2014/main" id="{6CB45A4A-3CFD-465B-A578-F47D2AF9A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332154"/>
              </p:ext>
            </p:extLst>
          </p:nvPr>
        </p:nvGraphicFramePr>
        <p:xfrm>
          <a:off x="373166" y="1604010"/>
          <a:ext cx="11635954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277"/>
                <a:gridCol w="828277">
                  <a:extLst>
                    <a:ext uri="{9D8B030D-6E8A-4147-A177-3AD203B41FA5}">
                      <a16:colId xmlns="" xmlns:a16="http://schemas.microsoft.com/office/drawing/2014/main" val="1855726357"/>
                    </a:ext>
                  </a:extLst>
                </a:gridCol>
                <a:gridCol w="4543812">
                  <a:extLst>
                    <a:ext uri="{9D8B030D-6E8A-4147-A177-3AD203B41FA5}">
                      <a16:colId xmlns="" xmlns:a16="http://schemas.microsoft.com/office/drawing/2014/main" val="9784541"/>
                    </a:ext>
                  </a:extLst>
                </a:gridCol>
                <a:gridCol w="4763217">
                  <a:extLst>
                    <a:ext uri="{9D8B030D-6E8A-4147-A177-3AD203B41FA5}">
                      <a16:colId xmlns="" xmlns:a16="http://schemas.microsoft.com/office/drawing/2014/main" val="3396542418"/>
                    </a:ext>
                  </a:extLst>
                </a:gridCol>
                <a:gridCol w="672371">
                  <a:extLst>
                    <a:ext uri="{9D8B030D-6E8A-4147-A177-3AD203B41FA5}">
                      <a16:colId xmlns="" xmlns:a16="http://schemas.microsoft.com/office/drawing/2014/main" val="10801588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Category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num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 companies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Agenda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7801172"/>
                  </a:ext>
                </a:extLst>
              </a:tr>
              <a:tr h="145551"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General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RP-242776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Views on RAN4-led Proposals for Rel-19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Qualcomm Incorporated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10.1.4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3286238259"/>
                  </a:ext>
                </a:extLst>
              </a:tr>
              <a:tr h="145551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RP-242755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General view of additional RAN4-led items in Rel-19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145551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RP-243149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Views on RAN4 Rel-19 scope extension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Intel Corporation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145551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5G TN broadcast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RP-242537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bands for LTE based 5G terrestrial broadcast for early deployments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EBU, BNE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10.1.5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318240616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RP-242538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new bands for LTE based 5G terrestrial broadcast for early deployments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EBU, BNE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10.1.5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2639427752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Low-low</a:t>
                      </a:r>
                      <a:r>
                        <a:rPr lang="en-US" sz="1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band switching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RP-242478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low band carrier aggregation via switching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Apple, TELUS, Bell Mobility, BT plc, Skyworks Solutions Inc., Anterix, Southern Linc, AT&amp;T, Boost Mobile Network, Murata, Ericsson, Samsung, Qorvo, Nokia, Huawei, HiSilicon, vivo, OPPO, Qualcomm, Google, Sony, ZTE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9380498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RP-242532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a new work item on low band carrier aggregation via switching in Rel-19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AT&amp;T, Anterix, Apple, Bell Mobility, Boost Mobile Network, BT plc, Ericsson, Google, HiSilicon, Huawei, Murata, Nokia, OPPO, Qorvo, Qualcomm, Samsung, Skyworks Solutions Inc., Sony, Southern Linc, TELUS, vivo, ZTE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RP-242777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Band - Low Band CA with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Swicthing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Qualcomm Incorporated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10.1.4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RP-242591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Overview on new RAN4 proposal and thinking on LB-LB CA with switching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Samsung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0">
                <a:tc rowSpan="4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eRedCap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RP-242567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less than 5 MHz (e)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Anterix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RP-242812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new WI on less than 5 MHz (e)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Support in Rel-19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Anterix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RP-243007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on further complexity reduction for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eRedcap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devices  enabling single SKU design (SAW-less)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Sony, Nordic Semiconductor ASA,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Semtech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Sequans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Communications, vivo, OPPO,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Itron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RP-243008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Enable SAW-less implementation for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eRedcap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devices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Sony, Nordic Semiconductor ASA,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Semtech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Sequans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Communications, vivo, OPPO,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Itron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95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RAN4 new WI/SI proposals (Rel-19)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298929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New Rel-19 RAN4-led WI proposals</a:t>
            </a:r>
          </a:p>
          <a:p>
            <a:pPr marL="74291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0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="" xmlns:a16="http://schemas.microsoft.com/office/drawing/2014/main" id="{6CB45A4A-3CFD-465B-A578-F47D2AF9A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813551"/>
              </p:ext>
            </p:extLst>
          </p:nvPr>
        </p:nvGraphicFramePr>
        <p:xfrm>
          <a:off x="373166" y="1604010"/>
          <a:ext cx="11635954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277"/>
                <a:gridCol w="828277">
                  <a:extLst>
                    <a:ext uri="{9D8B030D-6E8A-4147-A177-3AD203B41FA5}">
                      <a16:colId xmlns="" xmlns:a16="http://schemas.microsoft.com/office/drawing/2014/main" val="1855726357"/>
                    </a:ext>
                  </a:extLst>
                </a:gridCol>
                <a:gridCol w="4543812">
                  <a:extLst>
                    <a:ext uri="{9D8B030D-6E8A-4147-A177-3AD203B41FA5}">
                      <a16:colId xmlns="" xmlns:a16="http://schemas.microsoft.com/office/drawing/2014/main" val="9784541"/>
                    </a:ext>
                  </a:extLst>
                </a:gridCol>
                <a:gridCol w="4763217">
                  <a:extLst>
                    <a:ext uri="{9D8B030D-6E8A-4147-A177-3AD203B41FA5}">
                      <a16:colId xmlns="" xmlns:a16="http://schemas.microsoft.com/office/drawing/2014/main" val="3396542418"/>
                    </a:ext>
                  </a:extLst>
                </a:gridCol>
                <a:gridCol w="672371">
                  <a:extLst>
                    <a:ext uri="{9D8B030D-6E8A-4147-A177-3AD203B41FA5}">
                      <a16:colId xmlns="" xmlns:a16="http://schemas.microsoft.com/office/drawing/2014/main" val="10801588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Category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num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 companies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Agenda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7801172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Irregular CBW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RP-242871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Efficient utilization of licensed spectrum that is not aligned with existing NR channel bandwidths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Telecom, </a:t>
                      </a:r>
                      <a:b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T-Mobile USA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RP-242872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an Irregular Channel Bandwidth Work Item in Rel-19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Telecom, </a:t>
                      </a:r>
                      <a:b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T-Mobile USA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RP-243112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Views on support of irregular channel bandwidth in Rel-19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CATT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0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Mobile VSAT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RP-242638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Market considerations on Mobile VSAT operating with NGSO/GSO from verticals point view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Airbus, Thales,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Novamint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FirstNet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Robert Bosch GmbH,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SyncTechno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Inc.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RP-242663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Mobile VSAT with NGSO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THALES, Airbus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NTN CA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RP-242765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 Proposal: Intra-SAN Carrier Aggregation (CA) for NR-NTN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ViaSat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Satellite Holdings Ltd, Inmarsat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NTT</a:t>
                      </a:r>
                      <a:r>
                        <a:rPr lang="en-US" sz="1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band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RP-242939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Proposal for “Extended C-band” as NTN band to enable new satellite use cases in FR1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SES S.A.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9.1.5</a:t>
                      </a: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RP-242662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 for CA/DC in bands n100 and n101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Union Inter. Chemins de Fer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0">
                <a:tc rowSpan="5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scope extension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RP-242982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Proposal for RRM objective on relaxed RLM/BFD for Redcap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 India Private Limited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</a:tr>
              <a:tr h="145551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RP-242983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power saving operation for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 India Private Limited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2131193001"/>
                  </a:ext>
                </a:extLst>
              </a:tr>
              <a:tr h="145551">
                <a:tc vMerge="1"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RP-242622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Discussions on Rel-19 RRM phase 5 scope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vivo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altLang="zh-CN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9.3.4.3</a:t>
                      </a:r>
                    </a:p>
                  </a:txBody>
                  <a:tcPr marL="45720" marR="45720" anchor="b"/>
                </a:tc>
              </a:tr>
              <a:tr h="145551">
                <a:tc vMerge="1"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RP-243016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Overview of additional RRM enhancement topics for Rel-19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Huawei, HiSilicon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9.3.4.3</a:t>
                      </a:r>
                    </a:p>
                  </a:txBody>
                  <a:tcPr marL="45720" marR="45720" anchor="b"/>
                </a:tc>
              </a:tr>
              <a:tr h="145551">
                <a:tc vMerge="1"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RP-243170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New proposal for Rel-19 RRM enhancement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ZTE Corporation, </a:t>
                      </a:r>
                      <a:r>
                        <a:rPr lang="en-US" sz="1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Sanechips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9.3.4.3</a:t>
                      </a:r>
                    </a:p>
                  </a:txBody>
                  <a:tcPr marL="45720" marR="45720" anchor="b"/>
                </a:tc>
              </a:tr>
              <a:tr h="14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3Tx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switching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RP-243003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switching for 3Tx UEs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Inc., BT Plc., China Telecom, China Unicom, CHTTL, CKH IOD UK LIMITED, ISSDU, OPPO, Softbank, Telecom Italia, Telstra, T-Mobile USA, Verizon, Vodafone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30898342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596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RAN4 new WI/SI proposals (Rel-19)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298929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New Rel-19 RAN4-led WI proposals</a:t>
            </a:r>
          </a:p>
          <a:p>
            <a:pPr marL="74291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0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="" xmlns:a16="http://schemas.microsoft.com/office/drawing/2014/main" id="{6CB45A4A-3CFD-465B-A578-F47D2AF9A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980525"/>
              </p:ext>
            </p:extLst>
          </p:nvPr>
        </p:nvGraphicFramePr>
        <p:xfrm>
          <a:off x="373166" y="1604010"/>
          <a:ext cx="11635954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277"/>
                <a:gridCol w="828277">
                  <a:extLst>
                    <a:ext uri="{9D8B030D-6E8A-4147-A177-3AD203B41FA5}">
                      <a16:colId xmlns="" xmlns:a16="http://schemas.microsoft.com/office/drawing/2014/main" val="1855726357"/>
                    </a:ext>
                  </a:extLst>
                </a:gridCol>
                <a:gridCol w="4543812">
                  <a:extLst>
                    <a:ext uri="{9D8B030D-6E8A-4147-A177-3AD203B41FA5}">
                      <a16:colId xmlns="" xmlns:a16="http://schemas.microsoft.com/office/drawing/2014/main" val="9784541"/>
                    </a:ext>
                  </a:extLst>
                </a:gridCol>
                <a:gridCol w="4763217">
                  <a:extLst>
                    <a:ext uri="{9D8B030D-6E8A-4147-A177-3AD203B41FA5}">
                      <a16:colId xmlns="" xmlns:a16="http://schemas.microsoft.com/office/drawing/2014/main" val="3396542418"/>
                    </a:ext>
                  </a:extLst>
                </a:gridCol>
                <a:gridCol w="672371">
                  <a:extLst>
                    <a:ext uri="{9D8B030D-6E8A-4147-A177-3AD203B41FA5}">
                      <a16:colId xmlns="" xmlns:a16="http://schemas.microsoft.com/office/drawing/2014/main" val="10801588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Category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num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 companies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Agenda</a:t>
                      </a: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780117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FR2 PC8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RP-243021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on introduction of power class 8 for FR2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453353442"/>
                  </a:ext>
                </a:extLst>
              </a:tr>
              <a:tr h="145551">
                <a:tc v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RP-243022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introduction of power class 8 for FR2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9.1.4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309774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V2X SL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RP-243133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 on NR-V2X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Sidelink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co-channel coexistence in Rel-19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Volkswagen AG, Fraunhofer IIS, BMW AG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9.1.5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3777038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690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554128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RAN4 TU budget (based on RP-241729</a:t>
            </a:r>
            <a:r>
              <a:rPr lang="en-US" altLang="zh-CN" sz="1400" dirty="0" smtClean="0"/>
              <a:t>)</a:t>
            </a:r>
            <a:endParaRPr lang="en-US" altLang="zh-CN" sz="8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721" y="1389972"/>
            <a:ext cx="6168561" cy="497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21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73117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</a:t>
            </a:r>
            <a:r>
              <a:rPr lang="en-US" altLang="zh-CN" sz="1400" dirty="0" smtClean="0"/>
              <a:t>Rel-18/Rel-17 </a:t>
            </a:r>
            <a:r>
              <a:rPr lang="en-US" altLang="zh-CN" sz="1400" dirty="0"/>
              <a:t>TEI Cat-B/F/A CRs were agreed in RAN4 this quarter (</a:t>
            </a:r>
            <a:r>
              <a:rPr lang="en-US" altLang="zh-CN" sz="1400" dirty="0" smtClean="0"/>
              <a:t>RAN4#113) 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3048000" y="227483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="" xmlns:a16="http://schemas.microsoft.com/office/drawing/2014/main" id="{019EA1F3-B59F-4E95-8433-51F2668C0A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801642"/>
              </p:ext>
            </p:extLst>
          </p:nvPr>
        </p:nvGraphicFramePr>
        <p:xfrm>
          <a:off x="401650" y="1763203"/>
          <a:ext cx="11508408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7682">
                  <a:extLst>
                    <a:ext uri="{9D8B030D-6E8A-4147-A177-3AD203B41FA5}">
                      <a16:colId xmlns="" xmlns:a16="http://schemas.microsoft.com/office/drawing/2014/main" val="2734382780"/>
                    </a:ext>
                  </a:extLst>
                </a:gridCol>
                <a:gridCol w="5163386">
                  <a:extLst>
                    <a:ext uri="{9D8B030D-6E8A-4147-A177-3AD203B41FA5}">
                      <a16:colId xmlns="" xmlns:a16="http://schemas.microsoft.com/office/drawing/2014/main" val="1825019912"/>
                    </a:ext>
                  </a:extLst>
                </a:gridCol>
                <a:gridCol w="1143000">
                  <a:extLst>
                    <a:ext uri="{9D8B030D-6E8A-4147-A177-3AD203B41FA5}">
                      <a16:colId xmlns="" xmlns:a16="http://schemas.microsoft.com/office/drawing/2014/main" val="349942622"/>
                    </a:ext>
                  </a:extLst>
                </a:gridCol>
                <a:gridCol w="707390">
                  <a:extLst>
                    <a:ext uri="{9D8B030D-6E8A-4147-A177-3AD203B41FA5}">
                      <a16:colId xmlns="" xmlns:a16="http://schemas.microsoft.com/office/drawing/2014/main" val="1824879660"/>
                    </a:ext>
                  </a:extLst>
                </a:gridCol>
                <a:gridCol w="707390">
                  <a:extLst>
                    <a:ext uri="{9D8B030D-6E8A-4147-A177-3AD203B41FA5}">
                      <a16:colId xmlns="" xmlns:a16="http://schemas.microsoft.com/office/drawing/2014/main" val="73038973"/>
                    </a:ext>
                  </a:extLst>
                </a:gridCol>
                <a:gridCol w="707390">
                  <a:extLst>
                    <a:ext uri="{9D8B030D-6E8A-4147-A177-3AD203B41FA5}">
                      <a16:colId xmlns="" xmlns:a16="http://schemas.microsoft.com/office/drawing/2014/main" val="1820430974"/>
                    </a:ext>
                  </a:extLst>
                </a:gridCol>
                <a:gridCol w="707390">
                  <a:extLst>
                    <a:ext uri="{9D8B030D-6E8A-4147-A177-3AD203B41FA5}">
                      <a16:colId xmlns="" xmlns:a16="http://schemas.microsoft.com/office/drawing/2014/main" val="3607096755"/>
                    </a:ext>
                  </a:extLst>
                </a:gridCol>
                <a:gridCol w="707390">
                  <a:extLst>
                    <a:ext uri="{9D8B030D-6E8A-4147-A177-3AD203B41FA5}">
                      <a16:colId xmlns="" xmlns:a16="http://schemas.microsoft.com/office/drawing/2014/main" val="1954594964"/>
                    </a:ext>
                  </a:extLst>
                </a:gridCol>
                <a:gridCol w="707390">
                  <a:extLst>
                    <a:ext uri="{9D8B030D-6E8A-4147-A177-3AD203B41FA5}">
                      <a16:colId xmlns="" xmlns:a16="http://schemas.microsoft.com/office/drawing/2014/main" val="4273070522"/>
                    </a:ext>
                  </a:extLst>
                </a:gridCol>
              </a:tblGrid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Release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Spec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Version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Related WIs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 category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122100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3"/>
                        </a:rPr>
                        <a:t>R4-2419223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36.104 - BS spurious receiver protection note [MSR_BSRF_RX]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Rel-17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5"/>
                        </a:rPr>
                        <a:t>36.104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17.12.0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4996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2586260925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7"/>
                        </a:rPr>
                        <a:t>R4-2419224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36.104 - BS spurious receiver protection note [MSR_BSRF_RX]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5"/>
                        </a:rPr>
                        <a:t>36.104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18.5.0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4997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548059426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9"/>
                        </a:rPr>
                        <a:t>R4-2419225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36.141 - BS spurious receiver protection note [MSR_BSRF_RX]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Rel-17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0"/>
                        </a:rPr>
                        <a:t>36.141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17.12.0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58486393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1"/>
                        </a:rPr>
                        <a:t>R4-2419226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36.141 - BS spurious receiver protection note [MSR_BSRF_RX]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0"/>
                        </a:rPr>
                        <a:t>36.141</a:t>
                      </a:r>
                      <a:endParaRPr lang="zh-CN" alt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18.4.0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3093288761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2"/>
                        </a:rPr>
                        <a:t>R4-2419227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37.104 - BS spurious receiver protection note [MSR_BSRF_RX]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Rel-17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3"/>
                        </a:rPr>
                        <a:t>37.104</a:t>
                      </a:r>
                      <a:endParaRPr lang="zh-CN" alt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17.13.0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330249259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4"/>
                        </a:rPr>
                        <a:t>R4-2419228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37.104 - BS spurious receiver protection note [MSR_BSRF_RX]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3"/>
                        </a:rPr>
                        <a:t>37.104</a:t>
                      </a:r>
                      <a:endParaRPr lang="zh-CN" alt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18.6.0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3454663735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5"/>
                        </a:rPr>
                        <a:t>R4-2419229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37.141 - BS spurious receiver protection note [MSR_BSRF_RX]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Rel-17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6"/>
                        </a:rPr>
                        <a:t>37.141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17.14.0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2087496439"/>
                  </a:ext>
                </a:extLst>
              </a:tr>
              <a:tr h="172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7"/>
                        </a:rPr>
                        <a:t>R4-2419230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37.141 - BS spurious receiver protection note [MSR_BSRF_RX]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6"/>
                        </a:rPr>
                        <a:t>37.141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18.6.0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294046937"/>
                  </a:ext>
                </a:extLst>
              </a:tr>
              <a:tr h="221068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8"/>
                        </a:rPr>
                        <a:t>R4-2419232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37.105 - BS spurious receiver protection note [MSR_BSRF_RX]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9"/>
                        </a:rPr>
                        <a:t>37.105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18.5.0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0292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2902715692"/>
                  </a:ext>
                </a:extLst>
              </a:tr>
              <a:tr h="221068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20"/>
                        </a:rPr>
                        <a:t>R4-2419234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37.145-1 - BS spurious receiver protection note [MSR_BSRF_RX]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21"/>
                        </a:rPr>
                        <a:t>37.145-1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18.5.0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0341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491366743"/>
                  </a:ext>
                </a:extLst>
              </a:tr>
              <a:tr h="221068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22"/>
                        </a:rPr>
                        <a:t>R4-2419236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(TEI17) CR to TS 37.145-2 - BS spurious receiver protection note [MSR_BSRF_RX]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Rel-18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23"/>
                        </a:rPr>
                        <a:t>37.145-2</a:t>
                      </a:r>
                      <a:endParaRPr lang="zh-CN" alt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18.7.0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TEI17</a:t>
                      </a:r>
                      <a:endParaRPr lang="en-US" sz="1000" b="1" i="0" u="sng" strike="noStrike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0387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2276490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915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Thank You All!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/>
              <a:t>Many thanks to</a:t>
            </a:r>
            <a:r>
              <a:rPr lang="zh-CN" altLang="en-US" sz="1400" b="1" dirty="0"/>
              <a:t>：</a:t>
            </a:r>
            <a:endParaRPr lang="en-US" altLang="zh-CN" sz="1400" b="1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Vice chair Gene Fong, Shan Yang for chairing 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Carolyn Taylor and </a:t>
            </a:r>
            <a:r>
              <a:rPr lang="en-US" altLang="zh-CN" sz="1400" dirty="0" smtClean="0"/>
              <a:t>Jin Lian/Achraf </a:t>
            </a:r>
            <a:r>
              <a:rPr lang="en-US" altLang="zh-CN" sz="1400" dirty="0"/>
              <a:t>Khsiba</a:t>
            </a:r>
            <a:r>
              <a:rPr lang="en-US" altLang="en-US" sz="1400" dirty="0"/>
              <a:t> for excellent MCC supports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400" dirty="0"/>
              <a:t>All the moderators for leading the discussions and providing summaries</a:t>
            </a:r>
            <a:r>
              <a:rPr lang="sv-SE" altLang="en-US" sz="1200" dirty="0"/>
              <a:t>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1400" dirty="0"/>
              <a:t>Delegates for great contributions and discussions.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54025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790349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Q4 2024, RAN4 had 2 face to face meeting, i.e., RAN4#112</a:t>
            </a:r>
            <a:r>
              <a:rPr lang="en-US" altLang="zh-CN" sz="1400" dirty="0"/>
              <a:t>bis</a:t>
            </a:r>
            <a:r>
              <a:rPr lang="en-US" sz="1400" dirty="0"/>
              <a:t> in </a:t>
            </a:r>
            <a:r>
              <a:rPr lang="en-US" sz="1400" dirty="0" err="1"/>
              <a:t>Heifei</a:t>
            </a:r>
            <a:r>
              <a:rPr lang="en-US" sz="1400" dirty="0"/>
              <a:t>, Anhui, China, 14</a:t>
            </a:r>
            <a:r>
              <a:rPr lang="en-US" sz="1400" baseline="30000" dirty="0"/>
              <a:t>th</a:t>
            </a:r>
            <a:r>
              <a:rPr lang="en-US" sz="1400" dirty="0"/>
              <a:t> – 18</a:t>
            </a:r>
            <a:r>
              <a:rPr lang="en-US" sz="1400" baseline="30000" dirty="0"/>
              <a:t>th </a:t>
            </a:r>
            <a:r>
              <a:rPr lang="en-US" sz="1400" dirty="0"/>
              <a:t>October, 2024 and RAN4#113 in Orlando, Florida, USA, 18</a:t>
            </a:r>
            <a:r>
              <a:rPr lang="en-US" sz="1400" baseline="30000" dirty="0"/>
              <a:t>th</a:t>
            </a:r>
            <a:r>
              <a:rPr lang="en-US" sz="1400" dirty="0"/>
              <a:t> – 22</a:t>
            </a:r>
            <a:r>
              <a:rPr lang="en-US" sz="1400" baseline="30000" dirty="0"/>
              <a:t>nd</a:t>
            </a:r>
            <a:r>
              <a:rPr lang="en-US" sz="1400" dirty="0"/>
              <a:t> November, 2024.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Three parallel sessions (Main, RRM, and </a:t>
            </a:r>
            <a:r>
              <a:rPr lang="en-US" altLang="zh-CN" sz="1200" dirty="0" err="1"/>
              <a:t>BSRF_Demod_Test</a:t>
            </a:r>
            <a:r>
              <a:rPr lang="en-US" altLang="zh-CN" sz="1200" dirty="0"/>
              <a:t>) + one ad hoc session were scheduled for RAN4#112bis and RAN4#113 meeting. And one more offline room was provided in RAN4#113 meeting thanks to the host.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Full agendas including maintenance were set in RAN4#113 meeting. No maintenance agenda was set in RAN4#112bis 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NWM tool is used to handle the maintenance topics, which improves the meeting efficiency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Rel-15/Rel-16, Rel-17 and Rel-18 closed spectrum-related items 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In RAN4#113, there were totally 391 contributions (15.02% of total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, 17.17% in Q3 2024) for Rel-15/Rel-16/Rel-17 maintenance.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In RAN4#113, there were totally 511 contributions (19.63% of total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, 25.33% in Q3 2024) for Rel-18 maintenance.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Rel-18 WI Perf. part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After RAN4#112bis and RAN4#113, the remaining item, i.e., NR_pos_enh2-Perf, was finalized.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Rel-19 WI/SI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From Q4 2024, RAN4 were focusing on working for Rel-19. The status for each item can be found in the attached spread sheet.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The following </a:t>
            </a:r>
            <a:r>
              <a:rPr lang="en-US" altLang="zh-CN" sz="1200" dirty="0" smtClean="0"/>
              <a:t>2 spectrum-related </a:t>
            </a:r>
            <a:r>
              <a:rPr lang="en-US" altLang="zh-CN" sz="1200" dirty="0"/>
              <a:t>items or RAN4 work can be completed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FS_Ambient_IoT_solutions</a:t>
            </a:r>
            <a:r>
              <a:rPr lang="en-US" altLang="zh-CN" sz="1200" dirty="0"/>
              <a:t>, NR_n28_PC2_40MHz_CBW-Core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The work of the following </a:t>
            </a:r>
            <a:r>
              <a:rPr lang="en-US" altLang="zh-CN" sz="1200" dirty="0" smtClean="0"/>
              <a:t>5 spectrum-related </a:t>
            </a:r>
            <a:r>
              <a:rPr lang="en-US" altLang="zh-CN" sz="1200" dirty="0"/>
              <a:t>items are completed, but need wait for Rel-19 RAN4 specifications ready and thus to be extended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nn-NO" altLang="zh-CN" sz="1200" dirty="0"/>
              <a:t>NR_FR1_lessthan_5MHz_BW_Ph2, NR_FDD_1400MHz, NR_bands_n87_n88, LTE_FDD_1800_1830MHz_CAN, </a:t>
            </a:r>
            <a:r>
              <a:rPr lang="nn-NO" altLang="zh-CN" sz="1200" dirty="0" smtClean="0"/>
              <a:t>NR_HAPS_bands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nn-NO" altLang="zh-CN" sz="1200" dirty="0" smtClean="0"/>
              <a:t>The </a:t>
            </a:r>
            <a:r>
              <a:rPr lang="nn-NO" altLang="zh-CN" sz="1200" dirty="0"/>
              <a:t>following </a:t>
            </a:r>
            <a:r>
              <a:rPr lang="nn-NO" altLang="zh-CN" sz="1200" dirty="0" smtClean="0"/>
              <a:t>2 item </a:t>
            </a:r>
            <a:r>
              <a:rPr lang="nn-NO" altLang="zh-CN" sz="1200" dirty="0"/>
              <a:t>needs be extended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FS_NR_IMT_4400_7125_14800MHz, NR_band_n68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Summary: Rel-19 Core part (2/2)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Rel-19 SI and WI core part with RAN4 impacts (total </a:t>
            </a:r>
            <a:r>
              <a:rPr lang="en-US" altLang="zh-CN" sz="1400" dirty="0" smtClean="0"/>
              <a:t>49 </a:t>
            </a:r>
            <a:r>
              <a:rPr lang="en-US" altLang="zh-CN" sz="1400" dirty="0"/>
              <a:t>items: </a:t>
            </a:r>
            <a:r>
              <a:rPr lang="en-US" altLang="zh-CN" sz="1400" dirty="0" smtClean="0">
                <a:solidFill>
                  <a:srgbClr val="339966"/>
                </a:solidFill>
              </a:rPr>
              <a:t>2 </a:t>
            </a:r>
            <a:r>
              <a:rPr lang="en-US" altLang="zh-CN" sz="1400" dirty="0">
                <a:solidFill>
                  <a:srgbClr val="339966"/>
                </a:solidFill>
              </a:rPr>
              <a:t>closed</a:t>
            </a:r>
            <a:r>
              <a:rPr lang="en-US" altLang="zh-CN" sz="1400" dirty="0"/>
              <a:t>, </a:t>
            </a:r>
            <a:r>
              <a:rPr lang="en-US" altLang="zh-CN" sz="1400" dirty="0">
                <a:solidFill>
                  <a:srgbClr val="C00000"/>
                </a:solidFill>
              </a:rPr>
              <a:t>7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en-US" altLang="zh-CN" sz="1400" dirty="0">
                <a:solidFill>
                  <a:srgbClr val="C00000"/>
                </a:solidFill>
              </a:rPr>
              <a:t>extended</a:t>
            </a:r>
            <a:r>
              <a:rPr lang="en-US" altLang="zh-CN" sz="1400" dirty="0"/>
              <a:t>, </a:t>
            </a:r>
            <a:r>
              <a:rPr lang="en-US" altLang="zh-CN" sz="1400" dirty="0" smtClean="0"/>
              <a:t>then 46 </a:t>
            </a:r>
            <a:r>
              <a:rPr lang="en-US" altLang="zh-CN" sz="1400" dirty="0"/>
              <a:t>on-going)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Red color: </a:t>
            </a:r>
            <a:r>
              <a:rPr lang="en-US" altLang="zh-CN" sz="1200" dirty="0">
                <a:solidFill>
                  <a:srgbClr val="C00000"/>
                </a:solidFill>
              </a:rPr>
              <a:t>to be extended</a:t>
            </a:r>
            <a:r>
              <a:rPr lang="en-US" altLang="zh-CN" sz="1200" dirty="0"/>
              <a:t>. Green color: </a:t>
            </a:r>
            <a:r>
              <a:rPr lang="en-US" altLang="zh-CN" sz="1200" dirty="0">
                <a:solidFill>
                  <a:srgbClr val="00B050"/>
                </a:solidFill>
              </a:rPr>
              <a:t>to be completed/stopped. </a:t>
            </a:r>
            <a:r>
              <a:rPr lang="en-US" altLang="zh-CN" sz="1200" dirty="0"/>
              <a:t>Black color: on-going.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5848" y="1936195"/>
            <a:ext cx="31549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RAN1~3 led WI/SI (RAN4 core. part)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（</a:t>
            </a: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11/</a:t>
            </a:r>
            <a:r>
              <a:rPr lang="en-US" altLang="zh-CN" sz="1000" b="1" dirty="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）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8809" y="1936195"/>
            <a:ext cx="313085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RAN4 non-spectrum WI/SI(core)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（</a:t>
            </a: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14/</a:t>
            </a: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0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）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69667" y="1936195"/>
            <a:ext cx="2525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RAN4 led spectrum WI/SI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（</a:t>
            </a:r>
            <a:r>
              <a:rPr lang="en-US" altLang="zh-CN" sz="1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/</a:t>
            </a:r>
            <a:r>
              <a:rPr lang="en-US" altLang="zh-CN" sz="1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）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994661"/>
              </p:ext>
            </p:extLst>
          </p:nvPr>
        </p:nvGraphicFramePr>
        <p:xfrm>
          <a:off x="6463999" y="2182415"/>
          <a:ext cx="2494263" cy="429718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942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C00000"/>
                          </a:solidFill>
                          <a:effectLst/>
                        </a:rPr>
                        <a:t>NR_FDD_1400MHz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C00000"/>
                          </a:solidFill>
                          <a:effectLst/>
                        </a:rPr>
                        <a:t>NR_bands_n87_n88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C00000"/>
                          </a:solidFill>
                          <a:effectLst/>
                        </a:rPr>
                        <a:t>NR_band_n68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NR_NTN_Sband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NR_NTN_combinedLband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NR_NTN_Ku_bands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NR_bands_xFeature_R19-Core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NR_HAPS_bands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DC_R19_xBLTE_yBNR-Core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NR_CADC_SUL_R19-Core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LTE_NR_R19_Simult_RxTx-Core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DL_intrpt_combos_TxSW_R19-Core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2891969495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HPUE_DC_LTE_NR_R19-Core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462661764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HPUE_NR_CADC_SUL_R19-Core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2881854438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NR_PC2_RedCap_UE-Core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374198049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HPUE_NR_FR1_bands_R19-Core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81225021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NR_n28_PC2_40MHz_CBW-Core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57658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NR_bands_CA_ENDC_R19_BWs-Core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239575833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NR_mmWave_protect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C00000"/>
                          </a:solidFill>
                          <a:effectLst/>
                        </a:rPr>
                        <a:t>LTE_FDD_1800_1830MHz_CAN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256978497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IoT_NTN_FDD_S_band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44680702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HPUE_LTE_bands_R19-Core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61859297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LTE_CA_R19_xBDL_yBUL-Core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="" xmlns:a16="http://schemas.microsoft.com/office/drawing/2014/main" val="1821431511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IoT_NTN_TDD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646312"/>
              </p:ext>
            </p:extLst>
          </p:nvPr>
        </p:nvGraphicFramePr>
        <p:xfrm>
          <a:off x="3314700" y="2182415"/>
          <a:ext cx="3072798" cy="2964260"/>
        </p:xfrm>
        <a:graphic>
          <a:graphicData uri="http://schemas.openxmlformats.org/drawingml/2006/table">
            <a:tbl>
              <a:tblPr/>
              <a:tblGrid>
                <a:gridCol w="30727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FS_NR_demod_SCM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5636686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FS_NR_FR2_OTA_Ph3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956366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FS_NR_IMT_4400_7125_14800MHz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204001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FS_NR_FR1_DL_Frag_Carrier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2959958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NR_ENDC_RF_Ph4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NR_BS_RF_req_evo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NR_RRM_Ph5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NR_FR1_lessthan_5MHz_BW_Ph2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24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NonCol_intraB_ENDC_NR_CA_Ph2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NR_ATG_enh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NR_SL_intraB_CA_ITS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-Core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TRP_TRS_MIMO_OTA_Ph3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NR_IoT_NTN_req_test_enh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NR_demod_Ph5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85940404"/>
                  </a:ext>
                </a:extLst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784234"/>
              </p:ext>
            </p:extLst>
          </p:nvPr>
        </p:nvGraphicFramePr>
        <p:xfrm>
          <a:off x="293687" y="2182415"/>
          <a:ext cx="2628900" cy="2032635"/>
        </p:xfrm>
        <a:graphic>
          <a:graphicData uri="http://schemas.openxmlformats.org/drawingml/2006/table">
            <a:tbl>
              <a:tblPr/>
              <a:tblGrid>
                <a:gridCol w="2628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FS_Ambient_IoT_solutions</a:t>
                      </a:r>
                    </a:p>
                  </a:txBody>
                  <a:tcPr marL="4763" marR="4763" marT="4763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FS_NR_AIML_Mob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NR_MIMO_Ph5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NR_duplex_evo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NR_AIML_air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NR_LPWUS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Netw_Energy_NR_enh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NR_Mob_Ph4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NR_XR_Ph3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259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745359"/>
              </p:ext>
            </p:extLst>
          </p:nvPr>
        </p:nvGraphicFramePr>
        <p:xfrm>
          <a:off x="687446" y="1599985"/>
          <a:ext cx="1090065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6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445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7030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823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60718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1677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Host</a:t>
                      </a: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3237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RAN4#112bis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j-ea"/>
                          <a:ea typeface="+mj-ea"/>
                        </a:rPr>
                        <a:t>14</a:t>
                      </a:r>
                      <a:r>
                        <a:rPr lang="en-US" altLang="zh-CN" sz="1200" baseline="30000" dirty="0" smtClean="0">
                          <a:latin typeface="+mj-ea"/>
                          <a:ea typeface="+mj-ea"/>
                        </a:rPr>
                        <a:t>th</a:t>
                      </a:r>
                      <a:r>
                        <a:rPr lang="en-US" altLang="zh-CN" sz="1200" dirty="0" smtClean="0">
                          <a:latin typeface="+mj-ea"/>
                          <a:ea typeface="+mj-ea"/>
                        </a:rPr>
                        <a:t> – 18</a:t>
                      </a:r>
                      <a:r>
                        <a:rPr lang="en-US" altLang="zh-CN" sz="1200" baseline="30000" dirty="0" smtClean="0">
                          <a:latin typeface="+mj-ea"/>
                          <a:ea typeface="+mj-ea"/>
                        </a:rPr>
                        <a:t>th </a:t>
                      </a:r>
                      <a:r>
                        <a:rPr lang="en-US" altLang="zh-CN" sz="1200" dirty="0" smtClean="0">
                          <a:latin typeface="+mj-ea"/>
                          <a:ea typeface="+mj-ea"/>
                        </a:rPr>
                        <a:t>October, 2024 </a:t>
                      </a:r>
                      <a:endParaRPr kumimoji="0" lang="fr-FR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Heifei, Anhui, China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C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F3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502/443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1929/1869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RAN#113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18</a:t>
                      </a:r>
                      <a:r>
                        <a:rPr lang="en-US" altLang="zh-CN" sz="1200" kern="1200" baseline="300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 – 22</a:t>
                      </a:r>
                      <a:r>
                        <a:rPr lang="en-US" altLang="zh-CN" sz="1200" kern="1200" baseline="300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nd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 November, 2024</a:t>
                      </a:r>
                      <a:endParaRPr kumimoji="0" lang="zh-CN" altLang="zh-CN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j-ea"/>
                          <a:ea typeface="+mj-ea"/>
                        </a:rPr>
                        <a:t>Orlando, Florida, USA, 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ATIS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573/448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2783/2603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834054086"/>
              </p:ext>
            </p:extLst>
          </p:nvPr>
        </p:nvGraphicFramePr>
        <p:xfrm>
          <a:off x="6037265" y="2971217"/>
          <a:ext cx="6008685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1"/>
          <p:cNvGraphicFramePr/>
          <p:nvPr>
            <p:extLst>
              <p:ext uri="{D42A27DB-BD31-4B8C-83A1-F6EECF244321}">
                <p14:modId xmlns:p14="http://schemas.microsoft.com/office/powerpoint/2010/main" val="2175481950"/>
              </p:ext>
            </p:extLst>
          </p:nvPr>
        </p:nvGraphicFramePr>
        <p:xfrm>
          <a:off x="126864" y="2970634"/>
          <a:ext cx="591040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6609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Rel-19 status and RAN4 related issues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proposals to modify scope and/or open issues related RAN4 work, which may need discussions in </a:t>
            </a:r>
            <a:r>
              <a:rPr lang="en-US" sz="1400" dirty="0" smtClean="0"/>
              <a:t>RAN#106</a:t>
            </a:r>
            <a:endParaRPr lang="en-US" sz="1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959077"/>
              </p:ext>
            </p:extLst>
          </p:nvPr>
        </p:nvGraphicFramePr>
        <p:xfrm>
          <a:off x="498019" y="1714060"/>
          <a:ext cx="1141095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4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515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68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722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date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Completion level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 proposed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9.2.6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FS_NR_FR2_OTA_Ph3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90.00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Add TR number.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Open issues: add VSAT testability to FR2 OTA SI, developing VSAT test methods for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Ka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and Ku bands.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RP-242833 Revised SID: Study on NR frequency range 2 (FR2) OTA (Over the Air) testing enhancement Phase 3 Qualcomm Incorporated SID revised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RP-243236 Revised SID to add VSAT testability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Eutelsat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Group SID revised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RP-243237 Motivation to add VSAT testability to FR2 OTA Ph3 SI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Eutelsat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Group discussion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9.2.7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FS_NR_IMT_4400_7125_14800MHz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Mar.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95.00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changing complete date.RP-242945 TR 38.922 v1.0.0. RP-242938 Reply LS to ITUR_WP5D for the frequency range 14800 to 15350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MHz.</a:t>
                      </a:r>
                      <a:endParaRPr lang="en-GB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9.2.8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FS_NR_FR1_DL_Frag_Carrier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Jun.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25.00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changing from shared RF chain to one RF chain, and add more supporting company.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Open issue: Clarify on 100MHz range and change “shared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RF”to”one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RF”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RP-242570 Motivation on scope change of the SI fragmented carriers Apple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RP-242571 Revised SID: Study on NR FR1 DL fragmented carriers Apple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RP-243002 Revised SI: Study on NR FR1 DL fragmented carriers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MediaTek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Inc.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9.3.1.3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NR_AIML_air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55%, 0%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remove SI part and have a new SI for two-sided model for CSI compression.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RP-242779 Update on AI/ML Data Sharing in RAN4 Qualcomm Incorporated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RP-243245, New SID: Study on Artificial Intelligence (AI)/Machine Learning (ML) for NR air interface part 2 Qualcomm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9.3.1.4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NR_LPWUS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30%, 0%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Open issues: LR and MR in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differnet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bands.</a:t>
                      </a: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RP-242656 On LR and MR operating in different bands in Release 19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Vodafone,Vivo,Huawei,HiSilicon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RP-243168 Discussion on Rel-19 LP-WUS separate band issues ZTE Corporation,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Sanechips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9.3.1.5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Netw_Energy_NR_enh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60%, 0%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Some discussions related to OD-SSB1 to connected mode and case 2 including Cell A which will become NES cell, which may impact RAN4 work.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754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Rel-19 status and RAN4 related issues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proposals to modify scope and/or open issues related RAN4 work, which may need discussions in RAN#106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575232"/>
              </p:ext>
            </p:extLst>
          </p:nvPr>
        </p:nvGraphicFramePr>
        <p:xfrm>
          <a:off x="498019" y="1714060"/>
          <a:ext cx="11410951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4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515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68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722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date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Completion level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 proposed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9.3.4.1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NR_ENDC_RF_Ph4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50%, 20%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Open issues: 6-layer discussion. 6Rx FDD.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RP-242762 Confirmation of Feasibility Definition and progress of 6Rx Nokia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RP-242780 Support of 6 MIMO Layers for 6Rx Qualcomm Incorporated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RP-242834 6 Layer MIMO for 6Rx Qualcomm Incorporated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RP-242942 RAN4 feasibility study status for 6 layer under 6Rx objective Samsung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RP-243012 Discussion on the scope of 6Rx Huawei, HiSilicon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RP-243080 6-Layer MIMO for 6Rx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MediaTek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Inc.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RP-243145 Discussion on 6 layers feasibility for 6Rx Huawei, HiSilicon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RP-243234 Six Layer Support for Devices with 6Rx in Rel-19 T-Mobile USA, Verizon, CMCC, BT plc, China Telecom, SK Telecom, Deutsche Telekom, Boost Mobile Network, NTT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Docomo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, Telecom Italia, AT&amp;T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9.3.4.2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NR_BS_RF_req_evo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30%, 10%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add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obejective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of work area 3 of Framework simplification for co-location / co-existence requirements, update OTA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obejctive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and extend the completion date for TR for protection of FSS UL for band n104.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RP-242767 On new objective under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NR_BS_RF_req_evo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Nokia, Ericsson, ZTE, Huawei, HiSilicon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RP-242830 Revised WID: NR base station (BS) RF requirement evolution for FR1/FR2 and testing ZTE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Corporation,HiSilicon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, Huawei,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Ericsson,Nokia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Open issues: request from ETSI/TFES into the ongoing Rel-19 BS RF evolution WI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RP-242989 Motivation for new revision of BS RF evolution WID Ericsson Hungary Ltd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37413533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9.3.4.3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NR_RRM_Ph5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60%, 0%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Open issues: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Upscoping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the WI.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RP-242622 Discussions on Rel-19 RRM phase 5 scope vivo discussion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RP-243016 Overview of additional RRM enhancement topics for Rel-19 Huawei, HiSilicon discussion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RP-243170 New proposal for Rel-19 RRM enhancement ZTE Corporation,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Sanechips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discussion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737927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9.3.4.4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NR_FR1_lessthan_5MHz_BW_Ph2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Dec. 2024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99%, 0%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add 5MHz according RAN4 progress.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RP-243148 On NR channel BW less than 5MHz for FR1 Phase 2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293283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803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Rel-19 status and RAN4 related issues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proposals to modify scope and/or open issues related RAN4 work, which may need discussions in RAN#106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952845"/>
              </p:ext>
            </p:extLst>
          </p:nvPr>
        </p:nvGraphicFramePr>
        <p:xfrm>
          <a:off x="498019" y="1714060"/>
          <a:ext cx="11410951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4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515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68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722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date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Completion level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 proposed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9.3.4.5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NonCol_intraB_ENDC_NR_CA_Ph2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45%, 0%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Remove the description of UE types provided in the previous WF in the justification part.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Open issues: </a:t>
                      </a:r>
                      <a:r>
                        <a:rPr lang="en-US" altLang="zh-CN" sz="1000" b="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Upscoping</a:t>
                      </a: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WID by adding type 3.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RP-242781 Way forward on intra-band non-collocated EN-DC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RP-242845 Support of intra-band non-collocated EN-DC/NR-CA deployment: Type 3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9.3.4.6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NR_ATG_enh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55%, 0%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</a:t>
                      </a:r>
                      <a:r>
                        <a:rPr lang="en-US" altLang="zh-CN" sz="1000" b="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Upscoping</a:t>
                      </a: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by adding DL MIMO objective.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RP-242961 Revised WID on Enhancements for Air-to-ground network for NR CMCC, ZTE Corporation, CATT, Huawei, HiSilicon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RP-242962 Views on scope of R19 ATG enhancement CMCC, CATT, Huawei, HiSilicon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9.3.4.8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TRP_TRS_MIMO_OTA_Ph3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45%, 25%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for checking point to </a:t>
                      </a:r>
                      <a:r>
                        <a:rPr lang="en-US" altLang="zh-CN" sz="1000" b="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downselect</a:t>
                      </a: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bands by updating the bands for second priority, add RC harmonization at low band frequency, and add the supporting company.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RP-242625 Discussions on Rel-19 OTA WI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9.4.1.6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NR_NTN_Ku_bands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30%, 0%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Revised WID: UE regulation, two sets of FR1 and FR2 bands with SCS FFS, adding mobile VSAT, UID, Acronym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Open issues: Two sets of bands (FR1, FR2). WF R4-2419909 in RAN4.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RP-242449 LS on Ku band numerology (R4-2419902; to: RAN1, RAN2; cc: RAN; contact: </a:t>
                      </a:r>
                      <a:r>
                        <a:rPr lang="en-US" altLang="zh-CN" sz="1000" b="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Eutelsat</a:t>
                      </a: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 RAN4 LS in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RP-242588 Ku band NTN proposed way forward THALES discussion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RP-242593 View for NTN Ku band numerology down-selection Samsung discussion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RP-242940 Ku band numerology demonstration </a:t>
                      </a:r>
                      <a:r>
                        <a:rPr lang="en-US" altLang="zh-CN" sz="1000" b="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Eutelsat</a:t>
                      </a: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Group discussion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RP-242985 Mobile VSAT Motivation and Market Growth Intelsat discussion</a:t>
                      </a:r>
                    </a:p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RP-242986 Technical aspects for specifying Mobile VSAT served by NGSO </a:t>
                      </a:r>
                      <a:r>
                        <a:rPr lang="en-US" altLang="zh-CN" sz="1000" b="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Eutelsat</a:t>
                      </a: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Group discussion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9.4.1.7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NR_bands_xFeature_R19-Core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35%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adding more bands for UL-MIMO or 8Rx, adding supporting companies.</a:t>
                      </a: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9.4.1.8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NR_HAPS_bands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Mar.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99%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removing BS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Perf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part (conformance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tesing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 extend to RAN#107, changing title, acronym,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UID,adding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more supporting company.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480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Rel-19 status and RAN4 related issues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proposals to modify scope and/or open issues related RAN4 work, which may need discussions in RAN#106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978647"/>
              </p:ext>
            </p:extLst>
          </p:nvPr>
        </p:nvGraphicFramePr>
        <p:xfrm>
          <a:off x="498019" y="1714060"/>
          <a:ext cx="11410951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4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515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68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722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date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Completion level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 proposed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9.4.3.3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NR_PC2_RedCap_UE-Core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50%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add HD-FDD and FDD bands for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HPUE.</a:t>
                      </a:r>
                    </a:p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RP-242858 Motivation for introducing power class 2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for FDD bands China Telecom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9.4.3.5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NR_n28_PC2_40MHz_CBW-Core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 2024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100%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update release independent objective, and add 38.307.</a:t>
                      </a:r>
                    </a:p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Release independence of UE 40MHz Channel bandwidth is from Rel-16.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9.4.4.2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NR_mmWave_protect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Jun.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40%, 40%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list FR2 PC-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add impact on IAB/repeater, update the Acronym and UID.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10.4.5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IoT_NTN_TDD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Sep. 2025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20%,</a:t>
                      </a:r>
                      <a:r>
                        <a:rPr lang="en-US" altLang="zh-CN" sz="10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0%</a:t>
                      </a:r>
                      <a:endParaRPr lang="en-US" altLang="zh-CN" sz="1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Revsed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WID: not available and the change should be to finish check-point and update the concrete parameters for TDD frame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stucture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</a:p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Checking-point: Study the impact due to the periodic pattern,</a:t>
                      </a:r>
                    </a:p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RP-242555 Scope for IOT NTN TDD Qualcomm Incorporated discussion</a:t>
                      </a:r>
                    </a:p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RP-242590 Proposed way forward on the introduction of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-NTN TDD mode THALES discussion</a:t>
                      </a:r>
                    </a:p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RP-242654 Justification for WID revision: Introduction of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-NTN TDD mode Iridium Satellite LLC discussion</a:t>
                      </a:r>
                    </a:p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RP-242799 Discussion on WID scope for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-NTN TDD mode OPPO discussion</a:t>
                      </a:r>
                    </a:p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RP-242808 Discussion on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-NTN TDD mode in Rel-19 LG Electronics discussion</a:t>
                      </a:r>
                    </a:p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RP-243252 Revised WID for introduction of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-NTN TDD mode Iridium Satellite LLC WID revised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60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RAN tasks and other open issues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Specification quality </a:t>
            </a:r>
            <a:r>
              <a:rPr lang="en-GB" altLang="zh-CN" sz="1400" dirty="0" smtClean="0"/>
              <a:t>improvement: completed</a:t>
            </a:r>
            <a:endParaRPr lang="en-GB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The work for UE RF and RRM specifications improvement can be completed.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UE </a:t>
            </a:r>
            <a:r>
              <a:rPr lang="en-GB" altLang="zh-CN" sz="1200" dirty="0"/>
              <a:t>RF </a:t>
            </a:r>
            <a:r>
              <a:rPr lang="en-GB" altLang="zh-CN" sz="1200" dirty="0" smtClean="0"/>
              <a:t>specifications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R4-2420396 WF on UE RF spec improvement </a:t>
            </a:r>
            <a:r>
              <a:rPr lang="en-GB" altLang="zh-CN" sz="1200" dirty="0" smtClean="0"/>
              <a:t>(RAN4#113</a:t>
            </a:r>
            <a:r>
              <a:rPr lang="en-GB" altLang="zh-CN" sz="1200" dirty="0"/>
              <a:t>) ; </a:t>
            </a:r>
            <a:r>
              <a:rPr lang="en-GB" altLang="zh-CN" sz="1200" dirty="0" smtClean="0"/>
              <a:t>R4-2417182 WF </a:t>
            </a:r>
            <a:r>
              <a:rPr lang="en-GB" altLang="zh-CN" sz="1200" dirty="0"/>
              <a:t>on UE RF spec </a:t>
            </a:r>
            <a:r>
              <a:rPr lang="en-GB" altLang="zh-CN" sz="1200" dirty="0" smtClean="0"/>
              <a:t>improvement (RAN4#112bis)</a:t>
            </a:r>
            <a:endParaRPr lang="en-GB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PRD (Permanent Reference Document</a:t>
            </a:r>
            <a:r>
              <a:rPr lang="en-GB" altLang="zh-CN" sz="1200" dirty="0" smtClean="0"/>
              <a:t>): to capture the </a:t>
            </a:r>
            <a:r>
              <a:rPr lang="en-US" altLang="zh-CN" sz="1200" dirty="0" smtClean="0"/>
              <a:t>Rules</a:t>
            </a:r>
            <a:r>
              <a:rPr lang="en-US" altLang="zh-CN" sz="1200" dirty="0"/>
              <a:t>, guidelines and ways of working for introduction of band combinations in NR and LTE</a:t>
            </a:r>
            <a:endParaRPr lang="en-GB" altLang="zh-CN" sz="1200" dirty="0" smtClean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R4-2420474 WF </a:t>
            </a:r>
            <a:r>
              <a:rPr lang="en-GB" altLang="zh-CN" sz="1200" dirty="0"/>
              <a:t>on PRD structure for MSD </a:t>
            </a:r>
            <a:r>
              <a:rPr lang="en-GB" altLang="zh-CN" sz="1200" dirty="0" smtClean="0"/>
              <a:t>Skyworks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R4-2418328 revised </a:t>
            </a:r>
            <a:r>
              <a:rPr lang="en-US" altLang="zh-CN" sz="1200" dirty="0"/>
              <a:t>RAN4 PRD01 v0.2.0, Rules guidelines and ways of working for introduction of band combinations</a:t>
            </a:r>
            <a:endParaRPr lang="en-GB" altLang="zh-CN" sz="1200" dirty="0" smtClean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Dual </a:t>
            </a:r>
            <a:r>
              <a:rPr lang="en-GB" altLang="zh-CN" sz="1200" dirty="0" err="1"/>
              <a:t>Tx</a:t>
            </a:r>
            <a:r>
              <a:rPr lang="en-GB" altLang="zh-CN" sz="1200" dirty="0"/>
              <a:t> vs 2Tx meaning and usage is overlapping and not clear what is the </a:t>
            </a:r>
            <a:r>
              <a:rPr lang="en-GB" altLang="zh-CN" sz="1200" dirty="0" smtClean="0"/>
              <a:t>difference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R4-2420475 (</a:t>
            </a:r>
            <a:r>
              <a:rPr lang="en-US" altLang="zh-CN" sz="1200" dirty="0" err="1" smtClean="0"/>
              <a:t>NR_newRAT</a:t>
            </a:r>
            <a:r>
              <a:rPr lang="en-US" altLang="zh-CN" sz="1200" dirty="0" smtClean="0"/>
              <a:t>-Core</a:t>
            </a:r>
            <a:r>
              <a:rPr lang="en-US" altLang="zh-CN" sz="1200" dirty="0"/>
              <a:t>) Replacement of dual with 2Tx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R4-2420510 (</a:t>
            </a:r>
            <a:r>
              <a:rPr lang="en-US" altLang="zh-CN" sz="1200" dirty="0" err="1" smtClean="0"/>
              <a:t>NR_newRAT</a:t>
            </a:r>
            <a:r>
              <a:rPr lang="en-US" altLang="zh-CN" sz="1200" dirty="0" smtClean="0"/>
              <a:t>-Core</a:t>
            </a:r>
            <a:r>
              <a:rPr lang="en-US" altLang="zh-CN" sz="1200" dirty="0"/>
              <a:t>) Replacement of dual with 2Tx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R4-2420511 (</a:t>
            </a:r>
            <a:r>
              <a:rPr lang="en-US" altLang="zh-CN" sz="1200" dirty="0" err="1" smtClean="0"/>
              <a:t>NR_newRAT</a:t>
            </a:r>
            <a:r>
              <a:rPr lang="en-US" altLang="zh-CN" sz="1200" dirty="0" smtClean="0"/>
              <a:t>-Core</a:t>
            </a:r>
            <a:r>
              <a:rPr lang="en-US" altLang="zh-CN" sz="1200" dirty="0"/>
              <a:t>) Replacement of dual with </a:t>
            </a:r>
            <a:r>
              <a:rPr lang="en-US" altLang="zh-CN" sz="1200" dirty="0" smtClean="0"/>
              <a:t>2Tx</a:t>
            </a:r>
            <a:endParaRPr lang="en-GB" altLang="zh-CN" sz="1200" dirty="0" smtClean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Others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R4-2417526 IE </a:t>
            </a:r>
            <a:r>
              <a:rPr lang="en-GB" altLang="zh-CN" sz="1200" dirty="0"/>
              <a:t>and UE capability name corrections (38.101-1) Huawei, HiSilicon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R4-2419577 </a:t>
            </a:r>
            <a:r>
              <a:rPr lang="en-GB" altLang="zh-CN" sz="1200" dirty="0" err="1" smtClean="0"/>
              <a:t>Cleanup</a:t>
            </a:r>
            <a:r>
              <a:rPr lang="en-GB" altLang="zh-CN" sz="1200" dirty="0" smtClean="0"/>
              <a:t> </a:t>
            </a:r>
            <a:r>
              <a:rPr lang="en-GB" altLang="zh-CN" sz="1200" dirty="0"/>
              <a:t>on 38.101-1 for FR1 inter-band DC configuration grouping ZTE Corporation, </a:t>
            </a:r>
            <a:r>
              <a:rPr lang="en-GB" altLang="zh-CN" sz="1200" dirty="0" err="1"/>
              <a:t>Sanechips</a:t>
            </a:r>
            <a:endParaRPr lang="en-GB" altLang="zh-CN" sz="1200" dirty="0"/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R4-2417527 IE </a:t>
            </a:r>
            <a:r>
              <a:rPr lang="en-GB" altLang="zh-CN" sz="1200" dirty="0"/>
              <a:t>and UE capability name corrections (38.101-2) Huawei, HiSilicon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R4-2417528 IE </a:t>
            </a:r>
            <a:r>
              <a:rPr lang="en-GB" altLang="zh-CN" sz="1200" dirty="0"/>
              <a:t>and UE capability name corrections (38.101-3) Huawei, HiSilicon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R4-2419578 </a:t>
            </a:r>
            <a:r>
              <a:rPr lang="en-GB" altLang="zh-CN" sz="1200" dirty="0" err="1" smtClean="0"/>
              <a:t>Cleanup</a:t>
            </a:r>
            <a:r>
              <a:rPr lang="en-GB" altLang="zh-CN" sz="1200" dirty="0" smtClean="0"/>
              <a:t> </a:t>
            </a:r>
            <a:r>
              <a:rPr lang="en-GB" altLang="zh-CN" sz="1200" dirty="0"/>
              <a:t>on 38.101-3 for inter-band DC configuration grouping ZTE Corporation, </a:t>
            </a:r>
            <a:r>
              <a:rPr lang="en-GB" altLang="zh-CN" sz="1200" dirty="0" err="1" smtClean="0"/>
              <a:t>Sanechips</a:t>
            </a:r>
            <a:endParaRPr lang="en-GB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68394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C68143-B530-4487-9EA7-5BCC5970B48F}">
  <ds:schemaRefs>
    <ds:schemaRef ds:uri="http://schemas.openxmlformats.org/package/2006/metadata/core-properties"/>
    <ds:schemaRef ds:uri="http://purl.org/dc/dcmitype/"/>
    <ds:schemaRef ds:uri="http://purl.org/dc/elements/1.1/"/>
    <ds:schemaRef ds:uri="a915fe38-2618-47b6-8303-829fb71466d5"/>
    <ds:schemaRef ds:uri="http://schemas.microsoft.com/office/2006/documentManagement/types"/>
    <ds:schemaRef ds:uri="http://schemas.microsoft.com/office/2006/metadata/properties"/>
    <ds:schemaRef ds:uri="23d77754-4ccc-4c57-9291-cab09e81894a"/>
    <ds:schemaRef ds:uri="http://purl.org/dc/terms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358557</TotalTime>
  <Words>3444</Words>
  <Application>Microsoft Office PowerPoint</Application>
  <PresentationFormat>宽屏</PresentationFormat>
  <Paragraphs>628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3gpp</vt:lpstr>
      <vt:lpstr>Status Report RAN WG4 </vt:lpstr>
      <vt:lpstr>Summary (1/2)</vt:lpstr>
      <vt:lpstr>Summary: Rel-19 Core part (2/2)</vt:lpstr>
      <vt:lpstr>Statistics</vt:lpstr>
      <vt:lpstr>Rel-19 status and RAN4 related issues</vt:lpstr>
      <vt:lpstr>Rel-19 status and RAN4 related issues</vt:lpstr>
      <vt:lpstr>Rel-19 status and RAN4 related issues</vt:lpstr>
      <vt:lpstr>Rel-19 status and RAN4 related issues</vt:lpstr>
      <vt:lpstr>RAN tasks and other open issues</vt:lpstr>
      <vt:lpstr>RAN tasks and other open issues</vt:lpstr>
      <vt:lpstr>RAN tasks and other open issues</vt:lpstr>
      <vt:lpstr>RAN4 new WI/SI proposals (Rel-19)</vt:lpstr>
      <vt:lpstr>RAN4 new WI/SI proposals (Rel-19)</vt:lpstr>
      <vt:lpstr>RAN4 new WI/SI proposals (Rel-19)</vt:lpstr>
      <vt:lpstr>RAN4 TU Planning</vt:lpstr>
      <vt:lpstr>TEI CR</vt:lpstr>
      <vt:lpstr>Thank You All!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3603</cp:revision>
  <cp:lastPrinted>2016-09-15T08:31:35Z</cp:lastPrinted>
  <dcterms:created xsi:type="dcterms:W3CDTF">2009-11-27T05:15:11Z</dcterms:created>
  <dcterms:modified xsi:type="dcterms:W3CDTF">2024-12-09T10:12:46Z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(3)us+cdbYkaFThl86PgRBVQd4eFC/6WE7M5OMm64/I2SDK37zruh+9B91PFxA1uWFmZjm5KmOb
PxQNWc8LJMAaiqNiQ+Tu21FB/8VhOGXWbYrvuibmVyzwueBi+ZLtAsRoyMGxXhG+zAKJUe9u
8G0/PcIVBdLMRnV2bjziBp2UWgwpFqP8m502x/C77++i9nO8MkjdO2Y3B38dZtuIwC62HIbX
dhLlpbxLrRd3VHWUh1</vt:lpwstr>
  </property>
  <property fmtid="{D5CDD505-2E9C-101B-9397-08002B2CF9AE}" pid="11" name="_2015_ms_pID_7253431">
    <vt:lpwstr>kadDJ+wrvCH4BAuQ4g1OkrM1SDHxzyRw3rY5IA8KP7SPYzFrjC4aNV
2Yab/KiR9gH8zhTZ/TdYzb4rAJwGBd5jyNRG49UcnTZCKPMMBcIwqHqJacTR+MOQdXNpasED
G1p+eIkcsbJSnfhu/AOijeai8Klhgd56bsB90dDBPxnnJw7rurWaMR/XCStvOBp9TiOIgown
/JMUKG4s0ApIjXOJSnpIrKipcpHmPOVNAEuj</vt:lpwstr>
  </property>
  <property fmtid="{D5CDD505-2E9C-101B-9397-08002B2CF9AE}" pid="12" name="_2015_ms_pID_7253432">
    <vt:lpwstr>QhVfpg3mEFfnLpv7oa6nN8c=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1732878301</vt:lpwstr>
  </property>
</Properties>
</file>