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3" r:id="rId3"/>
  </p:sldMasterIdLst>
  <p:notesMasterIdLst>
    <p:notesMasterId r:id="rId7"/>
  </p:notesMasterIdLst>
  <p:handoutMasterIdLst>
    <p:handoutMasterId r:id="rId8"/>
  </p:handoutMasterIdLst>
  <p:sldIdLst>
    <p:sldId id="283" r:id="rId4"/>
    <p:sldId id="2147471043" r:id="rId5"/>
    <p:sldId id="2147471044" r:id="rId6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  <p:cmAuthor id="4" name="luozhihu" initials="l" lastIdx="2" clrIdx="3">
    <p:extLst>
      <p:ext uri="{19B8F6BF-5375-455C-9EA6-DF929625EA0E}">
        <p15:presenceInfo xmlns:p15="http://schemas.microsoft.com/office/powerpoint/2012/main" userId="S-1-5-21-147214757-305610072-1517763936-247169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C0504D"/>
    <a:srgbClr val="9BBB59"/>
    <a:srgbClr val="8064A2"/>
    <a:srgbClr val="4BACC6"/>
    <a:srgbClr val="000000"/>
    <a:srgbClr val="8FDAE4"/>
    <a:srgbClr val="30B5C5"/>
    <a:srgbClr val="D0E8C4"/>
    <a:srgbClr val="170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36" autoAdjust="0"/>
    <p:restoredTop sz="96413" autoAdjust="0"/>
  </p:normalViewPr>
  <p:slideViewPr>
    <p:cSldViewPr snapToGrid="0" snapToObjects="1">
      <p:cViewPr varScale="1">
        <p:scale>
          <a:sx n="94" d="100"/>
          <a:sy n="94" d="100"/>
        </p:scale>
        <p:origin x="106" y="38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12/10/2024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12/10/2024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35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488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798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127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4" y="1512881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26" marR="0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 sz="1798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098" marR="0" indent="-285493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001" algn="ctr"/>
              </a:tabLst>
              <a:defRPr sz="1598" baseline="0">
                <a:latin typeface="+mn-lt"/>
                <a:ea typeface="Microsoft YaHei" panose="020B0503020204020204" pitchFamily="34" charset="-122"/>
              </a:defRPr>
            </a:lvl2pPr>
            <a:lvl3pPr marL="1097587" marR="0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001" algn="ctr"/>
              </a:tabLst>
              <a:defRPr sz="1297" baseline="0">
                <a:latin typeface="+mn-lt"/>
                <a:ea typeface="Microsoft YaHei" panose="020B0503020204020204" pitchFamily="34" charset="-122"/>
              </a:defRPr>
            </a:lvl3pPr>
            <a:lvl4pPr marL="525377" indent="-171006">
              <a:buFont typeface="Arial" panose="020B0604020202020204" pitchFamily="34" charset="0"/>
              <a:buChar char="•"/>
              <a:tabLst>
                <a:tab pos="1207333" algn="ctr"/>
              </a:tabLst>
              <a:defRPr sz="1297" baseline="0"/>
            </a:lvl4pPr>
            <a:lvl5pPr marL="525377" indent="-171006">
              <a:buFont typeface="Arial" panose="020B0604020202020204" pitchFamily="34" charset="0"/>
              <a:buChar char="•"/>
              <a:tabLst>
                <a:tab pos="1207333" algn="ctr"/>
              </a:tabLst>
              <a:defRPr sz="1297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729" marR="0" lvl="1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ts val="0"/>
              </a:spcBef>
              <a:buNone/>
              <a:defRPr sz="3198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366" indent="0" algn="ctr">
              <a:buNone/>
              <a:defRPr sz="2596"/>
            </a:lvl2pPr>
            <a:lvl3pPr marL="1186729" indent="0" algn="ctr">
              <a:buNone/>
              <a:defRPr sz="2336"/>
            </a:lvl3pPr>
            <a:lvl4pPr marL="1780096" indent="0" algn="ctr">
              <a:buNone/>
              <a:defRPr sz="2077"/>
            </a:lvl4pPr>
            <a:lvl5pPr marL="2373460" indent="0" algn="ctr">
              <a:buNone/>
              <a:defRPr sz="2077"/>
            </a:lvl5pPr>
            <a:lvl6pPr marL="2966825" indent="0" algn="ctr">
              <a:buNone/>
              <a:defRPr sz="2077"/>
            </a:lvl6pPr>
            <a:lvl7pPr marL="3560190" indent="0" algn="ctr">
              <a:buNone/>
              <a:defRPr sz="2077"/>
            </a:lvl7pPr>
            <a:lvl8pPr marL="4153556" indent="0" algn="ctr">
              <a:buNone/>
              <a:defRPr sz="2077"/>
            </a:lvl8pPr>
            <a:lvl9pPr marL="4746920" indent="0" algn="ctr">
              <a:buNone/>
              <a:defRPr sz="2077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0760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1D1D1A"/>
                </a:solidFill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931675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05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9" r:id="rId3"/>
    <p:sldLayoutId id="2147484030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0074" y="3430542"/>
            <a:ext cx="10740640" cy="993400"/>
          </a:xfrm>
        </p:spPr>
        <p:txBody>
          <a:bodyPr/>
          <a:lstStyle/>
          <a:p>
            <a:r>
              <a:rPr lang="en-US" altLang="zh-CN" sz="2000" dirty="0"/>
              <a:t>Moderator (Huawei)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1652030" y="1603033"/>
            <a:ext cx="8575978" cy="182442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Moderator’s proposal on the scope of Ambient IoT work in Rel-19 and high-level scope for Rel-20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198830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RAN#106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RP-243261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Madrid, Spain, December 9-12, 2024</a:t>
            </a:r>
          </a:p>
          <a:p>
            <a:r>
              <a:rPr lang="en-US" altLang="zh-CN" b="1" dirty="0"/>
              <a:t>Agenda Item: 9.1.1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Proposal (v05)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5DFCC5-DFAD-40D1-9968-76E6F68EF225}"/>
              </a:ext>
            </a:extLst>
          </p:cNvPr>
          <p:cNvSpPr txBox="1"/>
          <p:nvPr/>
        </p:nvSpPr>
        <p:spPr>
          <a:xfrm>
            <a:off x="433385" y="853669"/>
            <a:ext cx="11318561" cy="40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TSG RAN to approve a Rel-19 work item for Ambient IoT, with the following scope based on the Rel-19 study: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Indoor inventory &amp; command, deployment scenario 1 with topology 1 (</a:t>
            </a:r>
            <a:r>
              <a:rPr kumimoji="1" lang="en-US" altLang="zh-CN" sz="2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 D1T1-B)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Backscattering device with RF-ED receiver: Device 1</a:t>
            </a:r>
            <a:endParaRPr kumimoji="1" lang="en-US" altLang="zh-CN" sz="2400" strike="sngStrike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CW node outside topology (D1T1-B case 1-4), single-tone unmodulated </a:t>
            </a:r>
            <a:r>
              <a:rPr kumimoji="1" lang="en-US" altLang="zh-CN" sz="2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waveform without hopping</a:t>
            </a:r>
          </a:p>
          <a:p>
            <a:pPr marL="1371678" lvl="2" indent="-457200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FDD spectrum: </a:t>
            </a:r>
            <a:r>
              <a:rPr kumimoji="1" lang="it-IT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CW in UL, D2R in UL, R2D in DL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FF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[Mechanism to control CW transmission]</a:t>
            </a:r>
            <a:endParaRPr kumimoji="1" lang="it-IT" altLang="zh-CN" sz="2400" dirty="0">
              <a:solidFill>
                <a:srgbClr val="FF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it-IT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Device unavailability: direction 1 from TR</a:t>
            </a:r>
            <a:endParaRPr kumimoji="1" lang="it-IT" altLang="zh-CN" sz="2400" strike="sngStrike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Proximity determination: </a:t>
            </a:r>
            <a:r>
              <a:rPr kumimoji="1" lang="en-US" altLang="zh-CN" sz="2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solution 1 from TR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endParaRPr kumimoji="1" lang="en-US" altLang="zh-CN" sz="24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56097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Proposal (v05)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5DFCC5-DFAD-40D1-9968-76E6F68EF225}"/>
              </a:ext>
            </a:extLst>
          </p:cNvPr>
          <p:cNvSpPr txBox="1"/>
          <p:nvPr/>
        </p:nvSpPr>
        <p:spPr>
          <a:xfrm>
            <a:off x="433385" y="817669"/>
            <a:ext cx="11318561" cy="57554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Workplan for Rel-19: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No impact to Rel-19 ASN.1 freeze, no impact to the timeline of Rel-20. Rel-20 Ambient IoT starts after the completion of the Rel-19 Ambient IoT WI.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Completion of the Rel-19 work (Core Part) is targeted at the stage-3 functional freeze for Rel-19 in Sept. 2025, with 3 quarters for RAN2/3/4 and 2 quarters for RAN1.</a:t>
            </a:r>
          </a:p>
          <a:p>
            <a:endParaRPr kumimoji="1" lang="en-US" altLang="zh-CN" sz="22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Workplan for Rel-20: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Includes D2T2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Includes Device 2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 limited number of additional use cases, deployments, connectivity topologies, devices, traffic types in TR38.848 as a starting point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Note: work on D2T2, device 2 shall follow the Rel-19 study conclusions, and further down-selection of architecture options for topology 2 may be needed. For indoor use cases, deviations from Rel-19 study conclusion shall be well justified and agreed.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Details to be discussed at a later RAN plenary meeting, including the need for study phase.</a:t>
            </a:r>
          </a:p>
          <a:p>
            <a:endParaRPr kumimoji="1" lang="en-US" altLang="zh-CN" sz="22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For both Rel-19 and Rel-20, co-ordination with SA2/3 is expected</a:t>
            </a:r>
          </a:p>
        </p:txBody>
      </p:sp>
    </p:spTree>
    <p:extLst>
      <p:ext uri="{BB962C8B-B14F-4D97-AF65-F5344CB8AC3E}">
        <p14:creationId xmlns:p14="http://schemas.microsoft.com/office/powerpoint/2010/main" val="39348650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34656</TotalTime>
  <Words>327</Words>
  <Application>Microsoft Office PowerPoint</Application>
  <PresentationFormat>Custom</PresentationFormat>
  <Paragraphs>30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.AppleSystemUIFont</vt:lpstr>
      <vt:lpstr>等线</vt:lpstr>
      <vt:lpstr>Microsoft YaHei</vt:lpstr>
      <vt:lpstr>MS Mincho</vt:lpstr>
      <vt:lpstr>黑体</vt:lpstr>
      <vt:lpstr>Arial</vt:lpstr>
      <vt:lpstr>Calibri</vt:lpstr>
      <vt:lpstr>Times New Roman</vt:lpstr>
      <vt:lpstr>封面页_图片版 </vt:lpstr>
      <vt:lpstr>章节页</vt:lpstr>
      <vt:lpstr>1_封面页_图片版 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Moderator</cp:lastModifiedBy>
  <cp:revision>2449</cp:revision>
  <dcterms:created xsi:type="dcterms:W3CDTF">2020-08-28T08:44:19Z</dcterms:created>
  <dcterms:modified xsi:type="dcterms:W3CDTF">2024-12-10T10:45:19Z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(3)yVGHjRJ4mTXOcMhCb9dwKlPSnvYG8CuOrkkt+fKMZNDPtuVLnqWv+xaD4cDLroLnZIJyM/yL
kVrFhUwqtqHPdtoSgyRkDJoEpatrUPKxUwcCIwrxzaxVxB8RB2qCbYY1uDpEHmmGox7N2E3T
pksYyxSHn4WRZQ/+IjAtRMD0hTWCihswfVoCCGjfWODsXjWuxgs2Keiek7Vt9GkgLpjIxnQP
+5OaMNyGFJQVU8xHZn</vt:lpwstr>
  </property>
  <property fmtid="{D5CDD505-2E9C-101B-9397-08002B2CF9AE}" pid="3" name="_2015_ms_pID_7253431">
    <vt:lpwstr>8HVvl4x6oT/nXfqAhMRYeMu8bYgDUAKNN4Tswn4k4e+d+aeGJxxix0
Ex9MM08DzlIQaRl8mv/LSmVct9novPyTFstMLBVrZHjE+1Bb36tewMJLeJk8AyKfwubylHWG
c/Qi79aZXuZiRYKPW9SoJKVgnHjbFTGGl5mp776UDPRZ26Yoi0308+ApOiqHHvsahaD/yqQP
etj6Zaaz8FXWWXXgMCwl/9Xs7ebF62S90siv</vt:lpwstr>
  </property>
  <property fmtid="{D5CDD505-2E9C-101B-9397-08002B2CF9AE}" pid="4" name="_2015_ms_pID_7253432">
    <vt:lpwstr>rQ==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1733818982</vt:lpwstr>
  </property>
</Properties>
</file>