
<file path=[Content_Types].xml><?xml version="1.0" encoding="utf-8"?>
<Types xmlns="http://schemas.openxmlformats.org/package/2006/content-types">
  <Default Extension="emf" ContentType="image/x-emf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7" r:id="rId2"/>
  </p:sldMasterIdLst>
  <p:notesMasterIdLst>
    <p:notesMasterId r:id="rId10"/>
  </p:notesMasterIdLst>
  <p:sldIdLst>
    <p:sldId id="256" r:id="rId3"/>
    <p:sldId id="591" r:id="rId4"/>
    <p:sldId id="586" r:id="rId5"/>
    <p:sldId id="582" r:id="rId6"/>
    <p:sldId id="594" r:id="rId7"/>
    <p:sldId id="579" r:id="rId8"/>
    <p:sldId id="439" r:id="rId9"/>
  </p:sldIdLst>
  <p:sldSz cx="24384000" cy="13716000"/>
  <p:notesSz cx="7077075" cy="9363075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521415D9-36F7-43E2-AB2F-B90AF26B5E84}">
      <p14:sectionLst xmlns:p14="http://schemas.microsoft.com/office/powerpoint/2010/main">
        <p14:section name="white 白底" id="{48273BEF-E86D-1E41-894E-82DC393DEF7E}">
          <p14:sldIdLst>
            <p14:sldId id="256"/>
            <p14:sldId id="591"/>
            <p14:sldId id="586"/>
            <p14:sldId id="582"/>
            <p14:sldId id="594"/>
            <p14:sldId id="579"/>
            <p14:sldId id="439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4320">
          <p15:clr>
            <a:srgbClr val="A4A3A4"/>
          </p15:clr>
        </p15:guide>
        <p15:guide id="2" pos="76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OPPO(Zhongda)" initials="OP" lastIdx="1" clrIdx="0"/>
  <p:cmAuthor id="2" name="Zhongda Du" initials="ZD" lastIdx="0" clrIdx="1"/>
  <p:cmAuthor id="3" name="OPPO(Zonda)" initials="ZD" lastIdx="3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46A38"/>
    <a:srgbClr val="FFFFFF"/>
    <a:srgbClr val="2DC84D"/>
    <a:srgbClr val="5E5E5E"/>
    <a:srgbClr val="CACA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308" autoAdjust="0"/>
    <p:restoredTop sz="96727" autoAdjust="0"/>
  </p:normalViewPr>
  <p:slideViewPr>
    <p:cSldViewPr snapToGrid="0" snapToObjects="1">
      <p:cViewPr varScale="1">
        <p:scale>
          <a:sx n="40" d="100"/>
          <a:sy n="40" d="100"/>
        </p:scale>
        <p:origin x="20" y="176"/>
      </p:cViewPr>
      <p:guideLst>
        <p:guide orient="horz" pos="4320"/>
        <p:guide pos="76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commentAuthors" Target="commentAuthors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Shape 135"/>
          <p:cNvSpPr>
            <a:spLocks noGrp="1" noRot="1" noChangeAspect="1"/>
          </p:cNvSpPr>
          <p:nvPr>
            <p:ph type="sldImg"/>
          </p:nvPr>
        </p:nvSpPr>
        <p:spPr>
          <a:xfrm>
            <a:off x="417513" y="701675"/>
            <a:ext cx="6242050" cy="3511550"/>
          </a:xfrm>
          <a:prstGeom prst="rect">
            <a:avLst/>
          </a:prstGeom>
        </p:spPr>
        <p:txBody>
          <a:bodyPr lIns="93936" tIns="46968" rIns="93936" bIns="46968"/>
          <a:lstStyle/>
          <a:p>
            <a:endParaRPr/>
          </a:p>
        </p:txBody>
      </p:sp>
      <p:sp>
        <p:nvSpPr>
          <p:cNvPr id="136" name="Shape 136"/>
          <p:cNvSpPr>
            <a:spLocks noGrp="1"/>
          </p:cNvSpPr>
          <p:nvPr>
            <p:ph type="body" sz="quarter" idx="1"/>
          </p:nvPr>
        </p:nvSpPr>
        <p:spPr>
          <a:xfrm>
            <a:off x="943610" y="4447461"/>
            <a:ext cx="5189855" cy="4213384"/>
          </a:xfrm>
          <a:prstGeom prst="rect">
            <a:avLst/>
          </a:prstGeom>
        </p:spPr>
        <p:txBody>
          <a:bodyPr lIns="93936" tIns="46968" rIns="93936" bIns="46968"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8000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8000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8000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8000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8000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8000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8000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8000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8000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页">
    <p:bg>
      <p:bgPr>
        <a:solidFill>
          <a:srgbClr val="046A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190" y="12963890"/>
            <a:ext cx="1332424" cy="316800"/>
          </a:xfrm>
          <a:prstGeom prst="rect">
            <a:avLst/>
          </a:prstGeom>
        </p:spPr>
      </p:pic>
      <p:sp>
        <p:nvSpPr>
          <p:cNvPr id="3" name="标题 2"/>
          <p:cNvSpPr>
            <a:spLocks noGrp="1"/>
          </p:cNvSpPr>
          <p:nvPr>
            <p:ph type="title" hasCustomPrompt="1"/>
          </p:nvPr>
        </p:nvSpPr>
        <p:spPr>
          <a:xfrm>
            <a:off x="733190" y="695258"/>
            <a:ext cx="22841775" cy="1073683"/>
          </a:xfrm>
        </p:spPr>
        <p:txBody>
          <a:bodyPr/>
          <a:lstStyle>
            <a:lvl1pPr>
              <a:defRPr>
                <a:solidFill>
                  <a:srgbClr val="2DC84D"/>
                </a:solidFill>
              </a:defRPr>
            </a:lvl1pPr>
          </a:lstStyle>
          <a:p>
            <a:r>
              <a:rPr kumimoji="1" lang="zh-CN" altLang="en-US" dirty="0"/>
              <a:t>单击此处编辑母版标题样式 目录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0"/>
          </p:nvPr>
        </p:nvSpPr>
        <p:spPr>
          <a:xfrm>
            <a:off x="733425" y="3359150"/>
            <a:ext cx="22840950" cy="9272588"/>
          </a:xfrm>
          <a:prstGeom prst="rect">
            <a:avLst/>
          </a:prstGeom>
        </p:spPr>
        <p:txBody>
          <a:bodyPr/>
          <a:lstStyle>
            <a:lvl1pPr marL="685800" indent="-685800">
              <a:lnSpc>
                <a:spcPct val="150000"/>
              </a:lnSpc>
              <a:buFont typeface="Arial" panose="020B0604020202020204" pitchFamily="34" charset="0"/>
              <a:buChar char="•"/>
              <a:defRPr>
                <a:solidFill>
                  <a:srgbClr val="2DC84D"/>
                </a:solidFill>
              </a:defRPr>
            </a:lvl1pPr>
            <a:lvl2pPr>
              <a:defRPr>
                <a:solidFill>
                  <a:srgbClr val="2DC84D"/>
                </a:solidFill>
              </a:defRPr>
            </a:lvl2pPr>
            <a:lvl3pPr>
              <a:defRPr>
                <a:solidFill>
                  <a:srgbClr val="2DC84D"/>
                </a:solidFill>
              </a:defRPr>
            </a:lvl3pPr>
            <a:lvl4pPr>
              <a:defRPr>
                <a:solidFill>
                  <a:srgbClr val="2DC84D"/>
                </a:solidFill>
              </a:defRPr>
            </a:lvl4pPr>
            <a:lvl5pPr>
              <a:defRPr>
                <a:solidFill>
                  <a:srgbClr val="2DC84D"/>
                </a:solidFill>
              </a:defRPr>
            </a:lvl5pPr>
          </a:lstStyle>
          <a:p>
            <a:pPr lvl="0"/>
            <a:r>
              <a:rPr kumimoji="1" lang="zh-CN" altLang="en-US" dirty="0"/>
              <a:t>单击此处编辑母版文本</a:t>
            </a:r>
          </a:p>
        </p:txBody>
      </p:sp>
      <p:graphicFrame>
        <p:nvGraphicFramePr>
          <p:cNvPr id="9" name="表格 8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页">
    <p:bg>
      <p:bgPr>
        <a:solidFill>
          <a:srgbClr val="046A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190" y="12963890"/>
            <a:ext cx="1332424" cy="316800"/>
          </a:xfrm>
          <a:prstGeom prst="rect">
            <a:avLst/>
          </a:prstGeom>
        </p:spPr>
      </p:pic>
      <p:sp>
        <p:nvSpPr>
          <p:cNvPr id="3" name="标题 2"/>
          <p:cNvSpPr>
            <a:spLocks noGrp="1"/>
          </p:cNvSpPr>
          <p:nvPr>
            <p:ph type="title" hasCustomPrompt="1"/>
          </p:nvPr>
        </p:nvSpPr>
        <p:spPr>
          <a:xfrm>
            <a:off x="733190" y="695258"/>
            <a:ext cx="22841775" cy="1073683"/>
          </a:xfrm>
        </p:spPr>
        <p:txBody>
          <a:bodyPr/>
          <a:lstStyle>
            <a:lvl1pPr>
              <a:defRPr>
                <a:solidFill>
                  <a:srgbClr val="2DC84D"/>
                </a:solidFill>
              </a:defRPr>
            </a:lvl1pPr>
          </a:lstStyle>
          <a:p>
            <a:r>
              <a:rPr kumimoji="1" lang="zh-CN" altLang="en-US" dirty="0"/>
              <a:t>单击此处编辑母版标题样式 目录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0"/>
          </p:nvPr>
        </p:nvSpPr>
        <p:spPr>
          <a:xfrm>
            <a:off x="733425" y="3359150"/>
            <a:ext cx="22840950" cy="9272588"/>
          </a:xfrm>
          <a:prstGeom prst="rect">
            <a:avLst/>
          </a:prstGeom>
        </p:spPr>
        <p:txBody>
          <a:bodyPr/>
          <a:lstStyle>
            <a:lvl1pPr marL="685800" indent="-685800">
              <a:lnSpc>
                <a:spcPct val="150000"/>
              </a:lnSpc>
              <a:buFont typeface="Arial" panose="020B0604020202020204" pitchFamily="34" charset="0"/>
              <a:buChar char="•"/>
              <a:defRPr>
                <a:solidFill>
                  <a:srgbClr val="2DC84D"/>
                </a:solidFill>
              </a:defRPr>
            </a:lvl1pPr>
            <a:lvl2pPr>
              <a:defRPr>
                <a:solidFill>
                  <a:srgbClr val="2DC84D"/>
                </a:solidFill>
              </a:defRPr>
            </a:lvl2pPr>
            <a:lvl3pPr>
              <a:defRPr>
                <a:solidFill>
                  <a:srgbClr val="2DC84D"/>
                </a:solidFill>
              </a:defRPr>
            </a:lvl3pPr>
            <a:lvl4pPr>
              <a:defRPr>
                <a:solidFill>
                  <a:srgbClr val="2DC84D"/>
                </a:solidFill>
              </a:defRPr>
            </a:lvl4pPr>
            <a:lvl5pPr>
              <a:defRPr>
                <a:solidFill>
                  <a:srgbClr val="2DC84D"/>
                </a:solidFill>
              </a:defRPr>
            </a:lvl5pPr>
          </a:lstStyle>
          <a:p>
            <a:pPr lvl="0"/>
            <a:r>
              <a:rPr kumimoji="1" lang="zh-CN" altLang="en-US" dirty="0"/>
              <a:t>单击此处编辑母版文本</a:t>
            </a:r>
          </a:p>
        </p:txBody>
      </p:sp>
      <p:graphicFrame>
        <p:nvGraphicFramePr>
          <p:cNvPr id="9" name="表格 8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章节页">
    <p:bg>
      <p:bgPr>
        <a:solidFill>
          <a:srgbClr val="046A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 hasCustomPrompt="1"/>
          </p:nvPr>
        </p:nvSpPr>
        <p:spPr>
          <a:xfrm>
            <a:off x="733190" y="695258"/>
            <a:ext cx="22841775" cy="1073683"/>
          </a:xfrm>
        </p:spPr>
        <p:txBody>
          <a:bodyPr/>
          <a:lstStyle>
            <a:lvl1pPr>
              <a:defRPr>
                <a:solidFill>
                  <a:srgbClr val="2DC84D"/>
                </a:solidFill>
              </a:defRPr>
            </a:lvl1pPr>
          </a:lstStyle>
          <a:p>
            <a:r>
              <a:rPr kumimoji="1" lang="zh-CN" altLang="en-US" dirty="0"/>
              <a:t>单击此处编辑母版标题样式 章节标题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0" hasCustomPrompt="1"/>
          </p:nvPr>
        </p:nvSpPr>
        <p:spPr>
          <a:xfrm>
            <a:off x="733190" y="2464199"/>
            <a:ext cx="11068715" cy="1108341"/>
          </a:xfrm>
          <a:prstGeom prst="rect">
            <a:avLst/>
          </a:prstGeom>
        </p:spPr>
        <p:txBody>
          <a:bodyPr anchor="ctr"/>
          <a:lstStyle>
            <a:lvl1pPr>
              <a:defRPr baseline="0">
                <a:solidFill>
                  <a:srgbClr val="2DC84D"/>
                </a:solidFill>
                <a:latin typeface="OPPOSans B" charset="-122"/>
                <a:ea typeface="OPPOSans B" charset="-122"/>
                <a:cs typeface="OPPOSans B" charset="-122"/>
              </a:defRPr>
            </a:lvl1pPr>
            <a:lvl2pPr>
              <a:defRPr>
                <a:solidFill>
                  <a:srgbClr val="2DC84D"/>
                </a:solidFill>
              </a:defRPr>
            </a:lvl2pPr>
            <a:lvl3pPr>
              <a:defRPr>
                <a:solidFill>
                  <a:srgbClr val="2DC84D"/>
                </a:solidFill>
              </a:defRPr>
            </a:lvl3pPr>
            <a:lvl4pPr>
              <a:defRPr>
                <a:solidFill>
                  <a:srgbClr val="2DC84D"/>
                </a:solidFill>
              </a:defRPr>
            </a:lvl4pPr>
            <a:lvl5pPr>
              <a:defRPr>
                <a:solidFill>
                  <a:srgbClr val="2DC84D"/>
                </a:solidFill>
              </a:defRPr>
            </a:lvl5pPr>
          </a:lstStyle>
          <a:p>
            <a:pPr lvl="0"/>
            <a:r>
              <a:rPr kumimoji="1" lang="zh-CN" altLang="en-US" dirty="0"/>
              <a:t>单击此处编辑母版文本样式 二级标题</a:t>
            </a:r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190" y="12963890"/>
            <a:ext cx="1332424" cy="316800"/>
          </a:xfrm>
          <a:prstGeom prst="rect">
            <a:avLst/>
          </a:prstGeom>
        </p:spPr>
      </p:pic>
      <p:graphicFrame>
        <p:nvGraphicFramePr>
          <p:cNvPr id="9" name="表格 8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A 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0"/>
          </p:nvPr>
        </p:nvSpPr>
        <p:spPr>
          <a:xfrm>
            <a:off x="776506" y="3423684"/>
            <a:ext cx="22841774" cy="9200693"/>
          </a:xfrm>
          <a:prstGeom prst="rect">
            <a:avLst/>
          </a:prstGeo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文本占位符 5"/>
          <p:cNvSpPr>
            <a:spLocks noGrp="1"/>
          </p:cNvSpPr>
          <p:nvPr>
            <p:ph type="body" sz="quarter" idx="11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B 内容页2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2"/>
          </p:nvPr>
        </p:nvSpPr>
        <p:spPr>
          <a:xfrm>
            <a:off x="776288" y="3424238"/>
            <a:ext cx="10111452" cy="9199562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20" name="文本占位符 19"/>
          <p:cNvSpPr>
            <a:spLocks noGrp="1"/>
          </p:cNvSpPr>
          <p:nvPr>
            <p:ph type="body" sz="quarter" idx="13"/>
          </p:nvPr>
        </p:nvSpPr>
        <p:spPr>
          <a:xfrm>
            <a:off x="13163550" y="3424238"/>
            <a:ext cx="10454729" cy="9199562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文本占位符 5"/>
          <p:cNvSpPr>
            <a:spLocks noGrp="1"/>
          </p:cNvSpPr>
          <p:nvPr>
            <p:ph type="body" sz="quarter" idx="10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C 图文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7" name="文本占位符 5"/>
          <p:cNvSpPr>
            <a:spLocks noGrp="1"/>
          </p:cNvSpPr>
          <p:nvPr>
            <p:ph type="body" sz="quarter" idx="10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  <p:sp>
        <p:nvSpPr>
          <p:cNvPr id="9" name="图片占位符 8"/>
          <p:cNvSpPr>
            <a:spLocks noGrp="1"/>
          </p:cNvSpPr>
          <p:nvPr>
            <p:ph type="pic" sz="quarter" idx="11"/>
          </p:nvPr>
        </p:nvSpPr>
        <p:spPr>
          <a:xfrm>
            <a:off x="12503150" y="2168525"/>
            <a:ext cx="11115675" cy="10455275"/>
          </a:xfrm>
          <a:prstGeom prst="rect">
            <a:avLst/>
          </a:prstGeom>
        </p:spPr>
        <p:txBody>
          <a:bodyPr/>
          <a:lstStyle/>
          <a:p>
            <a:endParaRPr kumimoji="1" lang="zh-CN" altLang="en-US" dirty="0"/>
          </a:p>
        </p:txBody>
      </p:sp>
      <p:sp>
        <p:nvSpPr>
          <p:cNvPr id="12" name="内容占位符 11"/>
          <p:cNvSpPr>
            <a:spLocks noGrp="1"/>
          </p:cNvSpPr>
          <p:nvPr>
            <p:ph sz="quarter" idx="12"/>
          </p:nvPr>
        </p:nvSpPr>
        <p:spPr>
          <a:xfrm>
            <a:off x="776288" y="3424238"/>
            <a:ext cx="8686689" cy="9199562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5" name="图片占位符 4"/>
          <p:cNvSpPr>
            <a:spLocks noGrp="1"/>
          </p:cNvSpPr>
          <p:nvPr>
            <p:ph type="pic" sz="quarter" idx="10"/>
          </p:nvPr>
        </p:nvSpPr>
        <p:spPr>
          <a:xfrm>
            <a:off x="733425" y="2147888"/>
            <a:ext cx="11409363" cy="10504487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7" name="图片占位符 6"/>
          <p:cNvSpPr>
            <a:spLocks noGrp="1"/>
          </p:cNvSpPr>
          <p:nvPr>
            <p:ph type="pic" sz="quarter" idx="11"/>
          </p:nvPr>
        </p:nvSpPr>
        <p:spPr>
          <a:xfrm>
            <a:off x="12758739" y="2147888"/>
            <a:ext cx="10859542" cy="10504487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14" name="文本占位符 5"/>
          <p:cNvSpPr>
            <a:spLocks noGrp="1"/>
          </p:cNvSpPr>
          <p:nvPr>
            <p:ph type="body" sz="quarter" idx="12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t Page E 纯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图片占位符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24384000" cy="13716000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graphicFrame>
        <p:nvGraphicFramePr>
          <p:cNvPr id="9" name="表格 8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t Page D 图+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sz="quarter" idx="10"/>
          </p:nvPr>
        </p:nvSpPr>
        <p:spPr>
          <a:xfrm>
            <a:off x="-1" y="-1588"/>
            <a:ext cx="24426401" cy="13717588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96" name="线条"/>
          <p:cNvSpPr/>
          <p:nvPr/>
        </p:nvSpPr>
        <p:spPr>
          <a:xfrm>
            <a:off x="-59199" y="-1259"/>
            <a:ext cx="24443199" cy="13660746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97" name="线条"/>
          <p:cNvSpPr/>
          <p:nvPr/>
        </p:nvSpPr>
        <p:spPr>
          <a:xfrm flipH="1">
            <a:off x="-130647" y="103915"/>
            <a:ext cx="24514187" cy="13693799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010691" y="5560397"/>
            <a:ext cx="22841775" cy="1592956"/>
          </a:xfrm>
        </p:spPr>
        <p:txBody>
          <a:bodyPr>
            <a:noAutofit/>
          </a:bodyPr>
          <a:lstStyle>
            <a:lvl1pPr>
              <a:defRPr sz="9000"/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  <p:graphicFrame>
        <p:nvGraphicFramePr>
          <p:cNvPr id="10" name="表格 9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ontent Page D 图+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sz="quarter" idx="10"/>
          </p:nvPr>
        </p:nvSpPr>
        <p:spPr>
          <a:xfrm>
            <a:off x="-1" y="0"/>
            <a:ext cx="24423573" cy="13716000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96" name="线条"/>
          <p:cNvSpPr/>
          <p:nvPr/>
        </p:nvSpPr>
        <p:spPr>
          <a:xfrm>
            <a:off x="95718" y="22167"/>
            <a:ext cx="24502401" cy="13693833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97" name="线条"/>
          <p:cNvSpPr/>
          <p:nvPr/>
        </p:nvSpPr>
        <p:spPr>
          <a:xfrm flipH="1">
            <a:off x="-130647" y="103915"/>
            <a:ext cx="24514187" cy="13693799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graphicFrame>
        <p:nvGraphicFramePr>
          <p:cNvPr id="8" name="表格 7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6" name="内容占位符 5"/>
          <p:cNvSpPr>
            <a:spLocks noGrp="1"/>
          </p:cNvSpPr>
          <p:nvPr>
            <p:ph sz="quarter" idx="11"/>
          </p:nvPr>
        </p:nvSpPr>
        <p:spPr>
          <a:xfrm>
            <a:off x="776288" y="3424238"/>
            <a:ext cx="9388438" cy="9199562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5" name="表格占位符 4"/>
          <p:cNvSpPr>
            <a:spLocks noGrp="1"/>
          </p:cNvSpPr>
          <p:nvPr>
            <p:ph type="tbl" sz="quarter" idx="10"/>
          </p:nvPr>
        </p:nvSpPr>
        <p:spPr>
          <a:xfrm>
            <a:off x="776288" y="2800350"/>
            <a:ext cx="22842537" cy="9229725"/>
          </a:xfrm>
        </p:spPr>
        <p:txBody>
          <a:bodyPr/>
          <a:lstStyle/>
          <a:p>
            <a:endParaRPr kumimoji="1"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2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Section Divider A 章节页">
    <p:bg>
      <p:bgPr>
        <a:solidFill>
          <a:srgbClr val="2DC84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像" descr="图像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33190" y="12959314"/>
            <a:ext cx="1334010" cy="317501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5" name="标题 2"/>
          <p:cNvSpPr>
            <a:spLocks noGrp="1"/>
          </p:cNvSpPr>
          <p:nvPr>
            <p:ph type="title" hasCustomPrompt="1"/>
          </p:nvPr>
        </p:nvSpPr>
        <p:spPr>
          <a:xfrm>
            <a:off x="733190" y="695258"/>
            <a:ext cx="22841775" cy="1073683"/>
          </a:xfrm>
        </p:spPr>
        <p:txBody>
          <a:bodyPr/>
          <a:lstStyle>
            <a:lvl1pPr>
              <a:defRPr>
                <a:solidFill>
                  <a:srgbClr val="046A38"/>
                </a:solidFill>
              </a:defRPr>
            </a:lvl1pPr>
          </a:lstStyle>
          <a:p>
            <a:r>
              <a:rPr kumimoji="1" lang="zh-CN" altLang="en-US" dirty="0"/>
              <a:t>单击此处编辑母版标题样式 章节标题</a:t>
            </a:r>
          </a:p>
        </p:txBody>
      </p:sp>
      <p:sp>
        <p:nvSpPr>
          <p:cNvPr id="6" name="文本占位符 4"/>
          <p:cNvSpPr>
            <a:spLocks noGrp="1"/>
          </p:cNvSpPr>
          <p:nvPr>
            <p:ph type="body" sz="quarter" idx="10" hasCustomPrompt="1"/>
          </p:nvPr>
        </p:nvSpPr>
        <p:spPr>
          <a:xfrm>
            <a:off x="733190" y="2464199"/>
            <a:ext cx="11068715" cy="1108341"/>
          </a:xfrm>
          <a:prstGeom prst="rect">
            <a:avLst/>
          </a:prstGeom>
        </p:spPr>
        <p:txBody>
          <a:bodyPr anchor="ctr"/>
          <a:lstStyle>
            <a:lvl1pPr>
              <a:defRPr baseline="0">
                <a:solidFill>
                  <a:srgbClr val="046A38"/>
                </a:solidFill>
                <a:latin typeface="OPPOSans B" charset="-122"/>
                <a:ea typeface="OPPOSans B" charset="-122"/>
                <a:cs typeface="OPPOSans B" charset="-122"/>
              </a:defRPr>
            </a:lvl1pPr>
            <a:lvl2pPr>
              <a:defRPr>
                <a:solidFill>
                  <a:srgbClr val="2DC84D"/>
                </a:solidFill>
              </a:defRPr>
            </a:lvl2pPr>
            <a:lvl3pPr>
              <a:defRPr>
                <a:solidFill>
                  <a:srgbClr val="2DC84D"/>
                </a:solidFill>
              </a:defRPr>
            </a:lvl3pPr>
            <a:lvl4pPr>
              <a:defRPr>
                <a:solidFill>
                  <a:srgbClr val="2DC84D"/>
                </a:solidFill>
              </a:defRPr>
            </a:lvl4pPr>
            <a:lvl5pPr>
              <a:defRPr>
                <a:solidFill>
                  <a:srgbClr val="2DC84D"/>
                </a:solidFill>
              </a:defRPr>
            </a:lvl5pPr>
          </a:lstStyle>
          <a:p>
            <a:pPr lvl="0"/>
            <a:r>
              <a:rPr kumimoji="1" lang="zh-CN" altLang="en-US" dirty="0"/>
              <a:t>单击此处编辑母版文本样式 二级标题</a:t>
            </a:r>
          </a:p>
        </p:txBody>
      </p:sp>
      <p:graphicFrame>
        <p:nvGraphicFramePr>
          <p:cNvPr id="7" name="表格 6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End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Thank you"/>
          <p:cNvSpPr txBox="1"/>
          <p:nvPr/>
        </p:nvSpPr>
        <p:spPr>
          <a:xfrm>
            <a:off x="782238" y="5041046"/>
            <a:ext cx="11634867" cy="872034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 anchor="ctr">
            <a:spAutoFit/>
          </a:bodyPr>
          <a:lstStyle>
            <a:lvl1pPr algn="l">
              <a:lnSpc>
                <a:spcPct val="20000"/>
              </a:lnSpc>
              <a:defRPr sz="5000" b="0">
                <a:solidFill>
                  <a:srgbClr val="2C683D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>
              <a:lnSpc>
                <a:spcPct val="100000"/>
              </a:lnSpc>
            </a:pPr>
            <a:r>
              <a:rPr dirty="0">
                <a:solidFill>
                  <a:srgbClr val="2DC84D"/>
                </a:solidFill>
                <a:latin typeface="OPPOSans R" charset="-122"/>
                <a:ea typeface="OPPOSans R" charset="-122"/>
                <a:cs typeface="OPPOSans R" charset="-122"/>
              </a:rPr>
              <a:t>Thank you</a:t>
            </a:r>
            <a:endParaRPr lang="en-US" dirty="0">
              <a:solidFill>
                <a:srgbClr val="2DC84D"/>
              </a:solidFill>
              <a:latin typeface="OPPOSans R" charset="-122"/>
              <a:ea typeface="OPPOSans R" charset="-122"/>
              <a:cs typeface="OPPOSans R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601" y="12677574"/>
            <a:ext cx="2377165" cy="5652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 Page A 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76505" y="627526"/>
            <a:ext cx="22841775" cy="1695050"/>
          </a:xfrm>
        </p:spPr>
        <p:txBody>
          <a:bodyPr>
            <a:normAutofit/>
          </a:bodyPr>
          <a:lstStyle>
            <a:lvl1pPr algn="ctr">
              <a:defRPr sz="6000"/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0"/>
          </p:nvPr>
        </p:nvSpPr>
        <p:spPr>
          <a:xfrm>
            <a:off x="776506" y="2724912"/>
            <a:ext cx="22841774" cy="9899465"/>
          </a:xfrm>
          <a:prstGeom prst="rect">
            <a:avLst/>
          </a:prstGeom>
        </p:spPr>
        <p:txBody>
          <a:bodyPr/>
          <a:lstStyle>
            <a:lvl3pPr marL="1905000" indent="-635000">
              <a:buSzPct val="80000"/>
              <a:buFont typeface="Wingdings" panose="05000000000000000000" pitchFamily="2" charset="2"/>
              <a:buChar char="ü"/>
              <a:defRPr/>
            </a:lvl3pPr>
            <a:lvl4pPr marL="2540000" indent="-635000">
              <a:buSzPct val="80000"/>
              <a:buFont typeface="Wingdings" panose="05000000000000000000" pitchFamily="2" charset="2"/>
              <a:buChar char="u"/>
              <a:defRPr/>
            </a:lvl4pPr>
            <a:lvl5pPr marL="3111500" indent="-571500">
              <a:buSzPct val="80000"/>
              <a:buFont typeface="Wingdings" panose="05000000000000000000" pitchFamily="2" charset="2"/>
              <a:buChar char="p"/>
              <a:defRPr/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 Page A 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76505" y="627526"/>
            <a:ext cx="22841775" cy="1695050"/>
          </a:xfrm>
        </p:spPr>
        <p:txBody>
          <a:bodyPr>
            <a:normAutofit/>
          </a:bodyPr>
          <a:lstStyle>
            <a:lvl1pPr algn="ctr">
              <a:defRPr sz="6000"/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0"/>
          </p:nvPr>
        </p:nvSpPr>
        <p:spPr>
          <a:xfrm>
            <a:off x="776505" y="2724912"/>
            <a:ext cx="10682677" cy="9899465"/>
          </a:xfrm>
          <a:prstGeom prst="rect">
            <a:avLst/>
          </a:prstGeom>
        </p:spPr>
        <p:txBody>
          <a:bodyPr/>
          <a:lstStyle>
            <a:lvl3pPr marL="1905000" indent="-635000">
              <a:buSzPct val="80000"/>
              <a:buFont typeface="Wingdings" panose="05000000000000000000" pitchFamily="2" charset="2"/>
              <a:buChar char="ü"/>
              <a:defRPr/>
            </a:lvl3pPr>
            <a:lvl4pPr marL="2540000" indent="-635000">
              <a:buSzPct val="80000"/>
              <a:buFont typeface="Wingdings" panose="05000000000000000000" pitchFamily="2" charset="2"/>
              <a:buChar char="u"/>
              <a:defRPr/>
            </a:lvl4pPr>
            <a:lvl5pPr marL="3111500" indent="-571500">
              <a:buSzPct val="80000"/>
              <a:buFont typeface="Wingdings" panose="05000000000000000000" pitchFamily="2" charset="2"/>
              <a:buChar char="p"/>
              <a:defRPr/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</a:p>
        </p:txBody>
      </p:sp>
      <p:sp>
        <p:nvSpPr>
          <p:cNvPr id="4" name="文本占位符 9"/>
          <p:cNvSpPr>
            <a:spLocks noGrp="1"/>
          </p:cNvSpPr>
          <p:nvPr>
            <p:ph type="body" sz="quarter" idx="11"/>
          </p:nvPr>
        </p:nvSpPr>
        <p:spPr>
          <a:xfrm>
            <a:off x="12568136" y="2726079"/>
            <a:ext cx="11050144" cy="9899465"/>
          </a:xfrm>
          <a:prstGeom prst="rect">
            <a:avLst/>
          </a:prstGeom>
        </p:spPr>
        <p:txBody>
          <a:bodyPr/>
          <a:lstStyle>
            <a:lvl3pPr marL="1905000" indent="-635000">
              <a:buSzPct val="80000"/>
              <a:buFont typeface="Wingdings" panose="05000000000000000000" pitchFamily="2" charset="2"/>
              <a:buChar char="ü"/>
              <a:defRPr/>
            </a:lvl3pPr>
            <a:lvl4pPr marL="2540000" indent="-635000">
              <a:buSzPct val="80000"/>
              <a:buFont typeface="Wingdings" panose="05000000000000000000" pitchFamily="2" charset="2"/>
              <a:buChar char="u"/>
              <a:defRPr/>
            </a:lvl4pPr>
            <a:lvl5pPr marL="3111500" indent="-571500">
              <a:buSzPct val="80000"/>
              <a:buFont typeface="Wingdings" panose="05000000000000000000" pitchFamily="2" charset="2"/>
              <a:buChar char="p"/>
              <a:defRPr/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ontent Page D 图+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sz="quarter" idx="10"/>
          </p:nvPr>
        </p:nvSpPr>
        <p:spPr>
          <a:xfrm>
            <a:off x="-1" y="0"/>
            <a:ext cx="24423573" cy="13716000"/>
          </a:xfrm>
          <a:prstGeom prst="rect">
            <a:avLst/>
          </a:prstGeom>
        </p:spPr>
        <p:txBody>
          <a:bodyPr/>
          <a:lstStyle/>
          <a:p>
            <a:endParaRPr kumimoji="1" lang="zh-CN" altLang="en-US" dirty="0"/>
          </a:p>
        </p:txBody>
      </p:sp>
      <p:sp>
        <p:nvSpPr>
          <p:cNvPr id="96" name="线条"/>
          <p:cNvSpPr/>
          <p:nvPr/>
        </p:nvSpPr>
        <p:spPr>
          <a:xfrm>
            <a:off x="95718" y="22167"/>
            <a:ext cx="24502401" cy="13693833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97" name="线条"/>
          <p:cNvSpPr/>
          <p:nvPr/>
        </p:nvSpPr>
        <p:spPr>
          <a:xfrm flipH="1">
            <a:off x="-130647" y="103915"/>
            <a:ext cx="24514187" cy="13693799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graphicFrame>
        <p:nvGraphicFramePr>
          <p:cNvPr id="8" name="表格 7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6" name="内容占位符 5"/>
          <p:cNvSpPr>
            <a:spLocks noGrp="1"/>
          </p:cNvSpPr>
          <p:nvPr>
            <p:ph sz="quarter" idx="11"/>
          </p:nvPr>
        </p:nvSpPr>
        <p:spPr>
          <a:xfrm>
            <a:off x="776288" y="3424238"/>
            <a:ext cx="9388438" cy="9199562"/>
          </a:xfrm>
        </p:spPr>
        <p:txBody>
          <a:bodyPr/>
          <a:lstStyle/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5" name="表格占位符 4"/>
          <p:cNvSpPr>
            <a:spLocks noGrp="1"/>
          </p:cNvSpPr>
          <p:nvPr>
            <p:ph type="tbl" sz="quarter" idx="10"/>
          </p:nvPr>
        </p:nvSpPr>
        <p:spPr>
          <a:xfrm>
            <a:off x="776288" y="2800350"/>
            <a:ext cx="22842537" cy="9229725"/>
          </a:xfrm>
        </p:spPr>
        <p:txBody>
          <a:bodyPr/>
          <a:lstStyle/>
          <a:p>
            <a:endParaRPr kumimoji="1"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2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929292"/>
                </a:solidFill>
                <a:effectLst/>
                <a:uFillTx/>
                <a:latin typeface="OPPOSans M" charset="-122"/>
                <a:ea typeface="OPPOSans M" charset="-122"/>
                <a:cs typeface="OPPOSans M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Page 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238" y="12677574"/>
            <a:ext cx="2377165" cy="565200"/>
          </a:xfrm>
          <a:prstGeom prst="rect">
            <a:avLst/>
          </a:prstGeom>
        </p:spPr>
      </p:pic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776601" y="508993"/>
            <a:ext cx="22841775" cy="1607674"/>
          </a:xfrm>
        </p:spPr>
        <p:txBody>
          <a:bodyPr>
            <a:noAutofit/>
          </a:bodyPr>
          <a:lstStyle>
            <a:lvl1pPr>
              <a:defRPr sz="7200"/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  <p:graphicFrame>
        <p:nvGraphicFramePr>
          <p:cNvPr id="10" name="表格 9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End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238" y="12677574"/>
            <a:ext cx="2377165" cy="565200"/>
          </a:xfrm>
          <a:prstGeom prst="rect">
            <a:avLst/>
          </a:prstGeom>
        </p:spPr>
      </p:pic>
      <p:sp>
        <p:nvSpPr>
          <p:cNvPr id="127" name="Thank you"/>
          <p:cNvSpPr txBox="1"/>
          <p:nvPr/>
        </p:nvSpPr>
        <p:spPr>
          <a:xfrm>
            <a:off x="782238" y="5041046"/>
            <a:ext cx="11634867" cy="872034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 anchor="ctr">
            <a:spAutoFit/>
          </a:bodyPr>
          <a:lstStyle>
            <a:lvl1pPr algn="l">
              <a:lnSpc>
                <a:spcPct val="20000"/>
              </a:lnSpc>
              <a:defRPr sz="5000" b="0">
                <a:solidFill>
                  <a:srgbClr val="2C683D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>
              <a:lnSpc>
                <a:spcPct val="100000"/>
              </a:lnSpc>
            </a:pPr>
            <a:r>
              <a:rPr dirty="0">
                <a:latin typeface="OPPOSans R" charset="-122"/>
                <a:ea typeface="OPPOSans R" charset="-122"/>
                <a:cs typeface="OPPOSans R" charset="-122"/>
              </a:rPr>
              <a:t>Thank you</a:t>
            </a:r>
            <a:endParaRPr lang="en-US" dirty="0">
              <a:latin typeface="OPPOSans R" charset="-122"/>
              <a:ea typeface="OPPOSans R" charset="-122"/>
              <a:cs typeface="OPPOSans R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 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601" y="12677574"/>
            <a:ext cx="2377165" cy="565200"/>
          </a:xfrm>
          <a:prstGeom prst="rect">
            <a:avLst/>
          </a:prstGeom>
        </p:spPr>
      </p:pic>
      <p:sp>
        <p:nvSpPr>
          <p:cNvPr id="3" name="文本框 2"/>
          <p:cNvSpPr txBox="1"/>
          <p:nvPr userDrawn="1"/>
        </p:nvSpPr>
        <p:spPr>
          <a:xfrm>
            <a:off x="776601" y="5189107"/>
            <a:ext cx="4402666" cy="87203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fld id="{12F2057F-15F5-E144-AA3F-AC697ED73110}" type="datetime1">
              <a:rPr kumimoji="0" lang="zh-CN" altLang="en-US" sz="5000" b="1" i="0" u="none" strike="noStrike" cap="none" spc="0" normalizeH="0" baseline="0" smtClean="0">
                <a:ln>
                  <a:noFill/>
                </a:ln>
                <a:solidFill>
                  <a:srgbClr val="2DC84D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 Neue"/>
              </a:rPr>
              <a:t>2024/12/8</a:t>
            </a:fld>
            <a:endParaRPr kumimoji="0" lang="zh-CN" altLang="en-US" sz="5000" b="1" i="0" u="none" strike="noStrike" cap="none" spc="0" normalizeH="0" baseline="0" dirty="0">
              <a:ln>
                <a:noFill/>
              </a:ln>
              <a:solidFill>
                <a:srgbClr val="2DC84D"/>
              </a:solidFill>
              <a:effectLst/>
              <a:uFillTx/>
              <a:latin typeface="OPPOSans R" charset="-122"/>
              <a:ea typeface="OPPOSans R" charset="-122"/>
              <a:cs typeface="OPPOSans R" charset="-122"/>
              <a:sym typeface="Helvetica Neue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776601" y="508993"/>
            <a:ext cx="22841775" cy="1607674"/>
          </a:xfrm>
        </p:spPr>
        <p:txBody>
          <a:bodyPr>
            <a:noAutofit/>
          </a:bodyPr>
          <a:lstStyle>
            <a:lvl1pPr>
              <a:defRPr sz="9000"/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  <p:graphicFrame>
        <p:nvGraphicFramePr>
          <p:cNvPr id="10" name="表格 9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.xml"/><Relationship Id="rId13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5.xml"/><Relationship Id="rId12" Type="http://schemas.openxmlformats.org/officeDocument/2006/relationships/slideLayout" Target="../slideLayouts/slideLayout20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11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3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2.xml"/><Relationship Id="rId9" Type="http://schemas.openxmlformats.org/officeDocument/2006/relationships/slideLayout" Target="../slideLayouts/slideLayout17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占位符 4"/>
          <p:cNvSpPr>
            <a:spLocks noGrp="1"/>
          </p:cNvSpPr>
          <p:nvPr>
            <p:ph type="title"/>
          </p:nvPr>
        </p:nvSpPr>
        <p:spPr>
          <a:xfrm>
            <a:off x="776505" y="627526"/>
            <a:ext cx="22841775" cy="178910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 dirty="0"/>
              <a:t>单击此处编辑母版标题样式 </a:t>
            </a:r>
            <a:r>
              <a:rPr kumimoji="1" lang="en-US" altLang="zh-CN" dirty="0"/>
              <a:t>OPPO Sans B 50pt.</a:t>
            </a:r>
            <a:endParaRPr kumimoji="1" lang="zh-CN" altLang="en-US" dirty="0"/>
          </a:p>
        </p:txBody>
      </p:sp>
      <p:sp>
        <p:nvSpPr>
          <p:cNvPr id="11" name="线条"/>
          <p:cNvSpPr/>
          <p:nvPr userDrawn="1"/>
        </p:nvSpPr>
        <p:spPr>
          <a:xfrm>
            <a:off x="765718" y="12807222"/>
            <a:ext cx="22852564" cy="1"/>
          </a:xfrm>
          <a:prstGeom prst="line">
            <a:avLst/>
          </a:prstGeom>
          <a:ln w="25400">
            <a:solidFill>
              <a:srgbClr val="CACAC8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190" y="12963890"/>
            <a:ext cx="1332424" cy="316800"/>
          </a:xfrm>
          <a:prstGeom prst="rect">
            <a:avLst/>
          </a:prstGeom>
        </p:spPr>
      </p:pic>
      <p:sp>
        <p:nvSpPr>
          <p:cNvPr id="16" name="pg. xx"/>
          <p:cNvSpPr txBox="1"/>
          <p:nvPr userDrawn="1"/>
        </p:nvSpPr>
        <p:spPr>
          <a:xfrm>
            <a:off x="20884725" y="12874289"/>
            <a:ext cx="2733557" cy="287258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>
            <a:spAutoFit/>
          </a:bodyPr>
          <a:lstStyle>
            <a:lvl1pPr algn="r">
              <a:defRPr sz="2000" b="0">
                <a:solidFill>
                  <a:srgbClr val="929292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fld id="{00E22F85-807F-CA40-8F16-B425A1EE1DAC}" type="slidenum">
              <a:rPr lang="uk-UA" sz="1200" smtClean="0">
                <a:latin typeface="OPPOSans R" charset="-122"/>
                <a:ea typeface="OPPOSans R" charset="-122"/>
                <a:cs typeface="OPPOSans R" charset="-122"/>
              </a:rPr>
              <a:t>‹#›</a:t>
            </a:fld>
            <a:endParaRPr sz="1200" dirty="0">
              <a:latin typeface="OPPOSans R" charset="-122"/>
              <a:ea typeface="OPPOSans R" charset="-122"/>
              <a:cs typeface="OPPOSans R" charset="-122"/>
            </a:endParaRPr>
          </a:p>
        </p:txBody>
      </p:sp>
      <p:graphicFrame>
        <p:nvGraphicFramePr>
          <p:cNvPr id="18" name="表格 17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9" name="文本占位符 18"/>
          <p:cNvSpPr>
            <a:spLocks noGrp="1"/>
          </p:cNvSpPr>
          <p:nvPr>
            <p:ph type="body" idx="1"/>
          </p:nvPr>
        </p:nvSpPr>
        <p:spPr>
          <a:xfrm>
            <a:off x="776504" y="2573296"/>
            <a:ext cx="22841775" cy="974252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hf sldNum="0" hdr="0" ftr="0"/>
  <p:txStyles>
    <p:titleStyle>
      <a:lvl1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5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 charset="-122"/>
          <a:ea typeface="OPPOSans B" charset="-122"/>
          <a:cs typeface="OPPOSans B" charset="-122"/>
          <a:sym typeface="OPPOSans B"/>
        </a:defRPr>
      </a:lvl1pPr>
      <a:lvl2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2pPr>
      <a:lvl3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3pPr>
      <a:lvl4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4pPr>
      <a:lvl5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5pPr>
      <a:lvl6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6pPr>
      <a:lvl7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7pPr>
      <a:lvl8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8pPr>
      <a:lvl9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9pPr>
    </p:titleStyle>
    <p:bodyStyle>
      <a:lvl1pPr marL="0" marR="0" indent="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Tx/>
        <a:buFontTx/>
        <a:buNone/>
        <a:defRPr sz="48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1pPr>
      <a:lvl2pPr marL="1270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44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2pPr>
      <a:lvl3pPr marL="1905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75000"/>
        <a:buFont typeface="Wingdings" panose="05000000000000000000" pitchFamily="2" charset="2"/>
        <a:buChar char="p"/>
        <a:defRPr sz="40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3pPr>
      <a:lvl4pPr marL="2540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75000"/>
        <a:buFont typeface="Wingdings" panose="05000000000000000000" pitchFamily="2" charset="2"/>
        <a:buChar char="ü"/>
        <a:defRPr sz="36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4pPr>
      <a:lvl5pPr marL="3175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75000"/>
        <a:buFont typeface="Wingdings" panose="05000000000000000000" pitchFamily="2" charset="2"/>
        <a:buChar char="Ø"/>
        <a:defRPr sz="36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5pPr>
      <a:lvl6pPr marL="3810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6pPr>
      <a:lvl7pPr marL="4445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7pPr>
      <a:lvl8pPr marL="5080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8pPr>
      <a:lvl9pPr marL="5715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9pPr>
    </p:bodyStyle>
    <p:otherStyle>
      <a:lvl1pPr marL="0" marR="0" indent="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占位符 4"/>
          <p:cNvSpPr>
            <a:spLocks noGrp="1"/>
          </p:cNvSpPr>
          <p:nvPr>
            <p:ph type="title"/>
          </p:nvPr>
        </p:nvSpPr>
        <p:spPr>
          <a:xfrm>
            <a:off x="776505" y="627526"/>
            <a:ext cx="22841775" cy="10736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 dirty="0"/>
              <a:t>单击此处编辑母版标题样式 </a:t>
            </a:r>
            <a:r>
              <a:rPr kumimoji="1" lang="en-US" altLang="zh-CN" dirty="0"/>
              <a:t>OPPO Sans B 50pt.</a:t>
            </a:r>
            <a:endParaRPr kumimoji="1" lang="zh-CN" altLang="en-US" dirty="0"/>
          </a:p>
        </p:txBody>
      </p:sp>
      <p:sp>
        <p:nvSpPr>
          <p:cNvPr id="11" name="线条"/>
          <p:cNvSpPr/>
          <p:nvPr userDrawn="1"/>
        </p:nvSpPr>
        <p:spPr>
          <a:xfrm>
            <a:off x="765718" y="12807222"/>
            <a:ext cx="22852564" cy="1"/>
          </a:xfrm>
          <a:prstGeom prst="line">
            <a:avLst/>
          </a:prstGeom>
          <a:ln w="25400">
            <a:solidFill>
              <a:srgbClr val="5E5E5E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190" y="12963890"/>
            <a:ext cx="1332424" cy="316800"/>
          </a:xfrm>
          <a:prstGeom prst="rect">
            <a:avLst/>
          </a:prstGeom>
        </p:spPr>
      </p:pic>
      <p:sp>
        <p:nvSpPr>
          <p:cNvPr id="16" name="pg. xx"/>
          <p:cNvSpPr txBox="1"/>
          <p:nvPr userDrawn="1"/>
        </p:nvSpPr>
        <p:spPr>
          <a:xfrm>
            <a:off x="20884725" y="12874289"/>
            <a:ext cx="2733557" cy="287258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>
            <a:spAutoFit/>
          </a:bodyPr>
          <a:lstStyle>
            <a:lvl1pPr algn="r">
              <a:defRPr sz="2000" b="0">
                <a:solidFill>
                  <a:srgbClr val="929292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fld id="{00E22F85-807F-CA40-8F16-B425A1EE1DAC}" type="slidenum">
              <a:rPr lang="uk-UA" sz="1200" smtClean="0">
                <a:solidFill>
                  <a:srgbClr val="5E5E5E"/>
                </a:solidFill>
                <a:latin typeface="OPPOSans R" charset="-122"/>
                <a:ea typeface="OPPOSans R" charset="-122"/>
                <a:cs typeface="OPPOSans R" charset="-122"/>
              </a:rPr>
              <a:t>‹#›</a:t>
            </a:fld>
            <a:endParaRPr sz="1200" dirty="0">
              <a:solidFill>
                <a:srgbClr val="5E5E5E"/>
              </a:solidFill>
              <a:latin typeface="OPPOSans R" charset="-122"/>
              <a:ea typeface="OPPOSans R" charset="-122"/>
              <a:cs typeface="OPPOSans R" charset="-122"/>
            </a:endParaRPr>
          </a:p>
        </p:txBody>
      </p:sp>
      <p:graphicFrame>
        <p:nvGraphicFramePr>
          <p:cNvPr id="18" name="表格 17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9" name="文本占位符 18"/>
          <p:cNvSpPr>
            <a:spLocks noGrp="1"/>
          </p:cNvSpPr>
          <p:nvPr>
            <p:ph type="body" idx="1"/>
          </p:nvPr>
        </p:nvSpPr>
        <p:spPr>
          <a:xfrm>
            <a:off x="776504" y="3613150"/>
            <a:ext cx="22841775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  <p:sldLayoutId id="2147483663" r:id="rId6"/>
    <p:sldLayoutId id="2147483664" r:id="rId7"/>
    <p:sldLayoutId id="2147483665" r:id="rId8"/>
    <p:sldLayoutId id="2147483666" r:id="rId9"/>
    <p:sldLayoutId id="2147483667" r:id="rId10"/>
    <p:sldLayoutId id="2147483668" r:id="rId11"/>
    <p:sldLayoutId id="2147483669" r:id="rId12"/>
    <p:sldLayoutId id="2147483670" r:id="rId13"/>
  </p:sldLayoutIdLst>
  <p:hf sldNum="0" hdr="0" ftr="0"/>
  <p:txStyles>
    <p:titleStyle>
      <a:lvl1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5000" b="0" i="0" u="none" strike="noStrike" cap="none" spc="0" baseline="0">
          <a:ln>
            <a:noFill/>
          </a:ln>
          <a:solidFill>
            <a:srgbClr val="2DC84D"/>
          </a:solidFill>
          <a:uFillTx/>
          <a:latin typeface="OPPOSans B" charset="-122"/>
          <a:ea typeface="OPPOSans B" charset="-122"/>
          <a:cs typeface="OPPOSans B" charset="-122"/>
          <a:sym typeface="OPPOSans B"/>
        </a:defRPr>
      </a:lvl1pPr>
      <a:lvl2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2pPr>
      <a:lvl3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3pPr>
      <a:lvl4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4pPr>
      <a:lvl5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5pPr>
      <a:lvl6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6pPr>
      <a:lvl7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7pPr>
      <a:lvl8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8pPr>
      <a:lvl9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9pPr>
    </p:titleStyle>
    <p:bodyStyle>
      <a:lvl1pPr marL="0" marR="0" indent="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Tx/>
        <a:buFontTx/>
        <a:buNone/>
        <a:defRPr sz="48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1pPr>
      <a:lvl2pPr marL="1270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44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2pPr>
      <a:lvl3pPr marL="1905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40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3pPr>
      <a:lvl4pPr marL="2540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36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4pPr>
      <a:lvl5pPr marL="3175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36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5pPr>
      <a:lvl6pPr marL="3810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6pPr>
      <a:lvl7pPr marL="4445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7pPr>
      <a:lvl8pPr marL="5080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8pPr>
      <a:lvl9pPr marL="5715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9pPr>
    </p:bodyStyle>
    <p:otherStyle>
      <a:lvl1pPr marL="0" marR="0" indent="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1734182" y="4013202"/>
            <a:ext cx="20288465" cy="3318932"/>
          </a:xfrm>
        </p:spPr>
        <p:txBody>
          <a:bodyPr/>
          <a:lstStyle/>
          <a:p>
            <a:pPr algn="ctr"/>
            <a:r>
              <a:rPr lang="en-US" altLang="zh-CN" dirty="0">
                <a:solidFill>
                  <a:srgbClr val="0B945F"/>
                </a:solidFill>
              </a:rPr>
              <a:t>OPPO’s view on R20 5G-A package</a:t>
            </a:r>
            <a:endParaRPr kumimoji="1" lang="zh-CN" altLang="en-US" i="1" dirty="0"/>
          </a:p>
        </p:txBody>
      </p:sp>
      <p:sp>
        <p:nvSpPr>
          <p:cNvPr id="3" name="TextBox 1">
            <a:extLst>
              <a:ext uri="{FF2B5EF4-FFF2-40B4-BE49-F238E27FC236}">
                <a16:creationId xmlns:a16="http://schemas.microsoft.com/office/drawing/2014/main" id="{732527CB-0B89-439C-B225-DA6DD1A84168}"/>
              </a:ext>
            </a:extLst>
          </p:cNvPr>
          <p:cNvSpPr txBox="1"/>
          <p:nvPr/>
        </p:nvSpPr>
        <p:spPr>
          <a:xfrm>
            <a:off x="506186" y="820880"/>
            <a:ext cx="12719957" cy="3057247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825500" rtl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AU" sz="32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rPr>
              <a:t>3GPP TSG-RAN Meeting #106</a:t>
            </a:r>
          </a:p>
          <a:p>
            <a:pPr marL="0" marR="0" indent="0" algn="l" defTabSz="825500" rtl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nn-NO" sz="3200" b="0" dirty="0"/>
              <a:t>Madrid, Spain, December 17-20, 2024</a:t>
            </a:r>
            <a:endParaRPr lang="en-AU" sz="3200" b="0" dirty="0"/>
          </a:p>
          <a:p>
            <a:pPr marL="0" marR="0" indent="0" algn="l" defTabSz="825500" rtl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sz="32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rPr>
              <a:t>Agenda item: </a:t>
            </a:r>
            <a:r>
              <a:rPr lang="en-US" sz="3200" b="0" dirty="0"/>
              <a:t>15</a:t>
            </a:r>
            <a:r>
              <a:rPr kumimoji="0" lang="en-US" sz="32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rPr>
              <a:t>.1</a:t>
            </a:r>
          </a:p>
          <a:p>
            <a:pPr marL="0" marR="0" indent="0" algn="l" defTabSz="825500" rtl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en-US" sz="3200" b="0" dirty="0"/>
              <a:t>Document for: Discussion</a:t>
            </a:r>
            <a:endParaRPr kumimoji="0" lang="en-US" sz="32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4" name="TextBox 2">
            <a:extLst>
              <a:ext uri="{FF2B5EF4-FFF2-40B4-BE49-F238E27FC236}">
                <a16:creationId xmlns:a16="http://schemas.microsoft.com/office/drawing/2014/main" id="{BAC50CAC-787F-4605-B269-387A4274554F}"/>
              </a:ext>
            </a:extLst>
          </p:cNvPr>
          <p:cNvSpPr txBox="1"/>
          <p:nvPr/>
        </p:nvSpPr>
        <p:spPr>
          <a:xfrm>
            <a:off x="19253451" y="806188"/>
            <a:ext cx="4252936" cy="59503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AU" sz="3200" b="0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rPr>
              <a:t>RP-243255</a:t>
            </a:r>
            <a:endParaRPr kumimoji="0" lang="en-US" sz="3200" b="0" i="0" u="none" strike="noStrike" cap="none" spc="0" normalizeH="0" baseline="0" dirty="0">
              <a:ln>
                <a:noFill/>
              </a:ln>
              <a:solidFill>
                <a:schemeClr val="tx1"/>
              </a:solidFill>
              <a:effectLst/>
              <a:uFillTx/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B1FFFAF-DBB1-4D18-9583-BF0102B076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General views on 5GA R20 package</a:t>
            </a:r>
            <a:endParaRPr lang="zh-CN" altLang="en-US" dirty="0"/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81084C29-D9B6-47F9-9D0B-6A9180B6ACC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76505" y="6195848"/>
            <a:ext cx="22841775" cy="6428529"/>
          </a:xfrm>
        </p:spPr>
        <p:txBody>
          <a:bodyPr>
            <a:normAutofit fontScale="70000" lnSpcReduction="20000"/>
          </a:bodyPr>
          <a:lstStyle/>
          <a:p>
            <a:r>
              <a:rPr lang="en-US" altLang="zh-CN" dirty="0"/>
              <a:t>Principles to build 5G-A package: </a:t>
            </a:r>
          </a:p>
          <a:p>
            <a:pPr lvl="1"/>
            <a:r>
              <a:rPr lang="en-US" altLang="zh-CN" dirty="0"/>
              <a:t>Focus on the features that have strong market needs;</a:t>
            </a:r>
          </a:p>
          <a:p>
            <a:pPr lvl="2"/>
            <a:r>
              <a:rPr lang="en-US" altLang="zh-CN" dirty="0"/>
              <a:t>Clear routine to commercialization;</a:t>
            </a:r>
          </a:p>
          <a:p>
            <a:pPr lvl="1"/>
            <a:r>
              <a:rPr lang="en-US" altLang="zh-CN" dirty="0"/>
              <a:t>In Release 20, considering both 5GA package and 6G SI in parallel, OPPO prefers to have more TUs allocated to 6G SI than 5GA</a:t>
            </a:r>
          </a:p>
          <a:p>
            <a:pPr lvl="1"/>
            <a:r>
              <a:rPr lang="en-US" altLang="zh-CN" dirty="0"/>
              <a:t>If there is potential collision between 5G-A and 6G, we prefer either commit it in 5G-A or 6G track but not in parallel</a:t>
            </a:r>
          </a:p>
          <a:p>
            <a:pPr lvl="2"/>
            <a:r>
              <a:rPr lang="en-US" altLang="zh-CN" dirty="0"/>
              <a:t>In general mature feature will go to 5G-A</a:t>
            </a:r>
          </a:p>
          <a:p>
            <a:pPr lvl="2"/>
            <a:r>
              <a:rPr lang="en-US" altLang="zh-CN" dirty="0"/>
              <a:t>Feature need carefully study and future proof will go to 6G</a:t>
            </a:r>
          </a:p>
          <a:p>
            <a:r>
              <a:rPr lang="en-US" altLang="zh-CN" dirty="0"/>
              <a:t>The rest slides illustrate high priority items. We are open to discuss others.</a:t>
            </a:r>
          </a:p>
          <a:p>
            <a:endParaRPr lang="zh-CN" altLang="en-US" dirty="0"/>
          </a:p>
        </p:txBody>
      </p:sp>
      <p:graphicFrame>
        <p:nvGraphicFramePr>
          <p:cNvPr id="7" name="表格 4">
            <a:extLst>
              <a:ext uri="{FF2B5EF4-FFF2-40B4-BE49-F238E27FC236}">
                <a16:creationId xmlns:a16="http://schemas.microsoft.com/office/drawing/2014/main" id="{AEB8C68F-65F4-4C23-97BE-26EF6D3A29D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39952842"/>
              </p:ext>
            </p:extLst>
          </p:nvPr>
        </p:nvGraphicFramePr>
        <p:xfrm>
          <a:off x="1081499" y="2489252"/>
          <a:ext cx="22073464" cy="3539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883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8833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8833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8833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883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8833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8833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8833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788338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788338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788338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788338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788338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788338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788338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788338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  <a:gridCol w="788338">
                  <a:extLst>
                    <a:ext uri="{9D8B030D-6E8A-4147-A177-3AD203B41FA5}">
                      <a16:colId xmlns:a16="http://schemas.microsoft.com/office/drawing/2014/main" val="20016"/>
                    </a:ext>
                  </a:extLst>
                </a:gridCol>
                <a:gridCol w="788338">
                  <a:extLst>
                    <a:ext uri="{9D8B030D-6E8A-4147-A177-3AD203B41FA5}">
                      <a16:colId xmlns:a16="http://schemas.microsoft.com/office/drawing/2014/main" val="20017"/>
                    </a:ext>
                  </a:extLst>
                </a:gridCol>
                <a:gridCol w="788338">
                  <a:extLst>
                    <a:ext uri="{9D8B030D-6E8A-4147-A177-3AD203B41FA5}">
                      <a16:colId xmlns:a16="http://schemas.microsoft.com/office/drawing/2014/main" val="20018"/>
                    </a:ext>
                  </a:extLst>
                </a:gridCol>
                <a:gridCol w="788338">
                  <a:extLst>
                    <a:ext uri="{9D8B030D-6E8A-4147-A177-3AD203B41FA5}">
                      <a16:colId xmlns:a16="http://schemas.microsoft.com/office/drawing/2014/main" val="20019"/>
                    </a:ext>
                  </a:extLst>
                </a:gridCol>
                <a:gridCol w="788338">
                  <a:extLst>
                    <a:ext uri="{9D8B030D-6E8A-4147-A177-3AD203B41FA5}">
                      <a16:colId xmlns:a16="http://schemas.microsoft.com/office/drawing/2014/main" val="20020"/>
                    </a:ext>
                  </a:extLst>
                </a:gridCol>
                <a:gridCol w="788338">
                  <a:extLst>
                    <a:ext uri="{9D8B030D-6E8A-4147-A177-3AD203B41FA5}">
                      <a16:colId xmlns:a16="http://schemas.microsoft.com/office/drawing/2014/main" val="20021"/>
                    </a:ext>
                  </a:extLst>
                </a:gridCol>
                <a:gridCol w="788338">
                  <a:extLst>
                    <a:ext uri="{9D8B030D-6E8A-4147-A177-3AD203B41FA5}">
                      <a16:colId xmlns:a16="http://schemas.microsoft.com/office/drawing/2014/main" val="20022"/>
                    </a:ext>
                  </a:extLst>
                </a:gridCol>
                <a:gridCol w="788338">
                  <a:extLst>
                    <a:ext uri="{9D8B030D-6E8A-4147-A177-3AD203B41FA5}">
                      <a16:colId xmlns:a16="http://schemas.microsoft.com/office/drawing/2014/main" val="20023"/>
                    </a:ext>
                  </a:extLst>
                </a:gridCol>
                <a:gridCol w="788338">
                  <a:extLst>
                    <a:ext uri="{9D8B030D-6E8A-4147-A177-3AD203B41FA5}">
                      <a16:colId xmlns:a16="http://schemas.microsoft.com/office/drawing/2014/main" val="20024"/>
                    </a:ext>
                  </a:extLst>
                </a:gridCol>
                <a:gridCol w="788338">
                  <a:extLst>
                    <a:ext uri="{9D8B030D-6E8A-4147-A177-3AD203B41FA5}">
                      <a16:colId xmlns:a16="http://schemas.microsoft.com/office/drawing/2014/main" val="20025"/>
                    </a:ext>
                  </a:extLst>
                </a:gridCol>
                <a:gridCol w="788338">
                  <a:extLst>
                    <a:ext uri="{9D8B030D-6E8A-4147-A177-3AD203B41FA5}">
                      <a16:colId xmlns:a16="http://schemas.microsoft.com/office/drawing/2014/main" val="20026"/>
                    </a:ext>
                  </a:extLst>
                </a:gridCol>
                <a:gridCol w="788338">
                  <a:extLst>
                    <a:ext uri="{9D8B030D-6E8A-4147-A177-3AD203B41FA5}">
                      <a16:colId xmlns:a16="http://schemas.microsoft.com/office/drawing/2014/main" val="20027"/>
                    </a:ext>
                  </a:extLst>
                </a:gridCol>
              </a:tblGrid>
              <a:tr h="488603">
                <a:tc gridSpan="4">
                  <a:txBody>
                    <a:bodyPr/>
                    <a:lstStyle/>
                    <a:p>
                      <a:pPr algn="ctr"/>
                      <a:r>
                        <a:rPr lang="en-US" altLang="zh-CN" sz="1800" dirty="0">
                          <a:latin typeface="+mn-ea"/>
                          <a:ea typeface="+mn-ea"/>
                        </a:rPr>
                        <a:t>2024</a:t>
                      </a:r>
                      <a:endParaRPr lang="zh-CN" altLang="en-US" sz="1800" dirty="0">
                        <a:latin typeface="+mn-ea"/>
                        <a:ea typeface="+mn-ea"/>
                      </a:endParaRPr>
                    </a:p>
                  </a:txBody>
                  <a:tcPr marL="97740" marR="97740" marT="48870" marB="4887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 marL="97740" marR="97740" marT="48870" marB="4887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 marL="97740" marR="97740" marT="48870" marB="4887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 marL="97740" marR="97740" marT="48870" marB="48870" anchor="ctr"/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n-US" altLang="zh-CN" sz="1800" dirty="0">
                          <a:latin typeface="+mn-ea"/>
                          <a:ea typeface="+mn-ea"/>
                        </a:rPr>
                        <a:t>2025</a:t>
                      </a:r>
                      <a:endParaRPr lang="zh-CN" altLang="en-US" sz="1800" dirty="0">
                        <a:latin typeface="+mn-ea"/>
                        <a:ea typeface="+mn-ea"/>
                      </a:endParaRPr>
                    </a:p>
                  </a:txBody>
                  <a:tcPr marL="97740" marR="97740" marT="48870" marB="4887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 marL="97740" marR="97740" marT="48870" marB="4887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 marL="97740" marR="97740" marT="48870" marB="4887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 marL="97740" marR="97740" marT="48870" marB="48870" anchor="ctr"/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n-US" altLang="zh-CN" sz="1800" dirty="0">
                          <a:latin typeface="+mn-ea"/>
                          <a:ea typeface="+mn-ea"/>
                        </a:rPr>
                        <a:t>2026</a:t>
                      </a:r>
                      <a:endParaRPr lang="zh-CN" altLang="en-US" sz="1800" dirty="0">
                        <a:latin typeface="+mn-ea"/>
                        <a:ea typeface="+mn-ea"/>
                      </a:endParaRPr>
                    </a:p>
                  </a:txBody>
                  <a:tcPr marL="97740" marR="97740" marT="48870" marB="4887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 marL="97740" marR="97740" marT="48870" marB="4887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 marL="97740" marR="97740" marT="48870" marB="4887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 marL="97740" marR="97740" marT="48870" marB="48870" anchor="ctr"/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n-US" altLang="zh-CN" sz="1800" dirty="0">
                          <a:latin typeface="+mn-ea"/>
                          <a:ea typeface="+mn-ea"/>
                        </a:rPr>
                        <a:t>2027</a:t>
                      </a:r>
                      <a:endParaRPr lang="zh-CN" altLang="en-US" sz="1800" dirty="0">
                        <a:latin typeface="+mn-ea"/>
                        <a:ea typeface="+mn-ea"/>
                      </a:endParaRPr>
                    </a:p>
                  </a:txBody>
                  <a:tcPr marL="97740" marR="97740" marT="48870" marB="4887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 marL="97740" marR="97740" marT="48870" marB="4887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 marL="97740" marR="97740" marT="48870" marB="4887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 marL="97740" marR="97740" marT="48870" marB="48870" anchor="ctr"/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n-US" altLang="zh-CN" sz="1800" dirty="0">
                          <a:latin typeface="+mn-ea"/>
                          <a:ea typeface="+mn-ea"/>
                        </a:rPr>
                        <a:t>2028</a:t>
                      </a:r>
                      <a:endParaRPr lang="zh-CN" altLang="en-US" sz="1800" dirty="0">
                        <a:latin typeface="+mn-ea"/>
                        <a:ea typeface="+mn-ea"/>
                      </a:endParaRPr>
                    </a:p>
                  </a:txBody>
                  <a:tcPr marL="97740" marR="97740" marT="48870" marB="4887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 marL="97740" marR="97740" marT="48870" marB="4887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 marL="97740" marR="97740" marT="48870" marB="4887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 marL="97740" marR="97740" marT="48870" marB="48870" anchor="ctr"/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n-US" altLang="zh-CN" sz="1800" dirty="0">
                          <a:latin typeface="+mn-ea"/>
                          <a:ea typeface="+mn-ea"/>
                        </a:rPr>
                        <a:t>2029</a:t>
                      </a:r>
                      <a:endParaRPr lang="zh-CN" altLang="en-US" sz="1800" dirty="0">
                        <a:latin typeface="+mn-ea"/>
                        <a:ea typeface="+mn-ea"/>
                      </a:endParaRPr>
                    </a:p>
                  </a:txBody>
                  <a:tcPr marL="97740" marR="97740" marT="48870" marB="4887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 marL="97740" marR="97740" marT="48870" marB="4887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 marL="97740" marR="97740" marT="48870" marB="4887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 marL="97740" marR="97740" marT="48870" marB="48870" anchor="ctr"/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n-US" altLang="zh-CN" sz="1800" dirty="0">
                          <a:latin typeface="+mn-ea"/>
                          <a:ea typeface="+mn-ea"/>
                        </a:rPr>
                        <a:t>2030</a:t>
                      </a:r>
                      <a:endParaRPr lang="zh-CN" altLang="en-US" sz="1800" dirty="0">
                        <a:latin typeface="+mn-ea"/>
                        <a:ea typeface="+mn-ea"/>
                      </a:endParaRPr>
                    </a:p>
                  </a:txBody>
                  <a:tcPr marL="97740" marR="97740" marT="48870" marB="4887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 marL="97740" marR="97740" marT="48870" marB="4887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 marL="97740" marR="97740" marT="48870" marB="4887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 marL="97740" marR="97740" marT="48870" marB="4887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88603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latin typeface="+mn-ea"/>
                          <a:ea typeface="+mn-ea"/>
                        </a:rPr>
                        <a:t>Q1</a:t>
                      </a:r>
                      <a:endParaRPr lang="zh-CN" altLang="en-US" sz="1600" dirty="0">
                        <a:latin typeface="+mn-ea"/>
                        <a:ea typeface="+mn-ea"/>
                      </a:endParaRPr>
                    </a:p>
                  </a:txBody>
                  <a:tcPr marL="97740" marR="97740" marT="48870" marB="4887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latin typeface="+mn-ea"/>
                          <a:ea typeface="+mn-ea"/>
                        </a:rPr>
                        <a:t>Q2</a:t>
                      </a:r>
                      <a:endParaRPr lang="zh-CN" altLang="en-US" sz="1400" dirty="0">
                        <a:latin typeface="+mn-ea"/>
                        <a:ea typeface="+mn-ea"/>
                      </a:endParaRPr>
                    </a:p>
                  </a:txBody>
                  <a:tcPr marL="97740" marR="97740" marT="48870" marB="4887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latin typeface="+mn-ea"/>
                          <a:ea typeface="+mn-ea"/>
                        </a:rPr>
                        <a:t>Q3</a:t>
                      </a:r>
                      <a:endParaRPr lang="zh-CN" altLang="en-US" sz="1400" dirty="0">
                        <a:latin typeface="+mn-ea"/>
                        <a:ea typeface="+mn-ea"/>
                      </a:endParaRPr>
                    </a:p>
                  </a:txBody>
                  <a:tcPr marL="97740" marR="97740" marT="48870" marB="4887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latin typeface="+mn-ea"/>
                          <a:ea typeface="+mn-ea"/>
                        </a:rPr>
                        <a:t>Q4</a:t>
                      </a:r>
                      <a:endParaRPr lang="zh-CN" altLang="en-US" sz="1400" dirty="0">
                        <a:latin typeface="+mn-ea"/>
                        <a:ea typeface="+mn-ea"/>
                      </a:endParaRPr>
                    </a:p>
                  </a:txBody>
                  <a:tcPr marL="97740" marR="97740" marT="48870" marB="4887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latin typeface="+mn-ea"/>
                          <a:ea typeface="+mn-ea"/>
                        </a:rPr>
                        <a:t>Q1</a:t>
                      </a:r>
                      <a:endParaRPr lang="zh-CN" altLang="en-US" sz="1400" dirty="0">
                        <a:latin typeface="+mn-ea"/>
                        <a:ea typeface="+mn-ea"/>
                      </a:endParaRPr>
                    </a:p>
                  </a:txBody>
                  <a:tcPr marL="97740" marR="97740" marT="48870" marB="4887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latin typeface="+mn-ea"/>
                          <a:ea typeface="+mn-ea"/>
                        </a:rPr>
                        <a:t>Q2</a:t>
                      </a:r>
                      <a:endParaRPr lang="zh-CN" altLang="en-US" sz="1400" dirty="0">
                        <a:latin typeface="+mn-ea"/>
                        <a:ea typeface="+mn-ea"/>
                      </a:endParaRPr>
                    </a:p>
                  </a:txBody>
                  <a:tcPr marL="97740" marR="97740" marT="48870" marB="4887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latin typeface="+mn-ea"/>
                          <a:ea typeface="+mn-ea"/>
                        </a:rPr>
                        <a:t>Q3</a:t>
                      </a:r>
                      <a:endParaRPr lang="zh-CN" altLang="en-US" sz="1400" dirty="0">
                        <a:latin typeface="+mn-ea"/>
                        <a:ea typeface="+mn-ea"/>
                      </a:endParaRPr>
                    </a:p>
                  </a:txBody>
                  <a:tcPr marL="97740" marR="97740" marT="48870" marB="4887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latin typeface="+mn-ea"/>
                          <a:ea typeface="+mn-ea"/>
                        </a:rPr>
                        <a:t>Q4</a:t>
                      </a:r>
                      <a:endParaRPr lang="zh-CN" altLang="en-US" sz="1400" dirty="0">
                        <a:latin typeface="+mn-ea"/>
                        <a:ea typeface="+mn-ea"/>
                      </a:endParaRPr>
                    </a:p>
                  </a:txBody>
                  <a:tcPr marL="97740" marR="97740" marT="48870" marB="4887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latin typeface="+mn-ea"/>
                          <a:ea typeface="+mn-ea"/>
                        </a:rPr>
                        <a:t>Q1</a:t>
                      </a:r>
                      <a:endParaRPr lang="zh-CN" altLang="en-US" sz="1400" dirty="0">
                        <a:latin typeface="+mn-ea"/>
                        <a:ea typeface="+mn-ea"/>
                      </a:endParaRPr>
                    </a:p>
                  </a:txBody>
                  <a:tcPr marL="97740" marR="97740" marT="48870" marB="4887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latin typeface="+mn-ea"/>
                          <a:ea typeface="+mn-ea"/>
                        </a:rPr>
                        <a:t>Q2</a:t>
                      </a:r>
                      <a:endParaRPr lang="zh-CN" altLang="en-US" sz="1400" dirty="0">
                        <a:latin typeface="+mn-ea"/>
                        <a:ea typeface="+mn-ea"/>
                      </a:endParaRPr>
                    </a:p>
                  </a:txBody>
                  <a:tcPr marL="97740" marR="97740" marT="48870" marB="4887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latin typeface="+mn-ea"/>
                          <a:ea typeface="+mn-ea"/>
                        </a:rPr>
                        <a:t>Q3</a:t>
                      </a:r>
                      <a:endParaRPr lang="zh-CN" altLang="en-US" sz="1400" dirty="0">
                        <a:latin typeface="+mn-ea"/>
                        <a:ea typeface="+mn-ea"/>
                      </a:endParaRPr>
                    </a:p>
                  </a:txBody>
                  <a:tcPr marL="97740" marR="97740" marT="48870" marB="4887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latin typeface="+mn-ea"/>
                          <a:ea typeface="+mn-ea"/>
                        </a:rPr>
                        <a:t>Q4</a:t>
                      </a:r>
                      <a:endParaRPr lang="zh-CN" altLang="en-US" sz="1400" dirty="0">
                        <a:latin typeface="+mn-ea"/>
                        <a:ea typeface="+mn-ea"/>
                      </a:endParaRPr>
                    </a:p>
                  </a:txBody>
                  <a:tcPr marL="97740" marR="97740" marT="48870" marB="4887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latin typeface="+mn-ea"/>
                          <a:ea typeface="+mn-ea"/>
                        </a:rPr>
                        <a:t>Q1</a:t>
                      </a:r>
                      <a:endParaRPr lang="zh-CN" altLang="en-US" sz="1400" dirty="0">
                        <a:latin typeface="+mn-ea"/>
                        <a:ea typeface="+mn-ea"/>
                      </a:endParaRPr>
                    </a:p>
                  </a:txBody>
                  <a:tcPr marL="97740" marR="97740" marT="48870" marB="4887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latin typeface="+mn-ea"/>
                          <a:ea typeface="+mn-ea"/>
                        </a:rPr>
                        <a:t>Q2</a:t>
                      </a:r>
                      <a:endParaRPr lang="zh-CN" altLang="en-US" sz="1400" dirty="0">
                        <a:latin typeface="+mn-ea"/>
                        <a:ea typeface="+mn-ea"/>
                      </a:endParaRPr>
                    </a:p>
                  </a:txBody>
                  <a:tcPr marL="97740" marR="97740" marT="48870" marB="4887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latin typeface="+mn-ea"/>
                          <a:ea typeface="+mn-ea"/>
                        </a:rPr>
                        <a:t>Q3</a:t>
                      </a:r>
                      <a:endParaRPr lang="zh-CN" altLang="en-US" sz="1400" dirty="0">
                        <a:latin typeface="+mn-ea"/>
                        <a:ea typeface="+mn-ea"/>
                      </a:endParaRPr>
                    </a:p>
                  </a:txBody>
                  <a:tcPr marL="97740" marR="97740" marT="48870" marB="4887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latin typeface="+mn-ea"/>
                          <a:ea typeface="+mn-ea"/>
                        </a:rPr>
                        <a:t>Q4</a:t>
                      </a:r>
                      <a:endParaRPr lang="zh-CN" altLang="en-US" sz="1400" dirty="0">
                        <a:latin typeface="+mn-ea"/>
                        <a:ea typeface="+mn-ea"/>
                      </a:endParaRPr>
                    </a:p>
                  </a:txBody>
                  <a:tcPr marL="97740" marR="97740" marT="48870" marB="4887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latin typeface="+mn-ea"/>
                          <a:ea typeface="+mn-ea"/>
                        </a:rPr>
                        <a:t>Q1</a:t>
                      </a:r>
                      <a:endParaRPr lang="zh-CN" altLang="en-US" sz="1400" dirty="0">
                        <a:latin typeface="+mn-ea"/>
                        <a:ea typeface="+mn-ea"/>
                      </a:endParaRPr>
                    </a:p>
                  </a:txBody>
                  <a:tcPr marL="97740" marR="97740" marT="48870" marB="4887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latin typeface="+mn-ea"/>
                          <a:ea typeface="+mn-ea"/>
                        </a:rPr>
                        <a:t>Q2</a:t>
                      </a:r>
                      <a:endParaRPr lang="zh-CN" altLang="en-US" sz="1400" dirty="0">
                        <a:latin typeface="+mn-ea"/>
                        <a:ea typeface="+mn-ea"/>
                      </a:endParaRPr>
                    </a:p>
                  </a:txBody>
                  <a:tcPr marL="97740" marR="97740" marT="48870" marB="4887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latin typeface="+mn-ea"/>
                          <a:ea typeface="+mn-ea"/>
                        </a:rPr>
                        <a:t>Q3</a:t>
                      </a:r>
                      <a:endParaRPr lang="zh-CN" altLang="en-US" sz="1400" dirty="0">
                        <a:latin typeface="+mn-ea"/>
                        <a:ea typeface="+mn-ea"/>
                      </a:endParaRPr>
                    </a:p>
                  </a:txBody>
                  <a:tcPr marL="97740" marR="97740" marT="48870" marB="4887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latin typeface="+mn-ea"/>
                          <a:ea typeface="+mn-ea"/>
                        </a:rPr>
                        <a:t>Q4</a:t>
                      </a:r>
                      <a:endParaRPr lang="zh-CN" altLang="en-US" sz="1400" dirty="0">
                        <a:latin typeface="+mn-ea"/>
                        <a:ea typeface="+mn-ea"/>
                      </a:endParaRPr>
                    </a:p>
                  </a:txBody>
                  <a:tcPr marL="97740" marR="97740" marT="48870" marB="4887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latin typeface="+mn-ea"/>
                          <a:ea typeface="+mn-ea"/>
                        </a:rPr>
                        <a:t>Q1</a:t>
                      </a:r>
                      <a:endParaRPr lang="zh-CN" altLang="en-US" sz="1400" dirty="0">
                        <a:latin typeface="+mn-ea"/>
                        <a:ea typeface="+mn-ea"/>
                      </a:endParaRPr>
                    </a:p>
                  </a:txBody>
                  <a:tcPr marL="97740" marR="97740" marT="48870" marB="4887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latin typeface="+mn-ea"/>
                          <a:ea typeface="+mn-ea"/>
                        </a:rPr>
                        <a:t>Q2</a:t>
                      </a:r>
                      <a:endParaRPr lang="zh-CN" altLang="en-US" sz="1400" dirty="0">
                        <a:latin typeface="+mn-ea"/>
                        <a:ea typeface="+mn-ea"/>
                      </a:endParaRPr>
                    </a:p>
                  </a:txBody>
                  <a:tcPr marL="97740" marR="97740" marT="48870" marB="4887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latin typeface="+mn-ea"/>
                          <a:ea typeface="+mn-ea"/>
                        </a:rPr>
                        <a:t>Q3</a:t>
                      </a:r>
                      <a:endParaRPr lang="zh-CN" altLang="en-US" sz="1400" dirty="0">
                        <a:latin typeface="+mn-ea"/>
                        <a:ea typeface="+mn-ea"/>
                      </a:endParaRPr>
                    </a:p>
                  </a:txBody>
                  <a:tcPr marL="97740" marR="97740" marT="48870" marB="4887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latin typeface="+mn-ea"/>
                          <a:ea typeface="+mn-ea"/>
                        </a:rPr>
                        <a:t>Q4</a:t>
                      </a:r>
                      <a:endParaRPr lang="zh-CN" altLang="en-US" sz="1400" dirty="0">
                        <a:latin typeface="+mn-ea"/>
                        <a:ea typeface="+mn-ea"/>
                      </a:endParaRPr>
                    </a:p>
                  </a:txBody>
                  <a:tcPr marL="97740" marR="97740" marT="48870" marB="4887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latin typeface="+mn-ea"/>
                          <a:ea typeface="+mn-ea"/>
                        </a:rPr>
                        <a:t>Q1</a:t>
                      </a:r>
                      <a:endParaRPr lang="zh-CN" altLang="en-US" sz="1400" dirty="0">
                        <a:latin typeface="+mn-ea"/>
                        <a:ea typeface="+mn-ea"/>
                      </a:endParaRPr>
                    </a:p>
                  </a:txBody>
                  <a:tcPr marL="97740" marR="97740" marT="48870" marB="4887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latin typeface="+mn-ea"/>
                          <a:ea typeface="+mn-ea"/>
                        </a:rPr>
                        <a:t>Q2</a:t>
                      </a:r>
                      <a:endParaRPr lang="zh-CN" altLang="en-US" sz="1400" dirty="0">
                        <a:latin typeface="+mn-ea"/>
                        <a:ea typeface="+mn-ea"/>
                      </a:endParaRPr>
                    </a:p>
                  </a:txBody>
                  <a:tcPr marL="97740" marR="97740" marT="48870" marB="4887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latin typeface="+mn-ea"/>
                          <a:ea typeface="+mn-ea"/>
                        </a:rPr>
                        <a:t>Q3</a:t>
                      </a:r>
                      <a:endParaRPr lang="zh-CN" altLang="en-US" sz="1400" dirty="0">
                        <a:latin typeface="+mn-ea"/>
                        <a:ea typeface="+mn-ea"/>
                      </a:endParaRPr>
                    </a:p>
                  </a:txBody>
                  <a:tcPr marL="97740" marR="97740" marT="48870" marB="4887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latin typeface="+mn-ea"/>
                          <a:ea typeface="+mn-ea"/>
                        </a:rPr>
                        <a:t>Q4</a:t>
                      </a:r>
                      <a:endParaRPr lang="zh-CN" altLang="en-US" sz="1400" dirty="0">
                        <a:latin typeface="+mn-ea"/>
                        <a:ea typeface="+mn-ea"/>
                      </a:endParaRPr>
                    </a:p>
                  </a:txBody>
                  <a:tcPr marL="97740" marR="97740" marT="48870" marB="4887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8302">
                <a:tc>
                  <a:txBody>
                    <a:bodyPr/>
                    <a:lstStyle/>
                    <a:p>
                      <a:pPr algn="ctr"/>
                      <a:endParaRPr lang="zh-CN" altLang="en-US" sz="2000"/>
                    </a:p>
                  </a:txBody>
                  <a:tcPr marL="97740" marR="97740" marT="48870" marB="4887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/>
                    </a:p>
                  </a:txBody>
                  <a:tcPr marL="97740" marR="97740" marT="48870" marB="4887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/>
                    </a:p>
                  </a:txBody>
                  <a:tcPr marL="97740" marR="97740" marT="48870" marB="4887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dirty="0"/>
                    </a:p>
                  </a:txBody>
                  <a:tcPr marL="97740" marR="97740" marT="48870" marB="48870" anchor="ctr">
                    <a:noFill/>
                  </a:tcPr>
                </a:tc>
                <a:tc gridSpan="6">
                  <a:txBody>
                    <a:bodyPr/>
                    <a:lstStyle/>
                    <a:p>
                      <a:pPr algn="ctr"/>
                      <a:r>
                        <a:rPr lang="en-US" altLang="zh-CN" sz="1800" dirty="0">
                          <a:latin typeface="+mn-ea"/>
                          <a:ea typeface="+mn-ea"/>
                        </a:rPr>
                        <a:t>RP 6G R20 SIDs, ITU and General Req.</a:t>
                      </a:r>
                      <a:endParaRPr lang="zh-CN" altLang="en-US" sz="1800" dirty="0">
                        <a:latin typeface="+mn-ea"/>
                        <a:ea typeface="+mn-ea"/>
                      </a:endParaRPr>
                    </a:p>
                  </a:txBody>
                  <a:tcPr marL="97740" marR="97740" marT="48870" marB="4887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 marL="97740" marR="97740" marT="48870" marB="48870" anchor="ctr"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 marL="97740" marR="97740" marT="48870" marB="48870" anchor="ctr"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 marL="97740" marR="97740" marT="48870" marB="48870" anchor="ctr"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 marL="97740" marR="97740" marT="48870" marB="48870" anchor="ctr"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 marL="97740" marR="97740" marT="48870" marB="4887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dirty="0">
                        <a:latin typeface="+mn-ea"/>
                        <a:ea typeface="+mn-ea"/>
                      </a:endParaRPr>
                    </a:p>
                  </a:txBody>
                  <a:tcPr marL="97740" marR="97740" marT="48870" marB="4887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dirty="0">
                        <a:latin typeface="+mn-ea"/>
                        <a:ea typeface="+mn-ea"/>
                      </a:endParaRPr>
                    </a:p>
                  </a:txBody>
                  <a:tcPr marL="97740" marR="97740" marT="48870" marB="4887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dirty="0">
                        <a:latin typeface="+mn-ea"/>
                        <a:ea typeface="+mn-ea"/>
                      </a:endParaRPr>
                    </a:p>
                  </a:txBody>
                  <a:tcPr marL="97740" marR="97740" marT="48870" marB="4887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dirty="0">
                        <a:latin typeface="+mn-ea"/>
                        <a:ea typeface="+mn-ea"/>
                      </a:endParaRPr>
                    </a:p>
                  </a:txBody>
                  <a:tcPr marL="97740" marR="97740" marT="48870" marB="4887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dirty="0">
                        <a:latin typeface="+mn-ea"/>
                        <a:ea typeface="+mn-ea"/>
                      </a:endParaRPr>
                    </a:p>
                  </a:txBody>
                  <a:tcPr marL="97740" marR="97740" marT="48870" marB="4887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dirty="0">
                        <a:latin typeface="+mn-ea"/>
                        <a:ea typeface="+mn-ea"/>
                      </a:endParaRPr>
                    </a:p>
                  </a:txBody>
                  <a:tcPr marL="97740" marR="97740" marT="48870" marB="4887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dirty="0">
                        <a:latin typeface="+mn-ea"/>
                        <a:ea typeface="+mn-ea"/>
                      </a:endParaRPr>
                    </a:p>
                  </a:txBody>
                  <a:tcPr marL="97740" marR="97740" marT="48870" marB="4887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dirty="0">
                        <a:latin typeface="+mn-ea"/>
                        <a:ea typeface="+mn-ea"/>
                      </a:endParaRPr>
                    </a:p>
                  </a:txBody>
                  <a:tcPr marL="97740" marR="97740" marT="48870" marB="4887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>
                        <a:latin typeface="+mn-ea"/>
                        <a:ea typeface="+mn-ea"/>
                      </a:endParaRPr>
                    </a:p>
                  </a:txBody>
                  <a:tcPr marL="97740" marR="97740" marT="48870" marB="4887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>
                        <a:latin typeface="+mn-ea"/>
                        <a:ea typeface="+mn-ea"/>
                      </a:endParaRPr>
                    </a:p>
                  </a:txBody>
                  <a:tcPr marL="97740" marR="97740" marT="48870" marB="4887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>
                        <a:latin typeface="+mn-ea"/>
                        <a:ea typeface="+mn-ea"/>
                      </a:endParaRPr>
                    </a:p>
                  </a:txBody>
                  <a:tcPr marL="97740" marR="97740" marT="48870" marB="4887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>
                        <a:latin typeface="+mn-ea"/>
                        <a:ea typeface="+mn-ea"/>
                      </a:endParaRPr>
                    </a:p>
                  </a:txBody>
                  <a:tcPr marL="97740" marR="97740" marT="48870" marB="4887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dirty="0"/>
                    </a:p>
                  </a:txBody>
                  <a:tcPr marL="97740" marR="97740" marT="48870" marB="4887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/>
                    </a:p>
                  </a:txBody>
                  <a:tcPr marL="97740" marR="97740" marT="48870" marB="4887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/>
                    </a:p>
                  </a:txBody>
                  <a:tcPr marL="97740" marR="97740" marT="48870" marB="4887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dirty="0"/>
                    </a:p>
                  </a:txBody>
                  <a:tcPr marL="97740" marR="97740" marT="48870" marB="4887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dirty="0"/>
                    </a:p>
                  </a:txBody>
                  <a:tcPr marL="97740" marR="97740" marT="48870" marB="4887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dirty="0"/>
                    </a:p>
                  </a:txBody>
                  <a:tcPr marL="97740" marR="97740" marT="48870" marB="4887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88603">
                <a:tc rowSpan="2" gridSpan="3">
                  <a:txBody>
                    <a:bodyPr/>
                    <a:lstStyle/>
                    <a:p>
                      <a:pPr algn="ctr"/>
                      <a:r>
                        <a:rPr lang="en-US" altLang="zh-CN" sz="2000" b="1" dirty="0">
                          <a:solidFill>
                            <a:schemeClr val="accent3">
                              <a:lumMod val="60000"/>
                              <a:lumOff val="40000"/>
                            </a:schemeClr>
                          </a:solidFill>
                          <a:latin typeface="+mn-ea"/>
                          <a:ea typeface="+mn-ea"/>
                        </a:rPr>
                        <a:t>6G SI R20</a:t>
                      </a:r>
                      <a:endParaRPr lang="zh-CN" altLang="en-US" sz="2000" b="1" dirty="0">
                        <a:solidFill>
                          <a:schemeClr val="accent3">
                            <a:lumMod val="60000"/>
                            <a:lumOff val="4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7740" marR="97740" marT="48870" marB="48870" anchor="ctr">
                    <a:noFill/>
                  </a:tcPr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 marL="97740" marR="97740" marT="48870" marB="48870" anchor="ctr">
                    <a:noFill/>
                  </a:tcPr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 marL="97740" marR="97740" marT="48870" marB="4887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dirty="0"/>
                    </a:p>
                  </a:txBody>
                  <a:tcPr marL="97740" marR="97740" marT="48870" marB="4887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>
                        <a:latin typeface="+mn-ea"/>
                        <a:ea typeface="+mn-ea"/>
                      </a:endParaRPr>
                    </a:p>
                  </a:txBody>
                  <a:tcPr marL="97740" marR="97740" marT="48870" marB="4887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dirty="0">
                        <a:latin typeface="+mn-ea"/>
                        <a:ea typeface="+mn-ea"/>
                      </a:endParaRPr>
                    </a:p>
                  </a:txBody>
                  <a:tcPr marL="97740" marR="97740" marT="48870" marB="48870" anchor="ctr">
                    <a:noFill/>
                  </a:tcPr>
                </a:tc>
                <a:tc gridSpan="7">
                  <a:txBody>
                    <a:bodyPr/>
                    <a:lstStyle/>
                    <a:p>
                      <a:pPr algn="ctr"/>
                      <a:r>
                        <a:rPr lang="en-US" altLang="zh-CN" sz="1800" dirty="0">
                          <a:latin typeface="+mn-ea"/>
                          <a:ea typeface="+mn-ea"/>
                        </a:rPr>
                        <a:t>RAN1 6G R20 SID</a:t>
                      </a:r>
                      <a:endParaRPr lang="zh-CN" altLang="en-US" sz="1800" dirty="0">
                        <a:latin typeface="+mn-ea"/>
                        <a:ea typeface="+mn-ea"/>
                      </a:endParaRPr>
                    </a:p>
                  </a:txBody>
                  <a:tcPr marL="97740" marR="97740" marT="48870" marB="4887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 marL="97740" marR="97740" marT="48870" marB="48870" anchor="ctr"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 marL="97740" marR="97740" marT="48870" marB="48870" anchor="ctr"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 marL="97740" marR="97740" marT="48870" marB="48870" anchor="ctr"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 marL="97740" marR="97740" marT="48870" marB="48870" anchor="ctr"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 marL="97740" marR="97740" marT="48870" marB="48870" anchor="ctr"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 marL="97740" marR="97740" marT="48870" marB="48870" anchor="ctr">
                    <a:solidFill>
                      <a:srgbClr val="92D050"/>
                    </a:solidFill>
                  </a:tcPr>
                </a:tc>
                <a:tc gridSpan="7">
                  <a:txBody>
                    <a:bodyPr/>
                    <a:lstStyle/>
                    <a:p>
                      <a:pPr algn="ctr"/>
                      <a:r>
                        <a:rPr lang="en-US" altLang="zh-CN" sz="1800" dirty="0">
                          <a:latin typeface="+mn-ea"/>
                          <a:ea typeface="+mn-ea"/>
                        </a:rPr>
                        <a:t>RAN1 6G R21 WID</a:t>
                      </a:r>
                      <a:endParaRPr lang="zh-CN" altLang="en-US" sz="1800" dirty="0">
                        <a:latin typeface="+mn-ea"/>
                        <a:ea typeface="+mn-ea"/>
                      </a:endParaRPr>
                    </a:p>
                  </a:txBody>
                  <a:tcPr marL="97740" marR="97740" marT="48870" marB="48870" anchor="ctr">
                    <a:pattFill prst="wdDnDiag">
                      <a:fgClr>
                        <a:srgbClr val="92D050"/>
                      </a:fgClr>
                      <a:bgClr>
                        <a:schemeClr val="bg1"/>
                      </a:bgClr>
                    </a:patt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 marL="97740" marR="97740" marT="48870" marB="48870" anchor="ctr">
                    <a:pattFill prst="wdDnDiag">
                      <a:fgClr>
                        <a:srgbClr val="92D050"/>
                      </a:fgClr>
                      <a:bgClr>
                        <a:schemeClr val="bg1"/>
                      </a:bgClr>
                    </a:patt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 marL="97740" marR="97740" marT="48870" marB="48870" anchor="ctr">
                    <a:pattFill prst="wdDnDiag">
                      <a:fgClr>
                        <a:srgbClr val="92D050"/>
                      </a:fgClr>
                      <a:bgClr>
                        <a:schemeClr val="bg1"/>
                      </a:bgClr>
                    </a:patt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 marL="97740" marR="97740" marT="48870" marB="48870" anchor="ctr">
                    <a:pattFill prst="wdDnDiag">
                      <a:fgClr>
                        <a:srgbClr val="92D050"/>
                      </a:fgClr>
                      <a:bgClr>
                        <a:schemeClr val="bg1"/>
                      </a:bgClr>
                    </a:patt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 marL="97740" marR="97740" marT="48870" marB="48870" anchor="ctr">
                    <a:pattFill prst="wdDnDiag">
                      <a:fgClr>
                        <a:srgbClr val="92D050"/>
                      </a:fgClr>
                      <a:bgClr>
                        <a:schemeClr val="bg1"/>
                      </a:bgClr>
                    </a:patt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 marL="97740" marR="97740" marT="48870" marB="48870" anchor="ctr">
                    <a:pattFill prst="wdDnDiag">
                      <a:fgClr>
                        <a:srgbClr val="92D050"/>
                      </a:fgClr>
                      <a:bgClr>
                        <a:schemeClr val="bg1"/>
                      </a:bgClr>
                    </a:patt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 marL="97740" marR="97740" marT="48870" marB="48870" anchor="ctr">
                    <a:pattFill prst="wdDnDiag">
                      <a:fgClr>
                        <a:srgbClr val="92D050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dirty="0">
                        <a:latin typeface="+mn-ea"/>
                        <a:ea typeface="+mn-ea"/>
                      </a:endParaRPr>
                    </a:p>
                  </a:txBody>
                  <a:tcPr marL="97740" marR="97740" marT="48870" marB="4887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dirty="0">
                        <a:latin typeface="+mn-ea"/>
                        <a:ea typeface="+mn-ea"/>
                      </a:endParaRPr>
                    </a:p>
                  </a:txBody>
                  <a:tcPr marL="97740" marR="97740" marT="48870" marB="4887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dirty="0"/>
                    </a:p>
                  </a:txBody>
                  <a:tcPr marL="97740" marR="97740" marT="48870" marB="4887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dirty="0"/>
                    </a:p>
                  </a:txBody>
                  <a:tcPr marL="97740" marR="97740" marT="48870" marB="4887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dirty="0"/>
                    </a:p>
                  </a:txBody>
                  <a:tcPr marL="97740" marR="97740" marT="48870" marB="4887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dirty="0"/>
                    </a:p>
                  </a:txBody>
                  <a:tcPr marL="97740" marR="97740" marT="48870" marB="4887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dirty="0"/>
                    </a:p>
                  </a:txBody>
                  <a:tcPr marL="97740" marR="97740" marT="48870" marB="4887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dirty="0"/>
                    </a:p>
                  </a:txBody>
                  <a:tcPr marL="97740" marR="97740" marT="48870" marB="4887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88603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 marL="97740" marR="97740" marT="48870" marB="48870" anchor="ctr">
                    <a:noFill/>
                  </a:tcPr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 marL="97740" marR="97740" marT="48870" marB="48870" anchor="ctr">
                    <a:noFill/>
                  </a:tcPr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 marL="97740" marR="97740" marT="48870" marB="4887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dirty="0"/>
                    </a:p>
                  </a:txBody>
                  <a:tcPr marL="97740" marR="97740" marT="48870" marB="4887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>
                        <a:latin typeface="+mn-ea"/>
                        <a:ea typeface="+mn-ea"/>
                      </a:endParaRPr>
                    </a:p>
                  </a:txBody>
                  <a:tcPr marL="97740" marR="97740" marT="48870" marB="4887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>
                        <a:latin typeface="+mn-ea"/>
                        <a:ea typeface="+mn-ea"/>
                      </a:endParaRPr>
                    </a:p>
                  </a:txBody>
                  <a:tcPr marL="97740" marR="97740" marT="48870" marB="4887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dirty="0">
                        <a:latin typeface="+mn-ea"/>
                        <a:ea typeface="+mn-ea"/>
                      </a:endParaRPr>
                    </a:p>
                  </a:txBody>
                  <a:tcPr marL="97740" marR="97740" marT="48870" marB="48870" anchor="ctr">
                    <a:noFill/>
                  </a:tcPr>
                </a:tc>
                <a:tc gridSpan="7">
                  <a:txBody>
                    <a:bodyPr/>
                    <a:lstStyle/>
                    <a:p>
                      <a:pPr algn="ctr"/>
                      <a:r>
                        <a:rPr lang="en-US" altLang="zh-CN" sz="1800" dirty="0">
                          <a:latin typeface="+mn-ea"/>
                          <a:ea typeface="+mn-ea"/>
                        </a:rPr>
                        <a:t>RAN2/3/4 6G R20 SIDs</a:t>
                      </a:r>
                      <a:endParaRPr lang="zh-CN" altLang="en-US" sz="1800" dirty="0">
                        <a:latin typeface="+mn-ea"/>
                        <a:ea typeface="+mn-ea"/>
                      </a:endParaRPr>
                    </a:p>
                  </a:txBody>
                  <a:tcPr marL="97740" marR="97740" marT="48870" marB="4887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 marL="97740" marR="97740" marT="48870" marB="48870" anchor="ctr"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 marL="97740" marR="97740" marT="48870" marB="48870" anchor="ctr"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 marL="97740" marR="97740" marT="48870" marB="48870" anchor="ctr"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 marL="97740" marR="97740" marT="48870" marB="48870" anchor="ctr"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 marL="97740" marR="97740" marT="48870" marB="48870" anchor="ctr"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 marL="97740" marR="97740" marT="48870" marB="48870" anchor="ctr">
                    <a:solidFill>
                      <a:srgbClr val="92D050"/>
                    </a:solidFill>
                  </a:tcPr>
                </a:tc>
                <a:tc gridSpan="9">
                  <a:txBody>
                    <a:bodyPr/>
                    <a:lstStyle/>
                    <a:p>
                      <a:pPr algn="ctr"/>
                      <a:r>
                        <a:rPr lang="en-US" altLang="zh-CN" sz="1800" dirty="0">
                          <a:latin typeface="+mn-ea"/>
                          <a:ea typeface="+mn-ea"/>
                        </a:rPr>
                        <a:t>RAN2/3/4 6G R21 WIDs (with ASN.1)</a:t>
                      </a:r>
                      <a:endParaRPr lang="zh-CN" altLang="en-US" sz="1800" dirty="0">
                        <a:latin typeface="+mn-ea"/>
                        <a:ea typeface="+mn-ea"/>
                      </a:endParaRPr>
                    </a:p>
                  </a:txBody>
                  <a:tcPr marL="97740" marR="97740" marT="48870" marB="48870" anchor="ctr">
                    <a:pattFill prst="wdDnDiag">
                      <a:fgClr>
                        <a:srgbClr val="92D050"/>
                      </a:fgClr>
                      <a:bgClr>
                        <a:schemeClr val="bg1"/>
                      </a:bgClr>
                    </a:patt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 marL="97740" marR="97740" marT="48870" marB="48870" anchor="ctr"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 marL="97740" marR="97740" marT="48870" marB="48870" anchor="ctr"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 marL="97740" marR="97740" marT="48870" marB="48870" anchor="ctr"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 marL="97740" marR="97740" marT="48870" marB="48870" anchor="ctr"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 marL="97740" marR="97740" marT="48870" marB="48870" anchor="ctr"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 marL="97740" marR="97740" marT="48870" marB="48870" anchor="ctr"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 marL="97740" marR="97740" marT="48870" marB="48870" anchor="ctr"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 marL="97740" marR="97740" marT="48870" marB="4887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dirty="0"/>
                    </a:p>
                  </a:txBody>
                  <a:tcPr marL="97740" marR="97740" marT="48870" marB="4887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dirty="0"/>
                    </a:p>
                  </a:txBody>
                  <a:tcPr marL="97740" marR="97740" marT="48870" marB="4887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dirty="0"/>
                    </a:p>
                  </a:txBody>
                  <a:tcPr marL="97740" marR="97740" marT="48870" marB="4887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dirty="0"/>
                    </a:p>
                  </a:txBody>
                  <a:tcPr marL="97740" marR="97740" marT="48870" marB="4887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dirty="0"/>
                    </a:p>
                  </a:txBody>
                  <a:tcPr marL="97740" marR="97740" marT="48870" marB="4887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88603">
                <a:tc gridSpan="3">
                  <a:txBody>
                    <a:bodyPr/>
                    <a:lstStyle/>
                    <a:p>
                      <a:pPr algn="ctr"/>
                      <a:r>
                        <a:rPr lang="en-US" altLang="zh-CN" sz="2000" b="1" dirty="0">
                          <a:solidFill>
                            <a:srgbClr val="0070C0"/>
                          </a:solidFill>
                          <a:latin typeface="+mn-ea"/>
                          <a:ea typeface="+mn-ea"/>
                        </a:rPr>
                        <a:t>5GA R20</a:t>
                      </a:r>
                      <a:endParaRPr lang="zh-CN" altLang="en-US" sz="2000" b="1" dirty="0">
                        <a:solidFill>
                          <a:srgbClr val="0070C0"/>
                        </a:solidFill>
                        <a:latin typeface="+mn-ea"/>
                        <a:ea typeface="+mn-ea"/>
                      </a:endParaRPr>
                    </a:p>
                  </a:txBody>
                  <a:tcPr marL="97740" marR="97740" marT="48870" marB="48870" anchor="ctr"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dirty="0"/>
                    </a:p>
                  </a:txBody>
                  <a:tcPr marL="97740" marR="97740" marT="48870" marB="4887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>
                        <a:latin typeface="+mn-ea"/>
                        <a:ea typeface="+mn-ea"/>
                      </a:endParaRPr>
                    </a:p>
                  </a:txBody>
                  <a:tcPr marL="97740" marR="97740" marT="48870" marB="4887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>
                        <a:latin typeface="+mn-ea"/>
                        <a:ea typeface="+mn-ea"/>
                      </a:endParaRPr>
                    </a:p>
                  </a:txBody>
                  <a:tcPr marL="97740" marR="97740" marT="48870" marB="48870" anchor="ctr">
                    <a:noFill/>
                  </a:tcPr>
                </a:tc>
                <a:tc gridSpan="6">
                  <a:txBody>
                    <a:bodyPr/>
                    <a:lstStyle/>
                    <a:p>
                      <a:pPr algn="ctr"/>
                      <a:r>
                        <a:rPr lang="en-US" altLang="zh-CN" sz="1800" dirty="0">
                          <a:latin typeface="+mn-ea"/>
                          <a:ea typeface="+mn-ea"/>
                        </a:rPr>
                        <a:t>RAN1</a:t>
                      </a:r>
                      <a:endParaRPr lang="zh-CN" altLang="en-US" sz="1800" dirty="0">
                        <a:latin typeface="+mn-ea"/>
                        <a:ea typeface="+mn-ea"/>
                      </a:endParaRPr>
                    </a:p>
                  </a:txBody>
                  <a:tcPr marL="97740" marR="97740" marT="48870" marB="48870" anchor="ctr">
                    <a:solidFill>
                      <a:srgbClr val="0070C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 marL="97740" marR="97740" marT="48870" marB="48870" anchor="ctr">
                    <a:solidFill>
                      <a:srgbClr val="0070C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 marL="97740" marR="97740" marT="48870" marB="48870" anchor="ctr">
                    <a:solidFill>
                      <a:srgbClr val="0070C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 marL="97740" marR="97740" marT="48870" marB="48870" anchor="ctr">
                    <a:solidFill>
                      <a:srgbClr val="0070C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 marL="97740" marR="97740" marT="48870" marB="48870" anchor="ctr">
                    <a:solidFill>
                      <a:srgbClr val="0070C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 marL="97740" marR="97740" marT="48870" marB="48870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dirty="0">
                        <a:latin typeface="+mn-ea"/>
                        <a:ea typeface="+mn-ea"/>
                      </a:endParaRPr>
                    </a:p>
                  </a:txBody>
                  <a:tcPr marL="97740" marR="97740" marT="48870" marB="4887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dirty="0">
                        <a:latin typeface="+mn-ea"/>
                        <a:ea typeface="+mn-ea"/>
                      </a:endParaRPr>
                    </a:p>
                  </a:txBody>
                  <a:tcPr marL="97740" marR="97740" marT="48870" marB="48870" anchor="ctr">
                    <a:noFill/>
                  </a:tcPr>
                </a:tc>
                <a:tc gridSpan="9">
                  <a:txBody>
                    <a:bodyPr/>
                    <a:lstStyle/>
                    <a:p>
                      <a:pPr algn="ctr"/>
                      <a:endParaRPr lang="zh-CN" altLang="en-US" sz="1800" dirty="0">
                        <a:noFill/>
                        <a:latin typeface="+mn-ea"/>
                        <a:ea typeface="+mn-ea"/>
                      </a:endParaRPr>
                    </a:p>
                  </a:txBody>
                  <a:tcPr marL="97740" marR="97740" marT="48870" marB="48870" anchor="ctr"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dirty="0"/>
                    </a:p>
                  </a:txBody>
                  <a:tcPr marL="97740" marR="97740" marT="48870" marB="4887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dirty="0"/>
                    </a:p>
                  </a:txBody>
                  <a:tcPr marL="97740" marR="97740" marT="48870" marB="4887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dirty="0"/>
                    </a:p>
                  </a:txBody>
                  <a:tcPr marL="97740" marR="97740" marT="48870" marB="4887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dirty="0"/>
                    </a:p>
                  </a:txBody>
                  <a:tcPr marL="97740" marR="97740" marT="48870" marB="4887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dirty="0"/>
                    </a:p>
                  </a:txBody>
                  <a:tcPr marL="97740" marR="97740" marT="48870" marB="4887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88603">
                <a:tc gridSpan="3">
                  <a:txBody>
                    <a:bodyPr/>
                    <a:lstStyle/>
                    <a:p>
                      <a:pPr algn="ctr"/>
                      <a:endParaRPr lang="zh-CN" altLang="en-US" sz="2000" dirty="0">
                        <a:latin typeface="+mn-ea"/>
                        <a:ea typeface="+mn-ea"/>
                      </a:endParaRPr>
                    </a:p>
                  </a:txBody>
                  <a:tcPr marL="97740" marR="97740" marT="48870" marB="48870" anchor="ctr"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dirty="0"/>
                    </a:p>
                  </a:txBody>
                  <a:tcPr marL="97740" marR="97740" marT="48870" marB="4887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>
                        <a:latin typeface="+mn-ea"/>
                        <a:ea typeface="+mn-ea"/>
                      </a:endParaRPr>
                    </a:p>
                  </a:txBody>
                  <a:tcPr marL="97740" marR="97740" marT="48870" marB="4887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dirty="0">
                        <a:latin typeface="+mn-ea"/>
                        <a:ea typeface="+mn-ea"/>
                      </a:endParaRPr>
                    </a:p>
                  </a:txBody>
                  <a:tcPr marL="97740" marR="97740" marT="48870" marB="4887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dirty="0">
                        <a:latin typeface="+mn-ea"/>
                        <a:ea typeface="+mn-ea"/>
                      </a:endParaRPr>
                    </a:p>
                  </a:txBody>
                  <a:tcPr marL="97740" marR="97740" marT="48870" marB="48870" anchor="ctr">
                    <a:noFill/>
                  </a:tcPr>
                </a:tc>
                <a:tc gridSpan="6">
                  <a:txBody>
                    <a:bodyPr/>
                    <a:lstStyle/>
                    <a:p>
                      <a:pPr algn="ctr"/>
                      <a:r>
                        <a:rPr lang="en-US" altLang="zh-CN" sz="1800" dirty="0">
                          <a:latin typeface="+mn-ea"/>
                          <a:ea typeface="+mn-ea"/>
                        </a:rPr>
                        <a:t>RAN2/3/4</a:t>
                      </a:r>
                      <a:endParaRPr lang="zh-CN" altLang="en-US" sz="1800" dirty="0">
                        <a:latin typeface="+mn-ea"/>
                        <a:ea typeface="+mn-ea"/>
                      </a:endParaRPr>
                    </a:p>
                  </a:txBody>
                  <a:tcPr marL="97740" marR="97740" marT="48870" marB="48870" anchor="ctr">
                    <a:solidFill>
                      <a:srgbClr val="0070C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 marL="97740" marR="97740" marT="48870" marB="48870" anchor="ctr">
                    <a:solidFill>
                      <a:srgbClr val="0070C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 marL="97740" marR="97740" marT="48870" marB="48870" anchor="ctr">
                    <a:solidFill>
                      <a:srgbClr val="0070C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 marL="97740" marR="97740" marT="48870" marB="48870" anchor="ctr">
                    <a:solidFill>
                      <a:srgbClr val="0070C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 marL="97740" marR="97740" marT="48870" marB="48870" anchor="ctr">
                    <a:solidFill>
                      <a:srgbClr val="0070C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 marL="97740" marR="97740" marT="48870" marB="48870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dirty="0">
                        <a:latin typeface="+mn-ea"/>
                        <a:ea typeface="+mn-ea"/>
                      </a:endParaRPr>
                    </a:p>
                  </a:txBody>
                  <a:tcPr marL="97740" marR="97740" marT="48870" marB="48870" anchor="ctr">
                    <a:noFill/>
                  </a:tcPr>
                </a:tc>
                <a:tc gridSpan="9">
                  <a:txBody>
                    <a:bodyPr/>
                    <a:lstStyle/>
                    <a:p>
                      <a:pPr algn="ctr"/>
                      <a:endParaRPr lang="zh-CN" altLang="en-US" sz="1800" dirty="0">
                        <a:latin typeface="+mn-ea"/>
                        <a:ea typeface="+mn-ea"/>
                      </a:endParaRPr>
                    </a:p>
                  </a:txBody>
                  <a:tcPr marL="97740" marR="97740" marT="48870" marB="48870" anchor="ctr"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dirty="0"/>
                    </a:p>
                  </a:txBody>
                  <a:tcPr marL="97740" marR="97740" marT="48870" marB="4887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dirty="0"/>
                    </a:p>
                  </a:txBody>
                  <a:tcPr marL="97740" marR="97740" marT="48870" marB="4887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dirty="0"/>
                    </a:p>
                  </a:txBody>
                  <a:tcPr marL="97740" marR="97740" marT="48870" marB="4887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dirty="0"/>
                    </a:p>
                  </a:txBody>
                  <a:tcPr marL="97740" marR="97740" marT="48870" marB="4887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dirty="0"/>
                    </a:p>
                  </a:txBody>
                  <a:tcPr marL="97740" marR="97740" marT="48870" marB="4887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801605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AI mobility[RP-242797]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776506" y="2724912"/>
            <a:ext cx="22841774" cy="10123985"/>
          </a:xfrm>
        </p:spPr>
        <p:txBody>
          <a:bodyPr>
            <a:normAutofit fontScale="62500" lnSpcReduction="20000"/>
          </a:bodyPr>
          <a:lstStyle/>
          <a:p>
            <a:r>
              <a:rPr lang="en-US" altLang="zh-CN" dirty="0"/>
              <a:t>Current status:</a:t>
            </a:r>
          </a:p>
          <a:p>
            <a:pPr lvl="1"/>
            <a:r>
              <a:rPr lang="en-US" altLang="zh-CN" dirty="0"/>
              <a:t>The evaluation on core use case i.e. RRM measurement prediction is almost finished after 2 rounds of simulation</a:t>
            </a:r>
          </a:p>
          <a:p>
            <a:pPr lvl="2"/>
            <a:r>
              <a:rPr lang="en-US" altLang="zh-CN" dirty="0"/>
              <a:t>Generalization study will focus on RRM measurement prediction</a:t>
            </a:r>
          </a:p>
          <a:p>
            <a:pPr lvl="1"/>
            <a:r>
              <a:rPr lang="en-US" altLang="zh-CN" dirty="0"/>
              <a:t>Evaluation on measurement event, RLF and SLS to verify HO performance is expected from Feb. 2025</a:t>
            </a:r>
          </a:p>
          <a:p>
            <a:pPr lvl="1"/>
            <a:r>
              <a:rPr lang="en-US" altLang="zh-CN" dirty="0"/>
              <a:t>Mobility specific LCM will start in 2025 e.g. April </a:t>
            </a:r>
          </a:p>
          <a:p>
            <a:r>
              <a:rPr lang="en-US" altLang="zh-CN" dirty="0"/>
              <a:t>We prefer to have a work item in R20 with the following scopes:</a:t>
            </a:r>
          </a:p>
          <a:p>
            <a:pPr lvl="1"/>
            <a:r>
              <a:rPr lang="en-US" altLang="zh-CN" dirty="0"/>
              <a:t>In general limited to the scope studied in Rel19</a:t>
            </a:r>
          </a:p>
          <a:p>
            <a:pPr lvl="1"/>
            <a:r>
              <a:rPr lang="en-US" altLang="zh-CN" dirty="0"/>
              <a:t>What is agreed for AI/ML over air </a:t>
            </a:r>
            <a:r>
              <a:rPr lang="en-US" altLang="zh-CN" dirty="0" err="1"/>
              <a:t>w.r.t.</a:t>
            </a:r>
            <a:r>
              <a:rPr lang="en-US" altLang="zh-CN" dirty="0"/>
              <a:t> LCM will be reused as much as possible</a:t>
            </a:r>
          </a:p>
          <a:p>
            <a:pPr lvl="1"/>
            <a:r>
              <a:rPr lang="en-US" altLang="zh-CN" dirty="0"/>
              <a:t>This WID will focus on mobility specific aspects</a:t>
            </a:r>
          </a:p>
          <a:p>
            <a:pPr lvl="2"/>
            <a:r>
              <a:rPr lang="en-US" altLang="zh-CN" dirty="0"/>
              <a:t>For UE sided model:</a:t>
            </a:r>
          </a:p>
          <a:p>
            <a:pPr lvl="3"/>
            <a:r>
              <a:rPr lang="en-US" altLang="zh-CN" dirty="0"/>
              <a:t>Including but not limited to data collection, inference configuration and report, monitoring, activation/deactivation etc.</a:t>
            </a:r>
          </a:p>
          <a:p>
            <a:pPr lvl="2"/>
            <a:r>
              <a:rPr lang="en-US" altLang="zh-CN" dirty="0"/>
              <a:t>For network sided model</a:t>
            </a:r>
          </a:p>
          <a:p>
            <a:pPr lvl="3"/>
            <a:r>
              <a:rPr lang="en-US" altLang="zh-CN" dirty="0"/>
              <a:t>Including but not limited to data collection, assisted information from UE for inference etc.</a:t>
            </a:r>
          </a:p>
          <a:p>
            <a:pPr lvl="1"/>
            <a:r>
              <a:rPr lang="en-US" altLang="zh-CN" dirty="0"/>
              <a:t>RAN4 need focus on RRM measurement prediction</a:t>
            </a:r>
          </a:p>
          <a:p>
            <a:r>
              <a:rPr lang="en-US" altLang="zh-CN" dirty="0"/>
              <a:t>Something new for study at least can cover:</a:t>
            </a:r>
          </a:p>
          <a:p>
            <a:pPr lvl="1"/>
            <a:r>
              <a:rPr lang="en-US" altLang="zh-CN" dirty="0"/>
              <a:t>LTM (intra-CU and inter-CU)</a:t>
            </a:r>
          </a:p>
          <a:p>
            <a:pPr lvl="1"/>
            <a:r>
              <a:rPr lang="en-US" altLang="zh-CN" dirty="0"/>
              <a:t>Conditional LTM and conditional Handover</a:t>
            </a:r>
          </a:p>
          <a:p>
            <a:pPr lvl="1"/>
            <a:r>
              <a:rPr lang="en-US" altLang="zh-CN" dirty="0"/>
              <a:t>Both </a:t>
            </a:r>
            <a:r>
              <a:rPr lang="en-US" altLang="zh-CN" dirty="0" err="1"/>
              <a:t>Pcell</a:t>
            </a:r>
            <a:r>
              <a:rPr lang="en-US" altLang="zh-CN" dirty="0"/>
              <a:t> change and </a:t>
            </a:r>
            <a:r>
              <a:rPr lang="en-US" altLang="zh-CN" dirty="0" err="1"/>
              <a:t>PSCell</a:t>
            </a:r>
            <a:r>
              <a:rPr lang="en-US" altLang="zh-CN" dirty="0"/>
              <a:t> change</a:t>
            </a:r>
            <a:endParaRPr lang="zh-CN" alt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AI/ML over the air interface [RP-242919]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776506" y="2349425"/>
            <a:ext cx="22841774" cy="9269762"/>
          </a:xfrm>
        </p:spPr>
        <p:txBody>
          <a:bodyPr>
            <a:normAutofit fontScale="77500" lnSpcReduction="20000"/>
          </a:bodyPr>
          <a:lstStyle/>
          <a:p>
            <a:r>
              <a:rPr lang="en-US" sz="4000" dirty="0"/>
              <a:t>A WI on AI/ML over the air interface depends on the output of R19 study</a:t>
            </a:r>
          </a:p>
          <a:p>
            <a:pPr lvl="1"/>
            <a:r>
              <a:rPr lang="en-US" sz="3600" dirty="0"/>
              <a:t>CSI compression are evaluated and investigated for two releases (i.e., R18 and R19)</a:t>
            </a:r>
          </a:p>
          <a:p>
            <a:pPr lvl="2"/>
            <a:r>
              <a:rPr lang="en-US" sz="3200" dirty="0"/>
              <a:t>Performance gain is observed for some cases</a:t>
            </a:r>
          </a:p>
          <a:p>
            <a:pPr lvl="2"/>
            <a:r>
              <a:rPr lang="en-US" sz="3200" dirty="0"/>
              <a:t>The main controversial part how to alleviate the inter-vendor collaboration</a:t>
            </a:r>
          </a:p>
          <a:p>
            <a:pPr marL="0" lvl="1" indent="0">
              <a:buSzTx/>
              <a:buNone/>
            </a:pPr>
            <a:r>
              <a:rPr lang="en-US" sz="4000" dirty="0"/>
              <a:t>Some aspects needed to be considered carefully</a:t>
            </a:r>
          </a:p>
          <a:p>
            <a:pPr lvl="1"/>
            <a:r>
              <a:rPr lang="en-US" sz="3600" dirty="0"/>
              <a:t>A well-managed scope with essential objectives and limited number of option(s)</a:t>
            </a:r>
          </a:p>
          <a:p>
            <a:pPr lvl="1"/>
            <a:r>
              <a:rPr lang="en-US" sz="3600" dirty="0"/>
              <a:t>A good balance between 5G AI/ML and 6G AI/ML for the air interface</a:t>
            </a:r>
          </a:p>
          <a:p>
            <a:r>
              <a:rPr lang="en-US" altLang="zh-CN" sz="4000" dirty="0"/>
              <a:t>Potential WI on AI/ML over the air interface in R20</a:t>
            </a:r>
          </a:p>
          <a:p>
            <a:pPr lvl="1"/>
            <a:r>
              <a:rPr lang="en-US" altLang="zh-CN" sz="3600" dirty="0"/>
              <a:t>CSI compression (two-sided model)</a:t>
            </a:r>
          </a:p>
          <a:p>
            <a:pPr lvl="2"/>
            <a:r>
              <a:rPr lang="en-US" altLang="zh-CN" sz="3200" dirty="0"/>
              <a:t>Prefer Option 4-1 to facilitate inter-vendor training collaboration</a:t>
            </a:r>
          </a:p>
          <a:p>
            <a:pPr lvl="3"/>
            <a:r>
              <a:rPr lang="en-US" altLang="zh-CN" sz="2800" dirty="0"/>
              <a:t>Option 4-1: dataset sharing from NW-side to UE-side for UE-side encoder offline training</a:t>
            </a:r>
          </a:p>
          <a:p>
            <a:pPr lvl="3"/>
            <a:r>
              <a:rPr lang="en-US" altLang="zh-CN" sz="2800" dirty="0"/>
              <a:t>Benefits: less specification effort  compared with other options and with comparable performance and more flexibility </a:t>
            </a:r>
          </a:p>
          <a:p>
            <a:pPr lvl="2"/>
            <a:r>
              <a:rPr lang="en-US" altLang="zh-CN" sz="3200" dirty="0"/>
              <a:t>Performance monitoring for the CSI compression</a:t>
            </a:r>
          </a:p>
          <a:p>
            <a:pPr lvl="3"/>
            <a:r>
              <a:rPr lang="en-US" altLang="zh-CN" sz="2800" dirty="0"/>
              <a:t>Support both NW-side and UE-side performance monitoring</a:t>
            </a:r>
          </a:p>
          <a:p>
            <a:pPr lvl="3"/>
            <a:r>
              <a:rPr lang="en-US" altLang="zh-CN" sz="2800" dirty="0"/>
              <a:t>Consider intermediate KPI (e.g. SGCS) as monitoring metric </a:t>
            </a:r>
          </a:p>
          <a:p>
            <a:pPr lvl="2"/>
            <a:r>
              <a:rPr lang="en-US" altLang="zh-CN" sz="3200" dirty="0"/>
              <a:t>Data collection</a:t>
            </a:r>
          </a:p>
          <a:p>
            <a:pPr lvl="3"/>
            <a:r>
              <a:rPr lang="en-US" altLang="zh-CN" sz="2800" dirty="0"/>
              <a:t>For NW-side model training, specify mechanism/signaling for ground-truth reporting</a:t>
            </a:r>
          </a:p>
          <a:p>
            <a:pPr lvl="3"/>
            <a:r>
              <a:rPr lang="en-US" altLang="zh-CN" sz="2800" dirty="0"/>
              <a:t>For UE-side model training, support UE requested RS configuration/transmission</a:t>
            </a:r>
          </a:p>
          <a:p>
            <a:endParaRPr lang="en-US" sz="40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06102B7A-442B-40FA-9A9C-1E501FF289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altLang="zh-CN" dirty="0"/>
              <a:t>Ambient</a:t>
            </a:r>
            <a:r>
              <a:rPr lang="en-US" altLang="zh-CN" dirty="0"/>
              <a:t> IoT[RP-242794]</a:t>
            </a:r>
            <a:endParaRPr lang="zh-CN" altLang="en-US" dirty="0"/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B0A284BF-FC37-483A-99A9-55C3903BC01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76505" y="2724912"/>
            <a:ext cx="10682677" cy="10124814"/>
          </a:xfrm>
        </p:spPr>
        <p:txBody>
          <a:bodyPr>
            <a:normAutofit fontScale="70000" lnSpcReduction="20000"/>
          </a:bodyPr>
          <a:lstStyle/>
          <a:p>
            <a:r>
              <a:rPr lang="en-US" altLang="zh-CN" dirty="0"/>
              <a:t>Rel-20 work item:</a:t>
            </a:r>
          </a:p>
          <a:p>
            <a:pPr lvl="1"/>
            <a:r>
              <a:rPr lang="en-US" altLang="zh-CN" dirty="0"/>
              <a:t>Assuming all aspects studied in SI and needed for the market are included in the first WI</a:t>
            </a:r>
          </a:p>
          <a:p>
            <a:pPr lvl="1"/>
            <a:r>
              <a:rPr lang="en-US" altLang="zh-CN" dirty="0"/>
              <a:t>Further support following:</a:t>
            </a:r>
          </a:p>
          <a:p>
            <a:pPr lvl="2"/>
            <a:r>
              <a:rPr lang="en-US" altLang="zh-CN" dirty="0"/>
              <a:t>DO-A traffic</a:t>
            </a:r>
          </a:p>
          <a:p>
            <a:pPr lvl="3"/>
            <a:r>
              <a:rPr lang="en-US" altLang="zh-CN" dirty="0"/>
              <a:t>For sensor data / event triggered applications)</a:t>
            </a:r>
          </a:p>
          <a:p>
            <a:pPr lvl="2"/>
            <a:r>
              <a:rPr lang="en-US" altLang="zh-CN" dirty="0"/>
              <a:t>Positioning enhancement (RAN1/RAN2/RAN3)</a:t>
            </a:r>
          </a:p>
          <a:p>
            <a:pPr lvl="3"/>
            <a:r>
              <a:rPr lang="en-US" altLang="zh-CN" dirty="0"/>
              <a:t>Only reader ID granularity is supported in Rel-19 foreseen, finer granularity is expected according to 38.848.</a:t>
            </a:r>
          </a:p>
          <a:p>
            <a:pPr lvl="2"/>
            <a:r>
              <a:rPr lang="en-US" altLang="zh-CN" dirty="0"/>
              <a:t>Outdoor scenarios : </a:t>
            </a:r>
          </a:p>
          <a:p>
            <a:pPr lvl="3"/>
            <a:r>
              <a:rPr lang="en-US" altLang="zh-CN" dirty="0"/>
              <a:t>To support outdoor use cases identified in 38.848.</a:t>
            </a:r>
          </a:p>
          <a:p>
            <a:pPr lvl="3"/>
            <a:r>
              <a:rPr lang="en-US" altLang="zh-CN" dirty="0"/>
              <a:t>Further enhancements may be needed to improve coverage for outdoor-to-outdoor</a:t>
            </a:r>
          </a:p>
          <a:p>
            <a:endParaRPr lang="zh-CN" altLang="en-US" dirty="0"/>
          </a:p>
        </p:txBody>
      </p:sp>
      <p:graphicFrame>
        <p:nvGraphicFramePr>
          <p:cNvPr id="7" name="表格 6">
            <a:extLst>
              <a:ext uri="{FF2B5EF4-FFF2-40B4-BE49-F238E27FC236}">
                <a16:creationId xmlns:a16="http://schemas.microsoft.com/office/drawing/2014/main" id="{72EDB60B-80EF-49CB-AA15-6CB47D0C330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7994247"/>
              </p:ext>
            </p:extLst>
          </p:nvPr>
        </p:nvGraphicFramePr>
        <p:xfrm>
          <a:off x="14010917" y="6336527"/>
          <a:ext cx="8917009" cy="496240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276731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1496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068923">
                <a:tc>
                  <a:txBody>
                    <a:bodyPr/>
                    <a:lstStyle/>
                    <a:p>
                      <a:pPr algn="l" hangingPunct="0">
                        <a:lnSpc>
                          <a:spcPct val="150000"/>
                        </a:lnSpc>
                      </a:pPr>
                      <a:r>
                        <a:rPr lang="en-US" sz="1400" dirty="0">
                          <a:effectLst/>
                        </a:rPr>
                        <a:t>rUC5: </a:t>
                      </a:r>
                      <a:r>
                        <a:rPr lang="en-US" sz="1400" dirty="0">
                          <a:solidFill>
                            <a:srgbClr val="FF0000"/>
                          </a:solidFill>
                          <a:effectLst/>
                        </a:rPr>
                        <a:t>Outdoor</a:t>
                      </a:r>
                      <a:r>
                        <a:rPr lang="en-US" sz="1400" dirty="0">
                          <a:effectLst/>
                        </a:rPr>
                        <a:t> inventory</a:t>
                      </a:r>
                      <a:endParaRPr lang="zh-CN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ct val="150000"/>
                        </a:lnSpc>
                      </a:pPr>
                      <a:r>
                        <a:rPr lang="en-US" sz="1400">
                          <a:effectLst/>
                        </a:rPr>
                        <a:t>5.2 Medical instruments inventory management and positioning</a:t>
                      </a:r>
                      <a:endParaRPr lang="zh-CN" sz="1400">
                        <a:effectLst/>
                      </a:endParaRPr>
                    </a:p>
                    <a:p>
                      <a:pPr algn="l" hangingPunct="0">
                        <a:lnSpc>
                          <a:spcPct val="150000"/>
                        </a:lnSpc>
                      </a:pPr>
                      <a:r>
                        <a:rPr lang="en-US" sz="1400">
                          <a:effectLst/>
                        </a:rPr>
                        <a:t>5.4 Non-public network for logistics</a:t>
                      </a:r>
                      <a:endParaRPr lang="zh-CN" sz="1400">
                        <a:effectLst/>
                      </a:endParaRPr>
                    </a:p>
                    <a:p>
                      <a:pPr algn="l" hangingPunct="0">
                        <a:lnSpc>
                          <a:spcPct val="150000"/>
                        </a:lnSpc>
                      </a:pPr>
                      <a:r>
                        <a:rPr lang="en-US" sz="1400">
                          <a:effectLst/>
                        </a:rPr>
                        <a:t>5.7 Airport terminal / shipping port</a:t>
                      </a:r>
                      <a:endParaRPr lang="zh-CN" sz="1400">
                        <a:effectLst/>
                      </a:endParaRPr>
                    </a:p>
                    <a:p>
                      <a:pPr algn="l" hangingPunct="0">
                        <a:lnSpc>
                          <a:spcPct val="150000"/>
                        </a:lnSpc>
                      </a:pPr>
                      <a:r>
                        <a:rPr lang="en-US" sz="1400">
                          <a:effectLst/>
                        </a:rPr>
                        <a:t>5.16 Automated supply chain distribution</a:t>
                      </a:r>
                      <a:endParaRPr lang="zh-CN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44675">
                <a:tc>
                  <a:txBody>
                    <a:bodyPr/>
                    <a:lstStyle/>
                    <a:p>
                      <a:pPr algn="l" hangingPunct="0">
                        <a:lnSpc>
                          <a:spcPct val="150000"/>
                        </a:lnSpc>
                      </a:pPr>
                      <a:r>
                        <a:rPr lang="en-US" sz="1400" dirty="0">
                          <a:effectLst/>
                        </a:rPr>
                        <a:t>rUC6: </a:t>
                      </a:r>
                      <a:r>
                        <a:rPr lang="en-US" sz="1400" dirty="0">
                          <a:solidFill>
                            <a:srgbClr val="FF0000"/>
                          </a:solidFill>
                          <a:effectLst/>
                        </a:rPr>
                        <a:t>Outdoor</a:t>
                      </a:r>
                      <a:r>
                        <a:rPr lang="en-US" sz="1400" dirty="0">
                          <a:effectLst/>
                        </a:rPr>
                        <a:t> sensor</a:t>
                      </a:r>
                      <a:endParaRPr lang="zh-CN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ct val="150000"/>
                        </a:lnSpc>
                      </a:pPr>
                      <a:r>
                        <a:rPr lang="en-US" sz="1400" dirty="0">
                          <a:effectLst/>
                        </a:rPr>
                        <a:t>5.3 Smart grids</a:t>
                      </a:r>
                      <a:endParaRPr lang="zh-CN" sz="1400" dirty="0">
                        <a:effectLst/>
                      </a:endParaRPr>
                    </a:p>
                    <a:p>
                      <a:pPr algn="l" hangingPunct="0">
                        <a:lnSpc>
                          <a:spcPct val="150000"/>
                        </a:lnSpc>
                      </a:pPr>
                      <a:r>
                        <a:rPr lang="en-US" sz="1400" dirty="0">
                          <a:effectLst/>
                        </a:rPr>
                        <a:t>5.19 Forest Fire Monitoring</a:t>
                      </a:r>
                      <a:endParaRPr lang="zh-CN" sz="1400" dirty="0">
                        <a:effectLst/>
                      </a:endParaRPr>
                    </a:p>
                    <a:p>
                      <a:pPr algn="l" hangingPunct="0">
                        <a:lnSpc>
                          <a:spcPct val="150000"/>
                        </a:lnSpc>
                      </a:pPr>
                      <a:r>
                        <a:rPr lang="en-US" sz="1400" dirty="0">
                          <a:effectLst/>
                        </a:rPr>
                        <a:t>5.22 Dairy farming</a:t>
                      </a:r>
                      <a:endParaRPr lang="zh-CN" sz="1400" dirty="0">
                        <a:effectLst/>
                      </a:endParaRPr>
                    </a:p>
                    <a:p>
                      <a:pPr algn="l" hangingPunct="0">
                        <a:lnSpc>
                          <a:spcPct val="150000"/>
                        </a:lnSpc>
                      </a:pPr>
                      <a:r>
                        <a:rPr lang="en-US" sz="1400" dirty="0">
                          <a:effectLst/>
                        </a:rPr>
                        <a:t>5.24 Smart manhole cover safety monitoring</a:t>
                      </a:r>
                      <a:endParaRPr lang="zh-CN" sz="1400" dirty="0">
                        <a:effectLst/>
                      </a:endParaRPr>
                    </a:p>
                    <a:p>
                      <a:pPr algn="l" hangingPunct="0">
                        <a:lnSpc>
                          <a:spcPct val="150000"/>
                        </a:lnSpc>
                      </a:pPr>
                      <a:r>
                        <a:rPr lang="en-US" sz="1400" dirty="0">
                          <a:effectLst/>
                        </a:rPr>
                        <a:t>5.25 Smart bridge health monitoring</a:t>
                      </a:r>
                      <a:endParaRPr lang="zh-CN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93171">
                <a:tc>
                  <a:txBody>
                    <a:bodyPr/>
                    <a:lstStyle/>
                    <a:p>
                      <a:pPr algn="l" hangingPunct="0">
                        <a:lnSpc>
                          <a:spcPct val="150000"/>
                        </a:lnSpc>
                      </a:pPr>
                      <a:r>
                        <a:rPr lang="en-US" sz="1400" dirty="0">
                          <a:effectLst/>
                        </a:rPr>
                        <a:t>rUC7: </a:t>
                      </a:r>
                      <a:r>
                        <a:rPr lang="en-US" sz="1400" dirty="0">
                          <a:solidFill>
                            <a:srgbClr val="FF0000"/>
                          </a:solidFill>
                          <a:effectLst/>
                        </a:rPr>
                        <a:t>Outdoor</a:t>
                      </a:r>
                      <a:r>
                        <a:rPr lang="en-US" sz="1400" dirty="0">
                          <a:effectLst/>
                        </a:rPr>
                        <a:t> positioning</a:t>
                      </a:r>
                      <a:endParaRPr lang="zh-CN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ct val="150000"/>
                        </a:lnSpc>
                      </a:pPr>
                      <a:r>
                        <a:rPr lang="en-US" sz="1400">
                          <a:effectLst/>
                        </a:rPr>
                        <a:t>5.8 Finding remote lost item</a:t>
                      </a:r>
                      <a:endParaRPr lang="zh-CN" sz="1400">
                        <a:effectLst/>
                      </a:endParaRPr>
                    </a:p>
                    <a:p>
                      <a:pPr algn="l" hangingPunct="0">
                        <a:lnSpc>
                          <a:spcPct val="150000"/>
                        </a:lnSpc>
                      </a:pPr>
                      <a:r>
                        <a:rPr lang="en-US" sz="1400">
                          <a:effectLst/>
                        </a:rPr>
                        <a:t>5.9 Location service</a:t>
                      </a:r>
                      <a:endParaRPr lang="zh-CN" sz="1400">
                        <a:effectLst/>
                      </a:endParaRPr>
                    </a:p>
                    <a:p>
                      <a:pPr algn="l" hangingPunct="0">
                        <a:lnSpc>
                          <a:spcPct val="150000"/>
                        </a:lnSpc>
                      </a:pPr>
                      <a:r>
                        <a:rPr lang="en-US" sz="1400">
                          <a:effectLst/>
                        </a:rPr>
                        <a:t>5.12 Personal belongings finding</a:t>
                      </a:r>
                      <a:endParaRPr lang="zh-CN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68923">
                <a:tc>
                  <a:txBody>
                    <a:bodyPr/>
                    <a:lstStyle/>
                    <a:p>
                      <a:pPr algn="l" hangingPunct="0">
                        <a:lnSpc>
                          <a:spcPct val="150000"/>
                        </a:lnSpc>
                      </a:pPr>
                      <a:r>
                        <a:rPr lang="en-US" sz="1400" dirty="0">
                          <a:effectLst/>
                        </a:rPr>
                        <a:t>rUC8: </a:t>
                      </a:r>
                      <a:r>
                        <a:rPr lang="en-US" sz="1400" dirty="0">
                          <a:solidFill>
                            <a:srgbClr val="FF0000"/>
                          </a:solidFill>
                          <a:effectLst/>
                        </a:rPr>
                        <a:t>Outdoor</a:t>
                      </a:r>
                      <a:r>
                        <a:rPr lang="en-US" sz="1400" dirty="0">
                          <a:effectLst/>
                        </a:rPr>
                        <a:t> command</a:t>
                      </a:r>
                      <a:endParaRPr lang="zh-CN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ct val="150000"/>
                        </a:lnSpc>
                      </a:pPr>
                      <a:r>
                        <a:rPr lang="en-US" sz="1400" dirty="0">
                          <a:effectLst/>
                        </a:rPr>
                        <a:t>5.11 Online modification of medical instruments status</a:t>
                      </a:r>
                      <a:endParaRPr lang="zh-CN" sz="1400" dirty="0">
                        <a:effectLst/>
                      </a:endParaRPr>
                    </a:p>
                    <a:p>
                      <a:pPr algn="l" hangingPunct="0">
                        <a:lnSpc>
                          <a:spcPct val="150000"/>
                        </a:lnSpc>
                      </a:pPr>
                      <a:r>
                        <a:rPr lang="en-US" sz="1400" dirty="0">
                          <a:effectLst/>
                        </a:rPr>
                        <a:t>5.17 Device activation and deactivation</a:t>
                      </a:r>
                      <a:endParaRPr lang="zh-CN" sz="1400" dirty="0">
                        <a:effectLst/>
                      </a:endParaRPr>
                    </a:p>
                    <a:p>
                      <a:pPr algn="l" hangingPunct="0">
                        <a:lnSpc>
                          <a:spcPct val="150000"/>
                        </a:lnSpc>
                      </a:pPr>
                      <a:r>
                        <a:rPr lang="en-US" sz="1400" dirty="0">
                          <a:effectLst/>
                        </a:rPr>
                        <a:t>5.26 Elderly Health Care</a:t>
                      </a:r>
                      <a:endParaRPr lang="zh-CN" sz="1400" dirty="0">
                        <a:effectLst/>
                      </a:endParaRPr>
                    </a:p>
                    <a:p>
                      <a:pPr algn="l" hangingPunct="0">
                        <a:lnSpc>
                          <a:spcPct val="150000"/>
                        </a:lnSpc>
                      </a:pPr>
                      <a:r>
                        <a:rPr lang="en-US" sz="1400" dirty="0">
                          <a:effectLst/>
                        </a:rPr>
                        <a:t>5.30 Controller in smart agriculture</a:t>
                      </a:r>
                      <a:endParaRPr lang="zh-CN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8" name="图片 7">
            <a:extLst>
              <a:ext uri="{FF2B5EF4-FFF2-40B4-BE49-F238E27FC236}">
                <a16:creationId xmlns:a16="http://schemas.microsoft.com/office/drawing/2014/main" id="{551A68DF-961F-4B10-9702-CDB0C06953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10917" y="3258657"/>
            <a:ext cx="8217351" cy="2562312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22220184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ISAC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765720" y="2322576"/>
            <a:ext cx="22841774" cy="8120835"/>
          </a:xfrm>
        </p:spPr>
        <p:txBody>
          <a:bodyPr>
            <a:normAutofit/>
          </a:bodyPr>
          <a:lstStyle/>
          <a:p>
            <a:r>
              <a:rPr lang="en-US" altLang="zh-CN" sz="4000" dirty="0"/>
              <a:t>ISAC is expected as the day-1 feature of 6G</a:t>
            </a:r>
          </a:p>
          <a:p>
            <a:pPr lvl="1"/>
            <a:r>
              <a:rPr lang="en-US" altLang="zh-CN" sz="3600" dirty="0"/>
              <a:t>6G study will cover full set of use case and scenarios</a:t>
            </a:r>
          </a:p>
          <a:p>
            <a:pPr lvl="1"/>
            <a:r>
              <a:rPr lang="en-US" altLang="zh-CN" sz="3600" dirty="0"/>
              <a:t>Overlapping of ISAC in 5G-A and 6G in RAN1 should be avoided</a:t>
            </a:r>
          </a:p>
          <a:p>
            <a:pPr lvl="2"/>
            <a:r>
              <a:rPr lang="en-US" altLang="zh-CN" sz="3200" dirty="0"/>
              <a:t>All evaluations for ISAC are preferred to be included in 6G study</a:t>
            </a:r>
          </a:p>
          <a:p>
            <a:pPr lvl="2"/>
            <a:r>
              <a:rPr lang="en-US" altLang="zh-CN" sz="3200" dirty="0"/>
              <a:t>Manageable workload for the group</a:t>
            </a:r>
          </a:p>
          <a:p>
            <a:r>
              <a:rPr lang="en-US" altLang="zh-CN" sz="4000" dirty="0"/>
              <a:t>Open for an item without </a:t>
            </a:r>
            <a:r>
              <a:rPr lang="en-US" altLang="zh-CN" sz="4000" dirty="0" err="1"/>
              <a:t>Uu</a:t>
            </a:r>
            <a:r>
              <a:rPr lang="en-US" altLang="zh-CN" sz="4000" dirty="0"/>
              <a:t> impact and UE involvement</a:t>
            </a:r>
          </a:p>
          <a:p>
            <a:pPr lvl="1"/>
            <a:r>
              <a:rPr lang="en-US" altLang="zh-CN" sz="3600" dirty="0"/>
              <a:t>Sensing by reusing existing reference signal</a:t>
            </a:r>
          </a:p>
          <a:p>
            <a:pPr lvl="1"/>
            <a:r>
              <a:rPr lang="en-US" altLang="zh-CN" sz="3600" dirty="0"/>
              <a:t>No spec impact from RAN1/2 perspective, i.e.,</a:t>
            </a:r>
          </a:p>
          <a:p>
            <a:pPr lvl="2"/>
            <a:r>
              <a:rPr lang="en-US" altLang="zh-CN" sz="3200" dirty="0"/>
              <a:t>Reuse the existing design of waveform, reference signal and so on</a:t>
            </a:r>
          </a:p>
          <a:p>
            <a:pPr marL="635000" lvl="1" indent="0">
              <a:buNone/>
            </a:pPr>
            <a:endParaRPr lang="en-US" altLang="zh-CN" sz="3600" dirty="0"/>
          </a:p>
          <a:p>
            <a:pPr lvl="1"/>
            <a:endParaRPr lang="en-US" altLang="zh-CN" sz="36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theme/theme1.xml><?xml version="1.0" encoding="utf-8"?>
<a:theme xmlns:a="http://schemas.openxmlformats.org/drawingml/2006/main" name="White 白底">
  <a:themeElements>
    <a:clrScheme name="OPPO色彩系统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46937"/>
      </a:accent1>
      <a:accent2>
        <a:srgbClr val="C9C9C8"/>
      </a:accent2>
      <a:accent3>
        <a:srgbClr val="2DC84D"/>
      </a:accent3>
      <a:accent4>
        <a:srgbClr val="FAFAFA"/>
      </a:accent4>
      <a:accent5>
        <a:srgbClr val="046937"/>
      </a:accent5>
      <a:accent6>
        <a:srgbClr val="C9C9C8"/>
      </a:accent6>
      <a:hlink>
        <a:srgbClr val="2DC84D"/>
      </a:hlink>
      <a:folHlink>
        <a:srgbClr val="2DC84D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Black 黑底">
  <a:themeElements>
    <a:clrScheme name="OPPO色彩系统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46937"/>
      </a:accent1>
      <a:accent2>
        <a:srgbClr val="C9C9C8"/>
      </a:accent2>
      <a:accent3>
        <a:srgbClr val="2DC84D"/>
      </a:accent3>
      <a:accent4>
        <a:srgbClr val="FAFAFA"/>
      </a:accent4>
      <a:accent5>
        <a:srgbClr val="046937"/>
      </a:accent5>
      <a:accent6>
        <a:srgbClr val="C9C9C8"/>
      </a:accent6>
      <a:hlink>
        <a:srgbClr val="2DC84D"/>
      </a:hlink>
      <a:folHlink>
        <a:srgbClr val="2DC84D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759</TotalTime>
  <Words>891</Words>
  <Application>Microsoft Office PowerPoint</Application>
  <PresentationFormat>自定义</PresentationFormat>
  <Paragraphs>138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7</vt:i4>
      </vt:variant>
    </vt:vector>
  </HeadingPairs>
  <TitlesOfParts>
    <vt:vector size="16" baseType="lpstr">
      <vt:lpstr>Helvetica Neue</vt:lpstr>
      <vt:lpstr>Helvetica Neue Medium</vt:lpstr>
      <vt:lpstr>OPPOSans B</vt:lpstr>
      <vt:lpstr>OPPOSans M</vt:lpstr>
      <vt:lpstr>OPPOSans R</vt:lpstr>
      <vt:lpstr>Arial</vt:lpstr>
      <vt:lpstr>Wingdings</vt:lpstr>
      <vt:lpstr>White 白底</vt:lpstr>
      <vt:lpstr>Black 黑底</vt:lpstr>
      <vt:lpstr>OPPO’s view on R20 5G-A package</vt:lpstr>
      <vt:lpstr>General views on 5GA R20 package</vt:lpstr>
      <vt:lpstr>AI mobility[RP-242797]</vt:lpstr>
      <vt:lpstr>AI/ML over the air interface [RP-242919]</vt:lpstr>
      <vt:lpstr>Ambient IoT[RP-242794]</vt:lpstr>
      <vt:lpstr>ISAC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Zhongda Du</dc:creator>
  <cp:lastModifiedBy>OPPO-Zonda</cp:lastModifiedBy>
  <cp:revision>2050</cp:revision>
  <cp:lastPrinted>2023-06-26T09:38:00Z</cp:lastPrinted>
  <dcterms:created xsi:type="dcterms:W3CDTF">2023-06-01T23:19:00Z</dcterms:created>
  <dcterms:modified xsi:type="dcterms:W3CDTF">2024-12-08T15:13:20Z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2052-10.1.0.6395</vt:lpwstr>
  </property>
  <property fmtid="{D5CDD505-2E9C-101B-9397-08002B2CF9AE}" pid="3" name="ICV">
    <vt:lpwstr/>
  </property>
</Properties>
</file>