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10"/>
  </p:notesMasterIdLst>
  <p:sldIdLst>
    <p:sldId id="256" r:id="rId5"/>
    <p:sldId id="265" r:id="rId6"/>
    <p:sldId id="266" r:id="rId7"/>
    <p:sldId id="267" r:id="rId8"/>
    <p:sldId id="264" r:id="rId9"/>
  </p:sldIdLst>
  <p:sldSz cx="10969625" cy="6170613"/>
  <p:notesSz cx="6858000" cy="9144000"/>
  <p:custDataLst>
    <p:tags r:id="rId11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039702-F1C3-CF4D-837A-070E4A84DD1B}" v="43" dt="2024-12-03T13:57:30.9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25"/>
    <p:restoredTop sz="88364"/>
  </p:normalViewPr>
  <p:slideViewPr>
    <p:cSldViewPr snapToGrid="0">
      <p:cViewPr varScale="1">
        <p:scale>
          <a:sx n="136" d="100"/>
          <a:sy n="136" d="100"/>
        </p:scale>
        <p:origin x="12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03.12.24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82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CDFFD-93F2-EB17-66E6-85E3044D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75EB03-95B0-FD63-BDD8-FB6E300DF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E1A002-2BE7-5CA3-91B3-BEA7FC6CEE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1B646-53C6-ED72-20B5-53804920EB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3371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31683-3200-EC2D-AB65-208ADE334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21A276-3306-D957-9618-7BA5B8613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4DD4C0-C051-A3B6-D4D0-705AFB2E1F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73AB12-6C94-4264-5BF7-D9C6556C1D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3952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B57B5-7BC2-A7E7-7C78-DFA0607FC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B5D8E-EBAC-07A5-1621-BB96E763B2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CB84CE-77AC-920A-1A62-D05B1106C3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3799B-D0A6-CD7F-8382-20FAB1C9C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147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AABD8-ED1E-9532-8898-14C4F0847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A6E572-A686-0695-2E20-46EC6029C8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383A89-C145-B45A-D4B3-97E9B8376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DB98DD-1ECF-1E4F-3A74-610A17F758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413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9" userDrawn="1">
          <p15:clr>
            <a:srgbClr val="FBAE40"/>
          </p15:clr>
        </p15:guide>
        <p15:guide id="6" orient="horz" pos="3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-1" y="0"/>
            <a:ext cx="10899775" cy="6170400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  <p:sp>
        <p:nvSpPr>
          <p:cNvPr id="2" name="Logo">
            <a:extLst>
              <a:ext uri="{FF2B5EF4-FFF2-40B4-BE49-F238E27FC236}">
                <a16:creationId xmlns:a16="http://schemas.microsoft.com/office/drawing/2014/main" id="{F002D116-88B8-2720-FAAC-860765E59F7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3210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2" pos="686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7622B3-81E1-E658-F490-95C6B8232688}"/>
              </a:ext>
            </a:extLst>
          </p:cNvPr>
          <p:cNvSpPr txBox="1"/>
          <p:nvPr userDrawn="1"/>
        </p:nvSpPr>
        <p:spPr>
          <a:xfrm>
            <a:off x="1156225" y="57584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70" userDrawn="1">
          <p15:clr>
            <a:srgbClr val="FBAE40"/>
          </p15:clr>
        </p15:guide>
        <p15:guide id="2" pos="6566" userDrawn="1">
          <p15:clr>
            <a:srgbClr val="FBAE40"/>
          </p15:clr>
        </p15:guide>
        <p15:guide id="3" orient="horz" pos="2093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34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524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609" userDrawn="1">
          <p15:clr>
            <a:srgbClr val="FBAE40"/>
          </p15:clr>
        </p15:guide>
        <p15:guide id="3" orient="horz" pos="257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-1"/>
            <a:ext cx="10969625" cy="6102967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6" name="Logo">
            <a:extLst>
              <a:ext uri="{FF2B5EF4-FFF2-40B4-BE49-F238E27FC236}">
                <a16:creationId xmlns:a16="http://schemas.microsoft.com/office/drawing/2014/main" id="{0C8D7868-566A-E406-AA76-0F7E438D3810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357742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8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External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2024-12-03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Robert Bosch GmbH 2024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6" r:id="rId11"/>
    <p:sldLayoutId id="2147483744" r:id="rId12"/>
    <p:sldLayoutId id="2147483724" r:id="rId13"/>
    <p:sldLayoutId id="2147483726" r:id="rId14"/>
    <p:sldLayoutId id="2147483727" r:id="rId15"/>
    <p:sldLayoutId id="2147483728" r:id="rId16"/>
    <p:sldLayoutId id="2147483729" r:id="rId17"/>
    <p:sldLayoutId id="2147483745" r:id="rId18"/>
    <p:sldLayoutId id="2147483723" r:id="rId19"/>
    <p:sldLayoutId id="2147483734" r:id="rId20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541680" cy="1194187"/>
          </a:xfrm>
        </p:spPr>
        <p:txBody>
          <a:bodyPr>
            <a:normAutofit fontScale="90000"/>
          </a:bodyPr>
          <a:lstStyle/>
          <a:p>
            <a:r>
              <a:rPr lang="en-US" dirty="0"/>
              <a:t>Considerations on 5G-Advanced Evolution from Verticals' Perspective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Agenda Item: 15.1 5G Advanced High-Level Overview</a:t>
            </a:r>
          </a:p>
          <a:p>
            <a:r>
              <a:rPr lang="en-US" dirty="0"/>
              <a:t>3GPP TSG RAN Meeting #106					</a:t>
            </a:r>
          </a:p>
          <a:p>
            <a:r>
              <a:rPr lang="en-US" dirty="0"/>
              <a:t>Madrid, Spain, December 9-12, 2024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47C8C-0BDB-D6A6-0ED3-0079DA0001C8}"/>
              </a:ext>
            </a:extLst>
          </p:cNvPr>
          <p:cNvSpPr txBox="1"/>
          <p:nvPr/>
        </p:nvSpPr>
        <p:spPr>
          <a:xfrm>
            <a:off x="9344416" y="2102883"/>
            <a:ext cx="16252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RP-243110</a:t>
            </a: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8C3C0-B2C9-6B7B-337C-DED6D3B84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81488D-F5A3-C54C-30D7-5BF971C49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200" y="685605"/>
            <a:ext cx="10558800" cy="388800"/>
          </a:xfrm>
        </p:spPr>
        <p:txBody>
          <a:bodyPr/>
          <a:lstStyle/>
          <a:p>
            <a:r>
              <a:rPr lang="en-US" dirty="0"/>
              <a:t>5G-Advanced General Views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D3C700-DA0B-BBA2-63A2-6E11116D1F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600" dirty="0"/>
              <a:t>Considerations on 5G-Advanced Evolution from Verticals' Perspective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B6579B13-F637-88E7-E893-3C3811C68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10" name="Arrow: Down 20">
            <a:extLst>
              <a:ext uri="{FF2B5EF4-FFF2-40B4-BE49-F238E27FC236}">
                <a16:creationId xmlns:a16="http://schemas.microsoft.com/office/drawing/2014/main" id="{57857127-7228-E8DF-A11F-F5B087AA4D53}"/>
              </a:ext>
            </a:extLst>
          </p:cNvPr>
          <p:cNvSpPr/>
          <p:nvPr/>
        </p:nvSpPr>
        <p:spPr>
          <a:xfrm>
            <a:off x="9450583" y="2373872"/>
            <a:ext cx="966401" cy="1685661"/>
          </a:xfrm>
          <a:prstGeom prst="downArrow">
            <a:avLst>
              <a:gd name="adj1" fmla="val 50000"/>
              <a:gd name="adj2" fmla="val 44699"/>
            </a:avLst>
          </a:prstGeom>
          <a:solidFill>
            <a:srgbClr val="00B05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A3806A-1F9A-853F-49B5-8A5388ACA9F3}"/>
              </a:ext>
            </a:extLst>
          </p:cNvPr>
          <p:cNvSpPr txBox="1"/>
          <p:nvPr/>
        </p:nvSpPr>
        <p:spPr>
          <a:xfrm rot="16200000">
            <a:off x="9159705" y="2947896"/>
            <a:ext cx="15481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Allow Reusing 5G for Smooth Migration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473574-4FE1-DC73-E047-A610BD33D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973" y="1212678"/>
            <a:ext cx="1581809" cy="9853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C59564-687D-CFA1-903C-8B4F3C925F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973" y="4315955"/>
            <a:ext cx="1410213" cy="793245"/>
          </a:xfrm>
          <a:prstGeom prst="rect">
            <a:avLst/>
          </a:prstGeom>
        </p:spPr>
      </p:pic>
      <p:sp>
        <p:nvSpPr>
          <p:cNvPr id="14" name="Rechteck 12">
            <a:extLst>
              <a:ext uri="{FF2B5EF4-FFF2-40B4-BE49-F238E27FC236}">
                <a16:creationId xmlns:a16="http://schemas.microsoft.com/office/drawing/2014/main" id="{8D49F8C6-B68C-BA47-DD5B-5B46F1362DFA}"/>
              </a:ext>
            </a:extLst>
          </p:cNvPr>
          <p:cNvSpPr/>
          <p:nvPr/>
        </p:nvSpPr>
        <p:spPr>
          <a:xfrm rot="5400000">
            <a:off x="4451872" y="-2880740"/>
            <a:ext cx="467956" cy="874397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General Consideration on 5G-Advanced Evolution from the Vertical Markets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1441AFA-4986-A317-640C-394DE8D370E5}"/>
              </a:ext>
            </a:extLst>
          </p:cNvPr>
          <p:cNvSpPr txBox="1">
            <a:spLocks/>
          </p:cNvSpPr>
          <p:nvPr/>
        </p:nvSpPr>
        <p:spPr>
          <a:xfrm>
            <a:off x="313863" y="1810045"/>
            <a:ext cx="8743965" cy="36734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Industrial verticals are expecting to continue the roll-out of 5G technology for longer time compared to MBB segment</a:t>
            </a:r>
          </a:p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Judging on existing availability of industrial grade 5G modules, the 6G could be expected 8 years from now.</a:t>
            </a:r>
          </a:p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There are clear market  trends towards some advanced 5G features from verticals’ view, which should not be disrupted or delayed waiting for 6G, e.g., TSC, NTN, positioning, etc.</a:t>
            </a:r>
          </a:p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5G-Advanced should focus on further enhancing emerging features to allow verticals to further utilize the technology in the next decade, e.g., XR (extended to new use cases), AI/ML, </a:t>
            </a:r>
            <a:r>
              <a:rPr lang="en-US" sz="1600" dirty="0" err="1">
                <a:solidFill>
                  <a:srgbClr val="000000"/>
                </a:solidFill>
                <a:latin typeface="+mj-lt"/>
              </a:rPr>
              <a:t>QoE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6G should build on the top of 5G-Advanced and should consider efficient reuse, coexistence and smooth backward compatibility with 5G</a:t>
            </a:r>
          </a:p>
          <a:p>
            <a:pPr marL="0" indent="0"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 defTabSz="9144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1526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C3089-AE0F-33AD-CE3D-3FAD78CF6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91D8CB-BD89-D782-73DC-4F07024F6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be Considered in Rel-20 5G-Advanced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5B321A-6381-ED85-4A38-84A12321DFA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600" dirty="0"/>
              <a:t>Considerations on 5G-Advanced Evolution from Verticals' Perspective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9F74E6A-96F5-6430-9C57-60E6DBFE2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424006-72FD-43B9-64EC-6284C82F5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973" y="1212678"/>
            <a:ext cx="1581809" cy="9853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652133-7764-390E-EAB2-644E7E61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973" y="4315955"/>
            <a:ext cx="1410213" cy="793245"/>
          </a:xfrm>
          <a:prstGeom prst="rect">
            <a:avLst/>
          </a:prstGeom>
        </p:spPr>
      </p:pic>
      <p:sp>
        <p:nvSpPr>
          <p:cNvPr id="14" name="Rechteck 12">
            <a:extLst>
              <a:ext uri="{FF2B5EF4-FFF2-40B4-BE49-F238E27FC236}">
                <a16:creationId xmlns:a16="http://schemas.microsoft.com/office/drawing/2014/main" id="{946A91E8-2626-23B1-6608-E83F73B3E30E}"/>
              </a:ext>
            </a:extLst>
          </p:cNvPr>
          <p:cNvSpPr/>
          <p:nvPr/>
        </p:nvSpPr>
        <p:spPr>
          <a:xfrm rot="5400000">
            <a:off x="4426776" y="-2855645"/>
            <a:ext cx="467956" cy="869378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5G-Advanced Framework in Rel-20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28DA036-9825-A095-CF39-1023FBACF9ED}"/>
              </a:ext>
            </a:extLst>
          </p:cNvPr>
          <p:cNvSpPr txBox="1">
            <a:spLocks/>
          </p:cNvSpPr>
          <p:nvPr/>
        </p:nvSpPr>
        <p:spPr>
          <a:xfrm>
            <a:off x="313862" y="1810045"/>
            <a:ext cx="8693780" cy="36734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Split the TUs equally between 5G-Advanced Rel-20 WIs and 6G Rel-20 SI</a:t>
            </a: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Avoid starting SIs in 5G-Advanced Rel-20 and focus on normative work only (utilizing studied aspects in Rel-19 as much as possible, e.g., AI/ML Mobility, Ambient-IoT)</a:t>
            </a: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Rel-20 5G-Advanced should keep the 18-month duration in order not to disrupt the market time scale of 5G advanced. </a:t>
            </a:r>
          </a:p>
          <a:p>
            <a:pPr lvl="1"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+mj-lt"/>
              </a:rPr>
              <a:t>6G releases should adopt a longer duration to fit both commercial &amp; vertical use cases </a:t>
            </a: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Avoid starting new and pre-mature topics in 5G-Advanced, e.g. ISAC, where they can be better shifted to the 6G project.</a:t>
            </a: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Avoid duplicating topics between 6G and 5G Advanced and keep clear split, e.g., </a:t>
            </a:r>
          </a:p>
          <a:p>
            <a:pPr lvl="1"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i="1" dirty="0">
                <a:solidFill>
                  <a:srgbClr val="000000"/>
                </a:solidFill>
                <a:latin typeface="+mj-lt"/>
              </a:rPr>
              <a:t>Split per-technology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> : e.g., 6G: [ISAC, …]</a:t>
            </a:r>
            <a:r>
              <a:rPr lang="en-US" dirty="0">
                <a:solidFill>
                  <a:srgbClr val="000000"/>
                </a:solidFill>
                <a:latin typeface="+mj-lt"/>
                <a:sym typeface="Wingdings" pitchFamily="2" charset="2"/>
              </a:rPr>
              <a:t> and 5G: [</a:t>
            </a:r>
            <a:r>
              <a:rPr lang="en-US" dirty="0" err="1">
                <a:solidFill>
                  <a:srgbClr val="000000"/>
                </a:solidFill>
                <a:latin typeface="+mj-lt"/>
                <a:sym typeface="Wingdings" pitchFamily="2" charset="2"/>
              </a:rPr>
              <a:t>Sidelink</a:t>
            </a:r>
            <a:r>
              <a:rPr lang="en-US" dirty="0">
                <a:solidFill>
                  <a:srgbClr val="000000"/>
                </a:solidFill>
                <a:latin typeface="+mj-lt"/>
                <a:sym typeface="Wingdings" pitchFamily="2" charset="2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+mj-lt"/>
                <a:sym typeface="Wingdings" pitchFamily="2" charset="2"/>
              </a:rPr>
              <a:t>RedCap</a:t>
            </a:r>
            <a:r>
              <a:rPr lang="en-US" dirty="0">
                <a:solidFill>
                  <a:srgbClr val="000000"/>
                </a:solidFill>
                <a:latin typeface="+mj-lt"/>
                <a:sym typeface="Wingdings" pitchFamily="2" charset="2"/>
              </a:rPr>
              <a:t>, NTN-IoT, …]</a:t>
            </a:r>
          </a:p>
          <a:p>
            <a:pPr lvl="1"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i="1" dirty="0">
                <a:solidFill>
                  <a:srgbClr val="000000"/>
                </a:solidFill>
                <a:latin typeface="+mj-lt"/>
                <a:sym typeface="Wingdings" pitchFamily="2" charset="2"/>
              </a:rPr>
              <a:t>Split per topics</a:t>
            </a:r>
            <a:r>
              <a:rPr lang="en-US" dirty="0">
                <a:solidFill>
                  <a:srgbClr val="000000"/>
                </a:solidFill>
                <a:latin typeface="+mj-lt"/>
                <a:sym typeface="Wingdings" pitchFamily="2" charset="2"/>
              </a:rPr>
              <a:t>: e.g., 5G-AI/ML: [LCM, Pos., CSI, Mobility] and 6G-AI/ML: Native-AI!</a:t>
            </a: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Up-down Arrow 1">
            <a:extLst>
              <a:ext uri="{FF2B5EF4-FFF2-40B4-BE49-F238E27FC236}">
                <a16:creationId xmlns:a16="http://schemas.microsoft.com/office/drawing/2014/main" id="{40C4B9EF-B0C9-2E7B-31FA-3DB384D1BDC9}"/>
              </a:ext>
            </a:extLst>
          </p:cNvPr>
          <p:cNvSpPr/>
          <p:nvPr/>
        </p:nvSpPr>
        <p:spPr>
          <a:xfrm>
            <a:off x="9559348" y="2566736"/>
            <a:ext cx="801931" cy="1331495"/>
          </a:xfrm>
          <a:prstGeom prst="upDownArrow">
            <a:avLst>
              <a:gd name="adj1" fmla="val 68004"/>
              <a:gd name="adj2" fmla="val 36741"/>
            </a:avLst>
          </a:prstGeom>
          <a:solidFill>
            <a:srgbClr val="00B05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DE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10AF82-1364-E528-B948-2A4B23EF488A}"/>
              </a:ext>
            </a:extLst>
          </p:cNvPr>
          <p:cNvSpPr txBox="1"/>
          <p:nvPr/>
        </p:nvSpPr>
        <p:spPr>
          <a:xfrm rot="16200000">
            <a:off x="9280711" y="2963784"/>
            <a:ext cx="13592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No Overlap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27F8ACB-DEF2-8808-7628-50BEAED4A08A}"/>
              </a:ext>
            </a:extLst>
          </p:cNvPr>
          <p:cNvCxnSpPr>
            <a:cxnSpLocks/>
          </p:cNvCxnSpPr>
          <p:nvPr/>
        </p:nvCxnSpPr>
        <p:spPr>
          <a:xfrm>
            <a:off x="9435809" y="2987064"/>
            <a:ext cx="1049008" cy="528995"/>
          </a:xfrm>
          <a:prstGeom prst="straightConnector1">
            <a:avLst/>
          </a:prstGeom>
          <a:ln w="28575">
            <a:solidFill>
              <a:srgbClr val="00512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875E80E-0063-0917-ED11-2A7431E4A46E}"/>
              </a:ext>
            </a:extLst>
          </p:cNvPr>
          <p:cNvSpPr txBox="1"/>
          <p:nvPr/>
        </p:nvSpPr>
        <p:spPr>
          <a:xfrm rot="16200000">
            <a:off x="9244672" y="3128821"/>
            <a:ext cx="65927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+mj-lt"/>
              </a:rPr>
              <a:t>50%</a:t>
            </a:r>
            <a:endParaRPr lang="en-DE" sz="1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D28241-0A6E-C407-A166-6AA02BDCAA84}"/>
              </a:ext>
            </a:extLst>
          </p:cNvPr>
          <p:cNvSpPr txBox="1"/>
          <p:nvPr/>
        </p:nvSpPr>
        <p:spPr>
          <a:xfrm rot="16200000">
            <a:off x="10016681" y="2953810"/>
            <a:ext cx="65927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+mj-lt"/>
              </a:rPr>
              <a:t>50%</a:t>
            </a:r>
            <a:endParaRPr lang="en-DE" sz="12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74815A-77EA-33AB-46F8-642B9BE74C29}"/>
              </a:ext>
            </a:extLst>
          </p:cNvPr>
          <p:cNvSpPr txBox="1"/>
          <p:nvPr/>
        </p:nvSpPr>
        <p:spPr>
          <a:xfrm>
            <a:off x="9548539" y="2196495"/>
            <a:ext cx="821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j-lt"/>
              </a:rPr>
              <a:t>5G Topics</a:t>
            </a:r>
            <a:endParaRPr lang="en-DE" sz="1100" dirty="0"/>
          </a:p>
        </p:txBody>
      </p:sp>
      <p:sp>
        <p:nvSpPr>
          <p:cNvPr id="18" name="Cloud Callout 17">
            <a:extLst>
              <a:ext uri="{FF2B5EF4-FFF2-40B4-BE49-F238E27FC236}">
                <a16:creationId xmlns:a16="http://schemas.microsoft.com/office/drawing/2014/main" id="{E7A56695-5ACB-267C-E400-5B121188B2B9}"/>
              </a:ext>
            </a:extLst>
          </p:cNvPr>
          <p:cNvSpPr/>
          <p:nvPr/>
        </p:nvSpPr>
        <p:spPr>
          <a:xfrm>
            <a:off x="9507881" y="2193699"/>
            <a:ext cx="921325" cy="360347"/>
          </a:xfrm>
          <a:prstGeom prst="cloudCallout">
            <a:avLst>
              <a:gd name="adj1" fmla="val 61"/>
              <a:gd name="adj2" fmla="val 51370"/>
            </a:avLst>
          </a:prstGeom>
          <a:noFill/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9" name="Cloud Callout 18">
            <a:extLst>
              <a:ext uri="{FF2B5EF4-FFF2-40B4-BE49-F238E27FC236}">
                <a16:creationId xmlns:a16="http://schemas.microsoft.com/office/drawing/2014/main" id="{EB2B44FD-FDDB-8D0E-CA61-870D5256AFFA}"/>
              </a:ext>
            </a:extLst>
          </p:cNvPr>
          <p:cNvSpPr/>
          <p:nvPr/>
        </p:nvSpPr>
        <p:spPr>
          <a:xfrm>
            <a:off x="9548539" y="3914383"/>
            <a:ext cx="921325" cy="360347"/>
          </a:xfrm>
          <a:prstGeom prst="cloudCallout">
            <a:avLst>
              <a:gd name="adj1" fmla="val -5163"/>
              <a:gd name="adj2" fmla="val -55474"/>
            </a:avLst>
          </a:prstGeom>
          <a:noFill/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7D7AFF-F575-80FE-C781-CA9B9CA693D2}"/>
              </a:ext>
            </a:extLst>
          </p:cNvPr>
          <p:cNvSpPr txBox="1"/>
          <p:nvPr/>
        </p:nvSpPr>
        <p:spPr>
          <a:xfrm>
            <a:off x="9595208" y="3947206"/>
            <a:ext cx="8210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j-lt"/>
              </a:rPr>
              <a:t>6G Topics</a:t>
            </a:r>
            <a:endParaRPr lang="en-DE" sz="1100" dirty="0"/>
          </a:p>
        </p:txBody>
      </p:sp>
    </p:spTree>
    <p:extLst>
      <p:ext uri="{BB962C8B-B14F-4D97-AF65-F5344CB8AC3E}">
        <p14:creationId xmlns:p14="http://schemas.microsoft.com/office/powerpoint/2010/main" val="3452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73B70-CD30-CBEB-28FE-90FEC0001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38B0F1-C96C-5F30-38FD-07D745508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5G-Advanced Priority from Bosch Point-of-View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554603-2D22-DE64-84C0-F19E166304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600" dirty="0"/>
              <a:t>Considerations on 5G-Advanced Evolution from Verticals' Perspective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B01618FD-42A6-F055-B0CF-9456A9DF4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sz="1400" noProof="1" smtClean="0"/>
              <a:pPr/>
              <a:t>4</a:t>
            </a:fld>
            <a:endParaRPr lang="en-US" sz="1400" noProof="1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3B8898CC-A085-79E8-9773-4058342ADD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50449" y="1720894"/>
            <a:ext cx="4959606" cy="650914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Enhance NTN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: for resilience, seamless TN-NTN mobility, service continuity, dual-steering &amp; NGSO Mobile VSAT (for &gt; 10 GHz bands)</a:t>
            </a: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FE441BBB-C5C2-9923-7BC6-8ADA1F9FF22B}"/>
              </a:ext>
            </a:extLst>
          </p:cNvPr>
          <p:cNvSpPr/>
          <p:nvPr/>
        </p:nvSpPr>
        <p:spPr>
          <a:xfrm rot="5400000">
            <a:off x="2644649" y="-1000531"/>
            <a:ext cx="369000" cy="495960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5G-Advanced Prioritized Topics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E678FD6-F907-EADC-A6A9-767FA7FFF283}"/>
              </a:ext>
            </a:extLst>
          </p:cNvPr>
          <p:cNvSpPr txBox="1">
            <a:spLocks/>
          </p:cNvSpPr>
          <p:nvPr/>
        </p:nvSpPr>
        <p:spPr>
          <a:xfrm>
            <a:off x="359285" y="2444870"/>
            <a:ext cx="4959606" cy="6594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Expand XR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 to new critical use cases: e.g. Tele-operated driving. Enhanced Re-19 leftovers e.g., further RAN/XR awareness, multi-modality, etc.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5F3FAEA-3860-3467-6ABE-07CEA19AB162}"/>
              </a:ext>
            </a:extLst>
          </p:cNvPr>
          <p:cNvSpPr txBox="1">
            <a:spLocks/>
          </p:cNvSpPr>
          <p:nvPr/>
        </p:nvSpPr>
        <p:spPr>
          <a:xfrm>
            <a:off x="359284" y="3167071"/>
            <a:ext cx="4960729" cy="6718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+mj-lt"/>
              </a:rPr>
              <a:t>Cover </a:t>
            </a:r>
            <a:r>
              <a:rPr lang="en-US" sz="1400" b="1" dirty="0">
                <a:solidFill>
                  <a:srgbClr val="000000"/>
                </a:solidFill>
                <a:latin typeface="+mj-lt"/>
              </a:rPr>
              <a:t>NR </a:t>
            </a:r>
            <a:r>
              <a:rPr lang="en-US" sz="1400" b="1" dirty="0" err="1">
                <a:solidFill>
                  <a:srgbClr val="000000"/>
                </a:solidFill>
                <a:latin typeface="+mj-lt"/>
              </a:rPr>
              <a:t>Sidelink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 leftovers : e.g., coexistence between NR SL-V2X and </a:t>
            </a:r>
            <a:r>
              <a:rPr lang="en-US" sz="1400" dirty="0" err="1">
                <a:solidFill>
                  <a:srgbClr val="000000"/>
                </a:solidFill>
                <a:latin typeface="+mj-lt"/>
              </a:rPr>
              <a:t>WiFi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-based technologies. </a:t>
            </a:r>
          </a:p>
          <a:p>
            <a:pPr mar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solidFill>
                  <a:srgbClr val="000000"/>
                </a:solidFill>
                <a:latin typeface="+mj-lt"/>
              </a:rPr>
              <a:t>     Cover </a:t>
            </a:r>
            <a:r>
              <a:rPr lang="en-US" sz="1400" b="1" dirty="0" err="1">
                <a:solidFill>
                  <a:srgbClr val="000000"/>
                </a:solidFill>
                <a:latin typeface="+mj-lt"/>
              </a:rPr>
              <a:t>Sidelink</a:t>
            </a:r>
            <a:r>
              <a:rPr lang="en-US" sz="1400" b="1" dirty="0">
                <a:solidFill>
                  <a:srgbClr val="000000"/>
                </a:solidFill>
                <a:latin typeface="+mj-lt"/>
              </a:rPr>
              <a:t> positioning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 leftovers of Rel-18.</a:t>
            </a:r>
          </a:p>
          <a:p>
            <a:pPr marL="0" indent="0" fontAlgn="auto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endParaRPr lang="en-US" sz="1600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134D6DF9-33A8-61C1-0E64-9856CB7133E4}"/>
              </a:ext>
            </a:extLst>
          </p:cNvPr>
          <p:cNvSpPr txBox="1">
            <a:spLocks/>
          </p:cNvSpPr>
          <p:nvPr/>
        </p:nvSpPr>
        <p:spPr>
          <a:xfrm>
            <a:off x="359284" y="3912896"/>
            <a:ext cx="4959607" cy="455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AI/ML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: LCM, Positioning 2nd priorities, and 2-sided model, Mobility enhancements limiting HOF/RLF.</a:t>
            </a:r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sz="1400" dirty="0">
              <a:solidFill>
                <a:srgbClr val="00000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56996A64-A5E1-D1CD-FA2F-A70C21D75F41}"/>
              </a:ext>
            </a:extLst>
          </p:cNvPr>
          <p:cNvSpPr txBox="1">
            <a:spLocks/>
          </p:cNvSpPr>
          <p:nvPr/>
        </p:nvSpPr>
        <p:spPr>
          <a:xfrm>
            <a:off x="359284" y="4442471"/>
            <a:ext cx="4959607" cy="455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Extend </a:t>
            </a:r>
            <a:r>
              <a:rPr lang="en-US" sz="1400" b="1" dirty="0" err="1">
                <a:solidFill>
                  <a:srgbClr val="000000"/>
                </a:solidFill>
                <a:latin typeface="+mj-lt"/>
              </a:rPr>
              <a:t>QoE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: cover leftovers and expand to new use cases, e.g., XR, NTN and </a:t>
            </a:r>
            <a:r>
              <a:rPr lang="en-US" sz="1400" dirty="0" err="1">
                <a:solidFill>
                  <a:srgbClr val="000000"/>
                </a:solidFill>
                <a:latin typeface="+mj-lt"/>
              </a:rPr>
              <a:t>IIoT</a:t>
            </a:r>
            <a:endParaRPr lang="en-US" sz="1400" dirty="0">
              <a:solidFill>
                <a:srgbClr val="000000"/>
              </a:solidFill>
              <a:latin typeface="+mj-lt"/>
            </a:endParaRPr>
          </a:p>
          <a:p>
            <a:pPr marL="0" indent="0" fontAlgn="auto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endParaRPr lang="en-US" sz="1600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0E525E81-EAF9-C5F1-FEB4-A3224942050C}"/>
              </a:ext>
            </a:extLst>
          </p:cNvPr>
          <p:cNvSpPr txBox="1">
            <a:spLocks/>
          </p:cNvSpPr>
          <p:nvPr/>
        </p:nvSpPr>
        <p:spPr>
          <a:xfrm>
            <a:off x="5615624" y="1738015"/>
            <a:ext cx="4878410" cy="488821"/>
          </a:xfrm>
          <a:prstGeom prst="rect">
            <a:avLst/>
          </a:prstGeom>
          <a:solidFill>
            <a:srgbClr val="C00000">
              <a:alpha val="16078"/>
            </a:srgb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ISAC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 SI/WI should be migrated to 6G framework</a:t>
            </a:r>
          </a:p>
        </p:txBody>
      </p:sp>
      <p:sp>
        <p:nvSpPr>
          <p:cNvPr id="23" name="Rechteck 12">
            <a:extLst>
              <a:ext uri="{FF2B5EF4-FFF2-40B4-BE49-F238E27FC236}">
                <a16:creationId xmlns:a16="http://schemas.microsoft.com/office/drawing/2014/main" id="{D5FCCA53-CAD0-041E-6DDC-550CCA437056}"/>
              </a:ext>
            </a:extLst>
          </p:cNvPr>
          <p:cNvSpPr/>
          <p:nvPr/>
        </p:nvSpPr>
        <p:spPr>
          <a:xfrm rot="5400000">
            <a:off x="7860643" y="-954201"/>
            <a:ext cx="388369" cy="4878411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5G-Advanced – Shift to 6G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D811ED94-9DB1-F99A-0DBB-6D9670491B1D}"/>
              </a:ext>
            </a:extLst>
          </p:cNvPr>
          <p:cNvSpPr txBox="1">
            <a:spLocks/>
          </p:cNvSpPr>
          <p:nvPr/>
        </p:nvSpPr>
        <p:spPr>
          <a:xfrm>
            <a:off x="5615624" y="2285777"/>
            <a:ext cx="4878410" cy="488821"/>
          </a:xfrm>
          <a:prstGeom prst="rect">
            <a:avLst/>
          </a:prstGeom>
          <a:solidFill>
            <a:srgbClr val="C00000">
              <a:alpha val="16078"/>
            </a:srgbClr>
          </a:solidFill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marL="230400" indent="-2304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  <a:defRPr sz="1400" b="1">
                <a:solidFill>
                  <a:srgbClr val="000000"/>
                </a:solidFill>
                <a:latin typeface="+mj-lt"/>
              </a:defRPr>
            </a:lvl1pPr>
            <a:lvl2pPr marL="6876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r>
              <a:rPr lang="en-US" b="0" dirty="0"/>
              <a:t>The not-very-urgent </a:t>
            </a:r>
            <a:r>
              <a:rPr lang="en-US" dirty="0"/>
              <a:t>MIMO</a:t>
            </a:r>
            <a:r>
              <a:rPr lang="en-US" b="0" dirty="0"/>
              <a:t> enhancements</a:t>
            </a:r>
          </a:p>
          <a:p>
            <a:endParaRPr lang="en-US" b="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453784-0630-6743-1548-10D9159D1239}"/>
              </a:ext>
            </a:extLst>
          </p:cNvPr>
          <p:cNvSpPr txBox="1"/>
          <p:nvPr/>
        </p:nvSpPr>
        <p:spPr>
          <a:xfrm>
            <a:off x="10711385" y="2428383"/>
            <a:ext cx="45719" cy="6381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DE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DF3913E3-32A9-9823-A71E-F6056FA4DD08}"/>
              </a:ext>
            </a:extLst>
          </p:cNvPr>
          <p:cNvSpPr txBox="1">
            <a:spLocks/>
          </p:cNvSpPr>
          <p:nvPr/>
        </p:nvSpPr>
        <p:spPr>
          <a:xfrm>
            <a:off x="5615624" y="2840417"/>
            <a:ext cx="4878410" cy="488821"/>
          </a:xfrm>
          <a:prstGeom prst="rect">
            <a:avLst/>
          </a:prstGeom>
          <a:solidFill>
            <a:srgbClr val="C00000">
              <a:alpha val="16078"/>
            </a:srgbClr>
          </a:solidFill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marL="230400" indent="-2304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  <a:defRPr sz="1400" b="1">
                <a:solidFill>
                  <a:srgbClr val="000000"/>
                </a:solidFill>
                <a:latin typeface="+mj-lt"/>
              </a:defRPr>
            </a:lvl1pPr>
            <a:lvl2pPr marL="6876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r>
              <a:rPr lang="en-US" b="0" dirty="0"/>
              <a:t>New frequency ranges in 5G (e.g., </a:t>
            </a:r>
            <a:r>
              <a:rPr lang="en-US" dirty="0"/>
              <a:t>FR3</a:t>
            </a:r>
            <a:r>
              <a:rPr lang="en-US" b="0" dirty="0"/>
              <a:t>) (except U-6GHz)	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84754044-3575-505B-D9DB-D2B83715E688}"/>
              </a:ext>
            </a:extLst>
          </p:cNvPr>
          <p:cNvSpPr txBox="1">
            <a:spLocks/>
          </p:cNvSpPr>
          <p:nvPr/>
        </p:nvSpPr>
        <p:spPr>
          <a:xfrm>
            <a:off x="5615624" y="3395057"/>
            <a:ext cx="4878410" cy="488821"/>
          </a:xfrm>
          <a:prstGeom prst="rect">
            <a:avLst/>
          </a:prstGeom>
          <a:solidFill>
            <a:srgbClr val="C00000">
              <a:alpha val="16078"/>
            </a:srgbClr>
          </a:solidFill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marL="230400" indent="-2304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  <a:defRPr sz="1400" b="1">
                <a:solidFill>
                  <a:srgbClr val="000000"/>
                </a:solidFill>
                <a:latin typeface="+mj-lt"/>
              </a:defRPr>
            </a:lvl1pPr>
            <a:lvl2pPr marL="6876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r>
              <a:rPr lang="en-US" b="0" dirty="0" err="1"/>
              <a:t>Sidelink</a:t>
            </a:r>
            <a:r>
              <a:rPr lang="en-US" b="0" dirty="0"/>
              <a:t> enhancements in </a:t>
            </a:r>
            <a:r>
              <a:rPr lang="en-US" dirty="0"/>
              <a:t>FR2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831DF2B-B996-A81F-12D5-BD01A39C0509}"/>
              </a:ext>
            </a:extLst>
          </p:cNvPr>
          <p:cNvSpPr txBox="1">
            <a:spLocks/>
          </p:cNvSpPr>
          <p:nvPr/>
        </p:nvSpPr>
        <p:spPr>
          <a:xfrm>
            <a:off x="349345" y="4972441"/>
            <a:ext cx="4959605" cy="4559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</a:rPr>
              <a:t>Ambient-IoT</a:t>
            </a:r>
            <a:r>
              <a:rPr lang="en-US" sz="1400" dirty="0">
                <a:solidFill>
                  <a:srgbClr val="000000"/>
                </a:solidFill>
                <a:latin typeface="+mj-lt"/>
              </a:rPr>
              <a:t>: Indoor/outdoor scenarios, positioning, and proximity </a:t>
            </a:r>
          </a:p>
          <a:p>
            <a:pPr marL="0" indent="0" fontAlgn="auto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endParaRPr lang="en-US" sz="1600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pPr lvl="1" fontAlgn="auto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14688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EEEC0-9F66-010B-7DB7-3CDA70C58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76540-5D0D-A41B-0A19-A615358F1D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4000" b="1" i="0" u="none" strike="noStrike" cap="none" spc="0" normalizeH="0" baseline="0" noProof="1">
                <a:ln>
                  <a:noFill/>
                </a:ln>
                <a:effectLst/>
                <a:uLnTx/>
                <a:uFillTx/>
                <a:latin typeface="+mn-lt"/>
              </a:rPr>
              <a:t>Thank you!</a:t>
            </a:r>
            <a:br>
              <a:rPr kumimoji="0" lang="en-US" sz="4000" b="1" i="0" u="none" strike="noStrike" cap="none" spc="0" normalizeH="0" baseline="0" noProof="1">
                <a:ln>
                  <a:noFill/>
                </a:ln>
                <a:effectLst/>
                <a:uLnTx/>
                <a:uFillTx/>
                <a:latin typeface="+mn-lt"/>
              </a:rPr>
            </a:br>
            <a:endParaRPr lang="en-DE" dirty="0"/>
          </a:p>
        </p:txBody>
      </p:sp>
      <p:sp>
        <p:nvSpPr>
          <p:cNvPr id="15" name="Slide Number Placeholder 3" hidden="1">
            <a:extLst>
              <a:ext uri="{FF2B5EF4-FFF2-40B4-BE49-F238E27FC236}">
                <a16:creationId xmlns:a16="http://schemas.microsoft.com/office/drawing/2014/main" id="{B39B6225-CF85-BA62-8B82-391B8114D49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5665788"/>
            <a:ext cx="288925" cy="411162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spcAft>
                <a:spcPts val="600"/>
              </a:spcAft>
            </a:pPr>
            <a:fld id="{4898AEC0-503E-4FA4-859C-D0F72D6E3F79}" type="slidenum">
              <a:rPr lang="en-US" noProof="1" smtClean="0"/>
              <a:pPr>
                <a:spcAft>
                  <a:spcPts val="600"/>
                </a:spcAft>
              </a:pPr>
              <a:t>5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174208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LANGUAGE" val="eng"/>
  <p:tag name="MLTEMPLATEVERSION" val="2.1"/>
  <p:tag name="SAXCONVERSION" val="2"/>
</p:tagLst>
</file>

<file path=ppt/theme/theme1.xml><?xml version="1.0" encoding="utf-8"?>
<a:theme xmlns:a="http://schemas.openxmlformats.org/drawingml/2006/main" name="Bosch 2024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BD6EC1D4-B152-4B75-85DB-48DC16B7ED8A}" vid="{233A9649-CE92-4BEC-B45F-441AA90A90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B924C473DD7047BB6FCD9ECDA5C527" ma:contentTypeVersion="22" ma:contentTypeDescription="Create a new document." ma:contentTypeScope="" ma:versionID="79e7821794a541a9652afc128d5a0eb2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568e942df797fd55102be944b4d2589a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B23B78-9354-4BE5-87E5-DAA42310DAE6}">
  <ds:schemaRefs>
    <ds:schemaRef ds:uri="http://purl.org/dc/dcmitype/"/>
    <ds:schemaRef ds:uri="http://purl.org/dc/elements/1.1/"/>
    <ds:schemaRef ds:uri="http://purl.org/dc/terms/"/>
    <ds:schemaRef ds:uri="4c1055bd-6028-4eee-bd64-a3b880998778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4ddc2550-78c3-46d5-a4c7-f3e3388e35c2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84B06C6-9EC6-4E04-9493-471BF0B695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724AF5-D439-4E2F-9CD4-47824B8FC08F}">
  <ds:schemaRefs>
    <ds:schemaRef ds:uri="4c1055bd-6028-4eee-bd64-a3b880998778"/>
    <ds:schemaRef ds:uri="4ddc2550-78c3-46d5-a4c7-f3e3388e35c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607</Words>
  <Application>Microsoft Macintosh PowerPoint</Application>
  <PresentationFormat>Custom</PresentationFormat>
  <Paragraphs>58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Bosch Office Sans</vt:lpstr>
      <vt:lpstr>Calibri</vt:lpstr>
      <vt:lpstr>Symbol</vt:lpstr>
      <vt:lpstr>Wingdings</vt:lpstr>
      <vt:lpstr>Bosch 2024</vt:lpstr>
      <vt:lpstr>Considerations on 5G-Advanced Evolution from Verticals' Perspective</vt:lpstr>
      <vt:lpstr>5G-Advanced General Views </vt:lpstr>
      <vt:lpstr>Aspects to be Considered in Rel-20 5G-Advanced</vt:lpstr>
      <vt:lpstr>5G-Advanced Priority from Bosch Point-of-View</vt:lpstr>
      <vt:lpstr>Thank you!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2024-09-02T15:09:36Z</dcterms:created>
  <dcterms:modified xsi:type="dcterms:W3CDTF">2024-12-03T17:10:46Z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