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Lst>
  <p:notesMasterIdLst>
    <p:notesMasterId r:id="rId12"/>
  </p:notesMasterIdLst>
  <p:handoutMasterIdLst>
    <p:handoutMasterId r:id="rId13"/>
  </p:handoutMasterIdLst>
  <p:sldIdLst>
    <p:sldId id="364" r:id="rId5"/>
    <p:sldId id="374" r:id="rId6"/>
    <p:sldId id="375" r:id="rId7"/>
    <p:sldId id="377" r:id="rId8"/>
    <p:sldId id="378" r:id="rId9"/>
    <p:sldId id="379" r:id="rId10"/>
    <p:sldId id="370" r:id="rId11"/>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1" clrIdx="0">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9002F"/>
    <a:srgbClr val="0000FF"/>
    <a:srgbClr val="000000"/>
    <a:srgbClr val="C7000B"/>
    <a:srgbClr val="575756"/>
    <a:srgbClr val="4B4C4B"/>
    <a:srgbClr val="353530"/>
    <a:srgbClr val="4D4D4C"/>
    <a:srgbClr val="DD465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52" autoAdjust="0"/>
    <p:restoredTop sz="96357" autoAdjust="0"/>
  </p:normalViewPr>
  <p:slideViewPr>
    <p:cSldViewPr snapToGrid="0" snapToObjects="1">
      <p:cViewPr varScale="1">
        <p:scale>
          <a:sx n="103" d="100"/>
          <a:sy n="103" d="100"/>
        </p:scale>
        <p:origin x="178" y="8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4" y="0"/>
            <a:ext cx="2971800" cy="458788"/>
          </a:xfrm>
          <a:prstGeom prst="rect">
            <a:avLst/>
          </a:prstGeom>
        </p:spPr>
        <p:txBody>
          <a:bodyPr vert="horz" lIns="91436" tIns="45719" rIns="91436" bIns="45719" rtlCol="0"/>
          <a:lstStyle>
            <a:lvl1pPr algn="r">
              <a:defRPr sz="1200"/>
            </a:lvl1pPr>
          </a:lstStyle>
          <a:p>
            <a:fld id="{E8CF71B8-DF2A-2E41-BE66-2E18A767DA8A}" type="datetimeFigureOut">
              <a:rPr lang="en-US" smtClean="0"/>
              <a:t>12/3/2024</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4"/>
            <a:ext cx="2971800" cy="458787"/>
          </a:xfrm>
          <a:prstGeom prst="rect">
            <a:avLst/>
          </a:prstGeom>
        </p:spPr>
        <p:txBody>
          <a:bodyPr vert="horz" lIns="91436" tIns="45719" rIns="91436" bIns="4571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4" y="8685214"/>
            <a:ext cx="2971800" cy="458787"/>
          </a:xfrm>
          <a:prstGeom prst="rect">
            <a:avLst/>
          </a:prstGeom>
        </p:spPr>
        <p:txBody>
          <a:bodyPr vert="horz" lIns="91436" tIns="45719" rIns="91436" bIns="45719"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en-US"/>
          </a:p>
        </p:txBody>
      </p:sp>
      <p:sp>
        <p:nvSpPr>
          <p:cNvPr id="3" name="Date Placeholder 2"/>
          <p:cNvSpPr>
            <a:spLocks noGrp="1"/>
          </p:cNvSpPr>
          <p:nvPr>
            <p:ph type="dt" idx="1"/>
          </p:nvPr>
        </p:nvSpPr>
        <p:spPr>
          <a:xfrm>
            <a:off x="3884614" y="0"/>
            <a:ext cx="2971800" cy="458788"/>
          </a:xfrm>
          <a:prstGeom prst="rect">
            <a:avLst/>
          </a:prstGeom>
        </p:spPr>
        <p:txBody>
          <a:bodyPr vert="horz" lIns="91436" tIns="45719" rIns="91436" bIns="45719" rtlCol="0"/>
          <a:lstStyle>
            <a:lvl1pPr algn="r">
              <a:defRPr sz="1200"/>
            </a:lvl1pPr>
          </a:lstStyle>
          <a:p>
            <a:fld id="{0DD60A27-BF12-6744-9E93-932A0E34D8BB}" type="datetimeFigureOut">
              <a:rPr lang="en-US" smtClean="0"/>
              <a:t>12/3/2024</a:t>
            </a:fld>
            <a:endParaRPr lang="en-US"/>
          </a:p>
        </p:txBody>
      </p:sp>
      <p:sp>
        <p:nvSpPr>
          <p:cNvPr id="4" name="Slide Image Placeholder 3"/>
          <p:cNvSpPr>
            <a:spLocks noGrp="1" noRot="1" noChangeAspect="1"/>
          </p:cNvSpPr>
          <p:nvPr>
            <p:ph type="sldImg" idx="2"/>
          </p:nvPr>
        </p:nvSpPr>
        <p:spPr>
          <a:xfrm>
            <a:off x="684213" y="1143000"/>
            <a:ext cx="5489575" cy="3086100"/>
          </a:xfrm>
          <a:prstGeom prst="rect">
            <a:avLst/>
          </a:prstGeom>
          <a:noFill/>
          <a:ln w="12700">
            <a:solidFill>
              <a:prstClr val="black"/>
            </a:solidFill>
          </a:ln>
        </p:spPr>
        <p:txBody>
          <a:bodyPr vert="horz" lIns="91436" tIns="45719" rIns="91436" bIns="45719"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36" tIns="45719" rIns="91436" bIns="4571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2971800" cy="458787"/>
          </a:xfrm>
          <a:prstGeom prst="rect">
            <a:avLst/>
          </a:prstGeom>
        </p:spPr>
        <p:txBody>
          <a:bodyPr vert="horz" lIns="91436" tIns="45719" rIns="91436" bIns="45719" rtlCol="0" anchor="b"/>
          <a:lstStyle>
            <a:lvl1pPr algn="l">
              <a:defRPr sz="1200"/>
            </a:lvl1pPr>
          </a:lstStyle>
          <a:p>
            <a:endParaRPr lang="en-US"/>
          </a:p>
        </p:txBody>
      </p:sp>
      <p:sp>
        <p:nvSpPr>
          <p:cNvPr id="7" name="Slide Number Placeholder 6"/>
          <p:cNvSpPr>
            <a:spLocks noGrp="1"/>
          </p:cNvSpPr>
          <p:nvPr>
            <p:ph type="sldNum" sz="quarter" idx="5"/>
          </p:nvPr>
        </p:nvSpPr>
        <p:spPr>
          <a:xfrm>
            <a:off x="3884614" y="8685214"/>
            <a:ext cx="2971800" cy="458787"/>
          </a:xfrm>
          <a:prstGeom prst="rect">
            <a:avLst/>
          </a:prstGeom>
        </p:spPr>
        <p:txBody>
          <a:bodyPr vert="horz" lIns="91436" tIns="45719" rIns="91436" bIns="45719"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1770851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F07326F3-4732-B74B-9C70-D0992466E499}" type="slidenum">
              <a:rPr lang="en-US" smtClean="0"/>
              <a:t>2</a:t>
            </a:fld>
            <a:endParaRPr lang="en-US"/>
          </a:p>
        </p:txBody>
      </p:sp>
    </p:spTree>
    <p:extLst>
      <p:ext uri="{BB962C8B-B14F-4D97-AF65-F5344CB8AC3E}">
        <p14:creationId xmlns:p14="http://schemas.microsoft.com/office/powerpoint/2010/main" val="2072061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F07326F3-4732-B74B-9C70-D0992466E499}" type="slidenum">
              <a:rPr lang="en-US" smtClean="0"/>
              <a:t>3</a:t>
            </a:fld>
            <a:endParaRPr lang="en-US"/>
          </a:p>
        </p:txBody>
      </p:sp>
    </p:spTree>
    <p:extLst>
      <p:ext uri="{BB962C8B-B14F-4D97-AF65-F5344CB8AC3E}">
        <p14:creationId xmlns:p14="http://schemas.microsoft.com/office/powerpoint/2010/main" val="1320427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F07326F3-4732-B74B-9C70-D0992466E499}" type="slidenum">
              <a:rPr lang="en-US" smtClean="0"/>
              <a:t>4</a:t>
            </a:fld>
            <a:endParaRPr lang="en-US"/>
          </a:p>
        </p:txBody>
      </p:sp>
    </p:spTree>
    <p:extLst>
      <p:ext uri="{BB962C8B-B14F-4D97-AF65-F5344CB8AC3E}">
        <p14:creationId xmlns:p14="http://schemas.microsoft.com/office/powerpoint/2010/main" val="2779182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F07326F3-4732-B74B-9C70-D0992466E499}" type="slidenum">
              <a:rPr lang="en-US" smtClean="0"/>
              <a:t>5</a:t>
            </a:fld>
            <a:endParaRPr lang="en-US"/>
          </a:p>
        </p:txBody>
      </p:sp>
    </p:spTree>
    <p:extLst>
      <p:ext uri="{BB962C8B-B14F-4D97-AF65-F5344CB8AC3E}">
        <p14:creationId xmlns:p14="http://schemas.microsoft.com/office/powerpoint/2010/main" val="164543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F07326F3-4732-B74B-9C70-D0992466E499}" type="slidenum">
              <a:rPr lang="en-US" smtClean="0"/>
              <a:t>6</a:t>
            </a:fld>
            <a:endParaRPr lang="en-US"/>
          </a:p>
        </p:txBody>
      </p:sp>
    </p:spTree>
    <p:extLst>
      <p:ext uri="{BB962C8B-B14F-4D97-AF65-F5344CB8AC3E}">
        <p14:creationId xmlns:p14="http://schemas.microsoft.com/office/powerpoint/2010/main" val="36148364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51949536"/>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74940993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41192452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218579137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sldLayoutIdLst>
    <p:sldLayoutId id="2147483892"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891"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ACD1975-F435-0C43-9931-DC58CEAFFC6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350" y="5239240"/>
            <a:ext cx="1875600" cy="405914"/>
          </a:xfrm>
          <a:prstGeom prst="rect">
            <a:avLst/>
          </a:prstGeom>
        </p:spPr>
      </p:pic>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9" name="Subtitle 6">
            <a:extLst>
              <a:ext uri="{FF2B5EF4-FFF2-40B4-BE49-F238E27FC236}">
                <a16:creationId xmlns:a16="http://schemas.microsoft.com/office/drawing/2014/main"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7"/>
          <p:cNvSpPr>
            <a:spLocks noGrp="1"/>
          </p:cNvSpPr>
          <p:nvPr>
            <p:ph type="subTitle" idx="1"/>
          </p:nvPr>
        </p:nvSpPr>
        <p:spPr>
          <a:xfrm>
            <a:off x="947957" y="2374837"/>
            <a:ext cx="8766494" cy="813866"/>
          </a:xfrm>
        </p:spPr>
        <p:txBody>
          <a:bodyPr>
            <a:noAutofit/>
          </a:bodyPr>
          <a:lstStyle/>
          <a:p>
            <a:pPr algn="ctr"/>
            <a:r>
              <a:rPr lang="en-US" altLang="zh-CN" b="1" dirty="0">
                <a:solidFill>
                  <a:srgbClr val="C00000"/>
                </a:solidFill>
                <a:latin typeface="微软雅黑" panose="020B0503020204020204" pitchFamily="34" charset="-122"/>
                <a:ea typeface="微软雅黑" panose="020B0503020204020204" pitchFamily="34" charset="-122"/>
              </a:rPr>
              <a:t>Motivation on introduction Power Class 8 (PC8) for FR2</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5" name="Rectangle 4">
            <a:extLst>
              <a:ext uri="{FF2B5EF4-FFF2-40B4-BE49-F238E27FC236}">
                <a16:creationId xmlns:a16="http://schemas.microsoft.com/office/drawing/2014/main" id="{A7F551C8-EB17-4495-A856-E0DA67225D29}"/>
              </a:ext>
            </a:extLst>
          </p:cNvPr>
          <p:cNvSpPr/>
          <p:nvPr/>
        </p:nvSpPr>
        <p:spPr>
          <a:xfrm>
            <a:off x="388767" y="217357"/>
            <a:ext cx="11580812" cy="1169551"/>
          </a:xfrm>
          <a:prstGeom prst="rect">
            <a:avLst/>
          </a:prstGeom>
        </p:spPr>
        <p:txBody>
          <a:bodyPr wrap="square">
            <a:spAutoFit/>
          </a:bodyPr>
          <a:lstStyle/>
          <a:p>
            <a:r>
              <a:rPr lang="en-US" altLang="zh-CN" sz="1400" b="1" dirty="0">
                <a:latin typeface="微软雅黑" panose="020B0503020204020204" pitchFamily="34" charset="-122"/>
                <a:ea typeface="微软雅黑" panose="020B0503020204020204" pitchFamily="34" charset="-122"/>
              </a:rPr>
              <a:t>3GPP TSG-RAN Meeting #106</a:t>
            </a:r>
            <a:r>
              <a:rPr lang="en-GB" altLang="zh-CN" sz="1400" b="1" dirty="0">
                <a:latin typeface="微软雅黑" panose="020B0503020204020204" pitchFamily="34" charset="-122"/>
                <a:ea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rPr>
              <a:t>RP-243021</a:t>
            </a:r>
            <a:endParaRPr lang="zh-CN" altLang="zh-CN" sz="1400" dirty="0">
              <a:latin typeface="微软雅黑" panose="020B0503020204020204" pitchFamily="34" charset="-122"/>
              <a:ea typeface="微软雅黑" panose="020B0503020204020204" pitchFamily="34" charset="-122"/>
            </a:endParaRPr>
          </a:p>
          <a:p>
            <a:r>
              <a:rPr lang="en-US" altLang="zh-CN" sz="1400" b="1" dirty="0">
                <a:latin typeface="微软雅黑" panose="020B0503020204020204" pitchFamily="34" charset="-122"/>
                <a:ea typeface="微软雅黑" panose="020B0503020204020204" pitchFamily="34" charset="-122"/>
              </a:rPr>
              <a:t>Madrid, Spain, 09 – 12 Dec., 2024</a:t>
            </a:r>
          </a:p>
          <a:p>
            <a:r>
              <a:rPr lang="en-GB" altLang="zh-CN" sz="1400" b="1" dirty="0">
                <a:latin typeface="微软雅黑" panose="020B0503020204020204" pitchFamily="34" charset="-122"/>
                <a:ea typeface="微软雅黑" panose="020B0503020204020204" pitchFamily="34" charset="-122"/>
              </a:rPr>
              <a:t>Agenda Item: 9.1.4</a:t>
            </a:r>
          </a:p>
          <a:p>
            <a:r>
              <a:rPr lang="en-GB" altLang="zh-CN" sz="1400" b="1" dirty="0">
                <a:latin typeface="微软雅黑" panose="020B0503020204020204" pitchFamily="34" charset="-122"/>
                <a:ea typeface="微软雅黑" panose="020B0503020204020204" pitchFamily="34" charset="-122"/>
              </a:rPr>
              <a:t>Document for: Decision</a:t>
            </a:r>
            <a:endParaRPr lang="zh-CN" altLang="en-US" sz="1400" dirty="0">
              <a:latin typeface="微软雅黑" panose="020B0503020204020204" pitchFamily="34" charset="-122"/>
              <a:ea typeface="微软雅黑" panose="020B0503020204020204" pitchFamily="34" charset="-122"/>
            </a:endParaRPr>
          </a:p>
          <a:p>
            <a:endParaRPr lang="zh-CN" altLang="en-US" sz="1400" dirty="0">
              <a:latin typeface="微软雅黑" panose="020B0503020204020204" pitchFamily="34" charset="-122"/>
              <a:ea typeface="微软雅黑" panose="020B0503020204020204" pitchFamily="34" charset="-122"/>
            </a:endParaRPr>
          </a:p>
        </p:txBody>
      </p:sp>
      <p:sp>
        <p:nvSpPr>
          <p:cNvPr id="10" name="文本占位符 4">
            <a:extLst>
              <a:ext uri="{FF2B5EF4-FFF2-40B4-BE49-F238E27FC236}">
                <a16:creationId xmlns:a16="http://schemas.microsoft.com/office/drawing/2014/main" id="{073D7B95-0CE9-4663-B107-1896380AF1C3}"/>
              </a:ext>
            </a:extLst>
          </p:cNvPr>
          <p:cNvSpPr txBox="1">
            <a:spLocks/>
          </p:cNvSpPr>
          <p:nvPr/>
        </p:nvSpPr>
        <p:spPr>
          <a:xfrm>
            <a:off x="1471157" y="3669298"/>
            <a:ext cx="8170932" cy="643926"/>
          </a:xfrm>
          <a:prstGeom prst="rect">
            <a:avLst/>
          </a:prstGeom>
        </p:spPr>
        <p:txBody>
          <a:bodyPr lIns="0" tIns="0" rIns="0" bIns="0"/>
          <a:lstStyle>
            <a:lvl1pPr marL="0" indent="0" algn="l" defTabSz="914400" rtl="0" eaLnBrk="1" latinLnBrk="0" hangingPunct="1">
              <a:lnSpc>
                <a:spcPct val="100000"/>
              </a:lnSpc>
              <a:spcBef>
                <a:spcPts val="0"/>
              </a:spcBef>
              <a:buFontTx/>
              <a:buNone/>
              <a:defRPr sz="140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latin typeface="微软雅黑" panose="020B0503020204020204" pitchFamily="34" charset="-122"/>
                <a:ea typeface="微软雅黑" panose="020B0503020204020204" pitchFamily="34" charset="-122"/>
              </a:rPr>
              <a:t>Huawei, </a:t>
            </a:r>
            <a:r>
              <a:rPr lang="en-US" altLang="zh-CN" sz="1800" dirty="0" err="1">
                <a:latin typeface="微软雅黑" panose="020B0503020204020204" pitchFamily="34" charset="-122"/>
                <a:ea typeface="微软雅黑" panose="020B0503020204020204" pitchFamily="34" charset="-122"/>
              </a:rPr>
              <a:t>HiSilicon</a:t>
            </a:r>
            <a:r>
              <a:rPr lang="en-US" altLang="zh-CN" sz="1800" dirty="0">
                <a:latin typeface="微软雅黑" panose="020B0503020204020204" pitchFamily="34" charset="-122"/>
                <a:ea typeface="微软雅黑" panose="020B0503020204020204" pitchFamily="34" charset="-122"/>
              </a:rPr>
              <a:t>, CEPRI, OPPO, vivo, Xiaomi, CATT, </a:t>
            </a:r>
            <a:r>
              <a:rPr lang="en-US" altLang="zh-CN" sz="1800" dirty="0" err="1">
                <a:latin typeface="微软雅黑" panose="020B0503020204020204" pitchFamily="34" charset="-122"/>
                <a:ea typeface="微软雅黑" panose="020B0503020204020204" pitchFamily="34" charset="-122"/>
              </a:rPr>
              <a:t>Spreadtrum</a:t>
            </a:r>
            <a:r>
              <a:rPr lang="en-US" altLang="zh-CN" sz="1800" dirty="0">
                <a:latin typeface="微软雅黑" panose="020B0503020204020204" pitchFamily="34" charset="-122"/>
                <a:ea typeface="微软雅黑" panose="020B0503020204020204" pitchFamily="34" charset="-122"/>
              </a:rPr>
              <a:t>, Honor, TD Tech, </a:t>
            </a:r>
            <a:r>
              <a:rPr lang="en-US" altLang="zh-CN" sz="1800" dirty="0" err="1">
                <a:latin typeface="微软雅黑" panose="020B0503020204020204" pitchFamily="34" charset="-122"/>
                <a:ea typeface="微软雅黑" panose="020B0503020204020204" pitchFamily="34" charset="-122"/>
              </a:rPr>
              <a:t>StarPoint</a:t>
            </a:r>
            <a:r>
              <a:rPr lang="en-US" altLang="zh-CN" sz="1800" dirty="0">
                <a:latin typeface="微软雅黑" panose="020B0503020204020204" pitchFamily="34" charset="-122"/>
                <a:ea typeface="微软雅黑" panose="020B0503020204020204" pitchFamily="34" charset="-122"/>
              </a:rPr>
              <a:t>, SRTC</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3636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A4A9683-A112-4888-B912-2157D8016F9C}"/>
              </a:ext>
            </a:extLst>
          </p:cNvPr>
          <p:cNvSpPr>
            <a:spLocks noGrp="1"/>
          </p:cNvSpPr>
          <p:nvPr>
            <p:ph idx="11"/>
          </p:nvPr>
        </p:nvSpPr>
        <p:spPr>
          <a:xfrm>
            <a:off x="546410" y="872869"/>
            <a:ext cx="11340790" cy="5536477"/>
          </a:xfrm>
        </p:spPr>
        <p:txBody>
          <a:bodyPr/>
          <a:lstStyle/>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Recently the potential opportunity is observed for roll-out of FR2 (frequency range 2, millimeter wave) network in some regions, e.g., China. To meet such opportunity, companies started to further consider the design of FR2 devices.</a:t>
            </a:r>
          </a:p>
          <a:p>
            <a:pPr marL="719138" lvl="2" indent="-266700">
              <a:buClr>
                <a:srgbClr val="000000"/>
              </a:buClr>
              <a:buFont typeface="Wingdings" panose="05000000000000000000" pitchFamily="2" charset="2"/>
              <a:buChar char="l"/>
            </a:pPr>
            <a:r>
              <a:rPr lang="en-US" altLang="zh-CN" sz="1099" dirty="0">
                <a:latin typeface="微软雅黑" panose="020B0503020204020204" pitchFamily="34" charset="-122"/>
                <a:ea typeface="微软雅黑" panose="020B0503020204020204" pitchFamily="34" charset="-122"/>
                <a:cs typeface="Arial" panose="020B0604020202020204" pitchFamily="34" charset="0"/>
              </a:rPr>
              <a:t>FR2 power class 3 (PC3) was introduced for handheld UE since Rel-15, which assumes 2 panels with1x4 array of dual polarized antennas and min peak EIRP of 22.4 dBm. But based on analysis, it is found that the cost of adding one FR2 band with PC3 is 2 times more than adding one FR1 band supporting 2Tx and 4Rx, and the power consumption with FR2 PC3 is 3~4 times more than FR1. Thus FR2 PC3 would be more suitable for high-end handheld UE.</a:t>
            </a:r>
          </a:p>
          <a:p>
            <a:pPr marL="719138" lvl="2" indent="-266700">
              <a:buClr>
                <a:srgbClr val="000000"/>
              </a:buClr>
              <a:buFont typeface="Wingdings" panose="05000000000000000000" pitchFamily="2" charset="2"/>
              <a:buChar char="l"/>
            </a:pPr>
            <a:r>
              <a:rPr lang="en-US" altLang="zh-CN" sz="1099" dirty="0">
                <a:latin typeface="微软雅黑" panose="020B0503020204020204" pitchFamily="34" charset="-122"/>
                <a:ea typeface="微软雅黑" panose="020B0503020204020204" pitchFamily="34" charset="-122"/>
                <a:cs typeface="Arial" panose="020B0604020202020204" pitchFamily="34" charset="0"/>
              </a:rPr>
              <a:t>To promote FR2 deployment, it would be better to also enable FR2 for both low and middle-end UEs to enrich the FR2 applications and improve FR2 UE availability</a:t>
            </a:r>
            <a:r>
              <a:rPr lang="en-US" altLang="zh-CN" sz="1099">
                <a:latin typeface="微软雅黑" panose="020B0503020204020204" pitchFamily="34" charset="-122"/>
                <a:ea typeface="微软雅黑" panose="020B0503020204020204" pitchFamily="34" charset="-122"/>
                <a:cs typeface="Arial" panose="020B0604020202020204" pitchFamily="34" charset="0"/>
              </a:rPr>
              <a:t>. Therefore</a:t>
            </a:r>
            <a:r>
              <a:rPr lang="en-US" altLang="zh-CN" sz="1099" dirty="0">
                <a:latin typeface="微软雅黑" panose="020B0503020204020204" pitchFamily="34" charset="-122"/>
                <a:ea typeface="微软雅黑" panose="020B0503020204020204" pitchFamily="34" charset="-122"/>
                <a:cs typeface="Arial" panose="020B0604020202020204" pitchFamily="34" charset="0"/>
              </a:rPr>
              <a:t>, complementary to FR2 PC3, a new power class with simplified RF architecture is considered mainly for low and middle-end UEs and devices with small form factor but high data-rate demand.</a:t>
            </a:r>
          </a:p>
          <a:p>
            <a:pPr marL="360000" lvl="1" indent="-360000">
              <a:spcBef>
                <a:spcPts val="600"/>
              </a:spcBef>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RAN4 was discussing such new power class, which is named power class 8 (PC8), since April 2024. The agreements were reached in October meeting, but companies debated again in November. To seek wider common understanding, the discussion was triggered in RAN.</a:t>
            </a:r>
          </a:p>
          <a:p>
            <a:pPr marL="360000" lvl="1" indent="-360000">
              <a:spcBef>
                <a:spcPts val="600"/>
              </a:spcBef>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Trade-off between the cost/power consumption and the performance to grow FR2 to more prosperous industries.</a:t>
            </a:r>
          </a:p>
          <a:p>
            <a:pPr marL="719138" lvl="2" indent="-266700">
              <a:buClr>
                <a:srgbClr val="000000"/>
              </a:buClr>
              <a:buFont typeface="Wingdings" panose="05000000000000000000" pitchFamily="2" charset="2"/>
              <a:buChar char="l"/>
            </a:pPr>
            <a:r>
              <a:rPr lang="en-US" altLang="zh-CN" sz="1099" dirty="0">
                <a:latin typeface="微软雅黑" panose="020B0503020204020204" pitchFamily="34" charset="-122"/>
                <a:ea typeface="微软雅黑" panose="020B0503020204020204" pitchFamily="34" charset="-122"/>
                <a:cs typeface="Arial" panose="020B0604020202020204" pitchFamily="34" charset="0"/>
              </a:rPr>
              <a:t>PC8 is proposed to reuse FR2 power class 7 UE RF architecture of a single panel with 1x2 array of dual polarized antennas and min peak EIRP of 16.4dBm, but it can support the larger bandwidth more than 100MHz, which is aligned with the regional regulation, and CA/UL MIMO features. </a:t>
            </a:r>
          </a:p>
          <a:p>
            <a:pPr marL="719138" lvl="2" indent="-266700">
              <a:buClr>
                <a:srgbClr val="000000"/>
              </a:buClr>
              <a:buFont typeface="Wingdings" panose="05000000000000000000" pitchFamily="2" charset="2"/>
              <a:buChar char="l"/>
            </a:pPr>
            <a:r>
              <a:rPr lang="en-US" altLang="zh-CN" sz="1099" dirty="0">
                <a:latin typeface="微软雅黑" panose="020B0503020204020204" pitchFamily="34" charset="-122"/>
                <a:ea typeface="微软雅黑" panose="020B0503020204020204" pitchFamily="34" charset="-122"/>
                <a:cs typeface="Arial" panose="020B0604020202020204" pitchFamily="34" charset="0"/>
              </a:rPr>
              <a:t>The cost of adding one FR2 band with PC8 to the UE is almost the same as adding one FR1 band with 2Tx and 4Rx. The power consumption of FR2 PC8 is a bit higher than FR1 thanks to the reduced number of Rx beams.</a:t>
            </a:r>
          </a:p>
          <a:p>
            <a:pPr marL="719138" lvl="2" indent="-266700">
              <a:buClr>
                <a:srgbClr val="000000"/>
              </a:buClr>
              <a:buFont typeface="Wingdings" panose="05000000000000000000" pitchFamily="2" charset="2"/>
              <a:buChar char="l"/>
            </a:pPr>
            <a:r>
              <a:rPr lang="en-US" altLang="zh-CN" sz="1099" dirty="0">
                <a:latin typeface="微软雅黑" panose="020B0503020204020204" pitchFamily="34" charset="-122"/>
                <a:ea typeface="微软雅黑" panose="020B0503020204020204" pitchFamily="34" charset="-122"/>
                <a:cs typeface="Arial" panose="020B0604020202020204" pitchFamily="34" charset="0"/>
              </a:rPr>
              <a:t>The performance of FR2 PC8 can support the downlink 300Mbps for 8K ultra-high resolution 3D displays and downlink 500Mbps for 8K cloud XR service in the hotspot scenario such as stadium or CBD area. The challenge is mainly for uplink performance. But at the cell edge the performance of PUCCH for ACK/NACK and CSI and PRACH would not be the bottleneck for FR1-FR2 Dual-connectivity (DC).  </a:t>
            </a:r>
          </a:p>
          <a:p>
            <a:pPr marL="360000" lvl="1" indent="-360000">
              <a:spcBef>
                <a:spcPts val="600"/>
              </a:spcBef>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Clarification on urgency to introduce FR2 PC8 to respond the questions from some company</a:t>
            </a:r>
          </a:p>
          <a:p>
            <a:pPr marL="719138" lvl="2" indent="-266700">
              <a:buClr>
                <a:srgbClr val="000000"/>
              </a:buClr>
              <a:buFont typeface="Wingdings" panose="05000000000000000000" pitchFamily="2" charset="2"/>
              <a:buChar char="l"/>
            </a:pPr>
            <a:r>
              <a:rPr lang="en-US" altLang="zh-CN" sz="1099" dirty="0">
                <a:latin typeface="微软雅黑" panose="020B0503020204020204" pitchFamily="34" charset="-122"/>
                <a:ea typeface="微软雅黑" panose="020B0503020204020204" pitchFamily="34" charset="-122"/>
                <a:cs typeface="Arial" panose="020B0604020202020204" pitchFamily="34" charset="0"/>
              </a:rPr>
              <a:t>China (CCSA) is promoting FR2 innovation to catch up the opportunity for FR2 deployment. It is expected to finalize the draft of CCSA phase I specification for FR2 based on 3GPP Rel-15 and Rel-16 specifications by February 2025. Any updates to the phase I standardization is assumed starting 1.5 year or 2 year later after the phase I specification is released.</a:t>
            </a:r>
          </a:p>
          <a:p>
            <a:pPr marL="719138" lvl="2" indent="-266700">
              <a:buClr>
                <a:srgbClr val="000000"/>
              </a:buClr>
              <a:buFont typeface="Wingdings" panose="05000000000000000000" pitchFamily="2" charset="2"/>
              <a:buChar char="l"/>
            </a:pPr>
            <a:r>
              <a:rPr lang="en-US" altLang="zh-CN" sz="1099" dirty="0">
                <a:latin typeface="微软雅黑" panose="020B0503020204020204" pitchFamily="34" charset="-122"/>
                <a:ea typeface="微软雅黑" panose="020B0503020204020204" pitchFamily="34" charset="-122"/>
                <a:cs typeface="Arial" panose="020B0604020202020204" pitchFamily="34" charset="0"/>
              </a:rPr>
              <a:t>CCSA standard is aligned with 3GPP and usually introduces the new technique after 3GPP specified it. In this regard, the RAN4 agreements are to introduce FR2 PC8 in TEI18 and in the release independent manner from Rel-15, which can match the scope and timeline of CCSA phase I specification for FR2.</a:t>
            </a:r>
          </a:p>
        </p:txBody>
      </p:sp>
      <p:sp>
        <p:nvSpPr>
          <p:cNvPr id="3" name="Subtitle 2">
            <a:extLst>
              <a:ext uri="{FF2B5EF4-FFF2-40B4-BE49-F238E27FC236}">
                <a16:creationId xmlns:a16="http://schemas.microsoft.com/office/drawing/2014/main" id="{1C54466E-8368-4EFC-95DF-833512A24454}"/>
              </a:ext>
            </a:extLst>
          </p:cNvPr>
          <p:cNvSpPr>
            <a:spLocks noGrp="1"/>
          </p:cNvSpPr>
          <p:nvPr>
            <p:ph type="subTitle" idx="1"/>
          </p:nvPr>
        </p:nvSpPr>
        <p:spPr>
          <a:xfrm>
            <a:off x="546410" y="151544"/>
            <a:ext cx="10740640" cy="568333"/>
          </a:xfrm>
        </p:spPr>
        <p:txBody>
          <a:bodyPr>
            <a:norm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Background and motivation</a:t>
            </a:r>
          </a:p>
        </p:txBody>
      </p:sp>
    </p:spTree>
    <p:extLst>
      <p:ext uri="{BB962C8B-B14F-4D97-AF65-F5344CB8AC3E}">
        <p14:creationId xmlns:p14="http://schemas.microsoft.com/office/powerpoint/2010/main" val="1010508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C54466E-8368-4EFC-95DF-833512A24454}"/>
              </a:ext>
            </a:extLst>
          </p:cNvPr>
          <p:cNvSpPr>
            <a:spLocks noGrp="1"/>
          </p:cNvSpPr>
          <p:nvPr>
            <p:ph type="subTitle" idx="1"/>
          </p:nvPr>
        </p:nvSpPr>
        <p:spPr>
          <a:xfrm>
            <a:off x="546409" y="151544"/>
            <a:ext cx="11332823" cy="568333"/>
          </a:xfrm>
        </p:spPr>
        <p:txBody>
          <a:bodyPr>
            <a:no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Analysis of FR2 Power Class 8 – cost and power consumption</a:t>
            </a:r>
          </a:p>
        </p:txBody>
      </p:sp>
      <p:sp>
        <p:nvSpPr>
          <p:cNvPr id="8" name="文本框 7">
            <a:extLst>
              <a:ext uri="{FF2B5EF4-FFF2-40B4-BE49-F238E27FC236}">
                <a16:creationId xmlns:a16="http://schemas.microsoft.com/office/drawing/2014/main" id="{21E7CAA8-352B-45D0-9663-A4F73C1E3513}"/>
              </a:ext>
            </a:extLst>
          </p:cNvPr>
          <p:cNvSpPr txBox="1"/>
          <p:nvPr/>
        </p:nvSpPr>
        <p:spPr>
          <a:xfrm>
            <a:off x="438025" y="847506"/>
            <a:ext cx="3408613" cy="561900"/>
          </a:xfrm>
          <a:prstGeom prst="rect">
            <a:avLst/>
          </a:prstGeom>
          <a:noFill/>
        </p:spPr>
        <p:txBody>
          <a:bodyPr wrap="square" lIns="0" tIns="0" rIns="0" bIns="0" rtlCol="0">
            <a:spAutoFit/>
          </a:bodyPr>
          <a:lstStyle/>
          <a:p>
            <a:pPr algn="ctr"/>
            <a:r>
              <a:rPr kumimoji="1" lang="en-US" altLang="zh-CN" sz="1000" b="1"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FR2 power class 3 (FR2 PC3): typical RF architecture</a:t>
            </a:r>
          </a:p>
          <a:p>
            <a:pPr algn="ct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Typical</a:t>
            </a:r>
            <a:r>
              <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requirements:</a:t>
            </a:r>
            <a:r>
              <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EIRP 22.4dBm, </a:t>
            </a:r>
          </a:p>
          <a:p>
            <a:pPr algn="ct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Spherical coverage (50%) 11.5dBm</a:t>
            </a:r>
            <a:endPar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文本框 8">
            <a:extLst>
              <a:ext uri="{FF2B5EF4-FFF2-40B4-BE49-F238E27FC236}">
                <a16:creationId xmlns:a16="http://schemas.microsoft.com/office/drawing/2014/main" id="{FB9C6545-D5F9-4651-BF4A-0627416D43C5}"/>
              </a:ext>
            </a:extLst>
          </p:cNvPr>
          <p:cNvSpPr txBox="1"/>
          <p:nvPr/>
        </p:nvSpPr>
        <p:spPr>
          <a:xfrm>
            <a:off x="438025" y="3717779"/>
            <a:ext cx="3081412" cy="923330"/>
          </a:xfrm>
          <a:prstGeom prst="rect">
            <a:avLst/>
          </a:prstGeom>
          <a:noFill/>
        </p:spPr>
        <p:txBody>
          <a:bodyPr wrap="square" lIns="0" tIns="0" rIns="0" bIns="0" rtlCol="0">
            <a:spAutoFit/>
          </a:bodyPr>
          <a:lstStyle/>
          <a:p>
            <a:pPr algn="l">
              <a:spcAft>
                <a:spcPts val="600"/>
              </a:spcAft>
            </a:pP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RF</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chains</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endPar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Two AIPs + IF (Intermediate frequency)</a:t>
            </a: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FR2 UE selects one AIP(Panel) out of two, and for each AIP 8 RF analog chains work simultaneously for reception and transmission</a:t>
            </a:r>
            <a:endPar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文本框 9">
            <a:extLst>
              <a:ext uri="{FF2B5EF4-FFF2-40B4-BE49-F238E27FC236}">
                <a16:creationId xmlns:a16="http://schemas.microsoft.com/office/drawing/2014/main" id="{67436FCB-45B4-4DCF-8A52-3F5E7A551DD3}"/>
              </a:ext>
            </a:extLst>
          </p:cNvPr>
          <p:cNvSpPr txBox="1"/>
          <p:nvPr/>
        </p:nvSpPr>
        <p:spPr>
          <a:xfrm>
            <a:off x="438025" y="4883755"/>
            <a:ext cx="3293667" cy="923330"/>
          </a:xfrm>
          <a:prstGeom prst="rect">
            <a:avLst/>
          </a:prstGeom>
          <a:noFill/>
        </p:spPr>
        <p:txBody>
          <a:bodyPr wrap="square" lIns="0" tIns="0" rIns="0" bIns="0" rtlCol="0">
            <a:spAutoFit/>
          </a:bodyPr>
          <a:lstStyle/>
          <a:p>
            <a:pPr algn="l">
              <a:spcAft>
                <a:spcPts val="600"/>
              </a:spcAft>
            </a:pP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Beam management (BM)</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endPar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Multiple Rx beams supported, e.g.,</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7 Rx beams/AIP </a:t>
            </a: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Assuming BS has 16 SSB Tx beams</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FR2 PC3 UE needs to do measurements for around 160 pairs of Tx-Rx beams for each beam management at least.</a:t>
            </a:r>
            <a:endPar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矩形: 圆角 10">
            <a:extLst>
              <a:ext uri="{FF2B5EF4-FFF2-40B4-BE49-F238E27FC236}">
                <a16:creationId xmlns:a16="http://schemas.microsoft.com/office/drawing/2014/main" id="{044B0DB9-66B9-41A0-AD8F-AE7606D9889A}"/>
              </a:ext>
            </a:extLst>
          </p:cNvPr>
          <p:cNvSpPr/>
          <p:nvPr/>
        </p:nvSpPr>
        <p:spPr>
          <a:xfrm>
            <a:off x="248868" y="696446"/>
            <a:ext cx="3780000" cy="5593730"/>
          </a:xfrm>
          <a:prstGeom prst="roundRect">
            <a:avLst>
              <a:gd name="adj" fmla="val 4473"/>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A714D391-D1D6-4854-9BEF-9954237351FD}"/>
              </a:ext>
            </a:extLst>
          </p:cNvPr>
          <p:cNvSpPr txBox="1"/>
          <p:nvPr/>
        </p:nvSpPr>
        <p:spPr>
          <a:xfrm>
            <a:off x="8372254" y="847506"/>
            <a:ext cx="3506979" cy="615553"/>
          </a:xfrm>
          <a:prstGeom prst="rect">
            <a:avLst/>
          </a:prstGeom>
          <a:noFill/>
        </p:spPr>
        <p:txBody>
          <a:bodyPr wrap="square" lIns="0" tIns="0" rIns="0" bIns="0" rtlCol="0">
            <a:spAutoFit/>
          </a:bodyPr>
          <a:lstStyle/>
          <a:p>
            <a:r>
              <a:rPr kumimoji="1" lang="en-US" altLang="zh-CN" sz="1000" b="1"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Power consumption of FR2 PC3</a:t>
            </a:r>
          </a:p>
          <a:p>
            <a:pPr marL="171450" lvl="1" indent="-171450">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Due to multiple analog RF chains and complex BM, power consumption of FR2 PC3 is 3~4 times of FR1, which further may lead to overheating issue</a:t>
            </a:r>
          </a:p>
        </p:txBody>
      </p:sp>
      <p:pic>
        <p:nvPicPr>
          <p:cNvPr id="13" name="图片 12">
            <a:extLst>
              <a:ext uri="{FF2B5EF4-FFF2-40B4-BE49-F238E27FC236}">
                <a16:creationId xmlns:a16="http://schemas.microsoft.com/office/drawing/2014/main" id="{68C4F543-84FF-4077-B409-88568117C190}"/>
              </a:ext>
            </a:extLst>
          </p:cNvPr>
          <p:cNvPicPr>
            <a:picLocks noChangeAspect="1"/>
          </p:cNvPicPr>
          <p:nvPr/>
        </p:nvPicPr>
        <p:blipFill>
          <a:blip r:embed="rId3"/>
          <a:stretch>
            <a:fillRect/>
          </a:stretch>
        </p:blipFill>
        <p:spPr>
          <a:xfrm>
            <a:off x="8372254" y="1524291"/>
            <a:ext cx="3247109" cy="2395925"/>
          </a:xfrm>
          <a:prstGeom prst="rect">
            <a:avLst/>
          </a:prstGeom>
        </p:spPr>
      </p:pic>
      <p:sp>
        <p:nvSpPr>
          <p:cNvPr id="15" name="文本框 14">
            <a:extLst>
              <a:ext uri="{FF2B5EF4-FFF2-40B4-BE49-F238E27FC236}">
                <a16:creationId xmlns:a16="http://schemas.microsoft.com/office/drawing/2014/main" id="{5C5BE9C4-161D-4560-95CA-4BE4318D71C6}"/>
              </a:ext>
            </a:extLst>
          </p:cNvPr>
          <p:cNvSpPr txBox="1"/>
          <p:nvPr/>
        </p:nvSpPr>
        <p:spPr>
          <a:xfrm>
            <a:off x="4228535" y="847506"/>
            <a:ext cx="3779122" cy="548891"/>
          </a:xfrm>
          <a:prstGeom prst="rect">
            <a:avLst/>
          </a:prstGeom>
          <a:noFill/>
        </p:spPr>
        <p:txBody>
          <a:bodyPr wrap="square" lIns="0" tIns="0" rIns="0" bIns="0" rtlCol="0">
            <a:spAutoFit/>
          </a:bodyPr>
          <a:lstStyle/>
          <a:p>
            <a:pPr algn="ctr"/>
            <a:r>
              <a:rPr kumimoji="1" lang="en-US" altLang="zh-CN" sz="1000" b="1"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FR2 power class 8 (FR2 PC8): typical RF architecture</a:t>
            </a:r>
          </a:p>
          <a:p>
            <a:pPr algn="ct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Typical</a:t>
            </a:r>
            <a:r>
              <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RF</a:t>
            </a:r>
            <a:r>
              <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requirements</a:t>
            </a:r>
            <a:r>
              <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a:t>
            </a: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EIRP 16.4dBm, </a:t>
            </a:r>
          </a:p>
          <a:p>
            <a:pPr algn="ctr"/>
            <a:r>
              <a:rPr kumimoji="1" lang="en-US" altLang="zh-CN"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Spherical coverage (50%) 5.5dBm</a:t>
            </a:r>
            <a:endParaRPr kumimoji="1" lang="zh-CN" altLang="en-US" sz="1000" dirty="0">
              <a:solidFill>
                <a:srgbClr val="1D1D1A"/>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文本框 15">
            <a:extLst>
              <a:ext uri="{FF2B5EF4-FFF2-40B4-BE49-F238E27FC236}">
                <a16:creationId xmlns:a16="http://schemas.microsoft.com/office/drawing/2014/main" id="{6943EA31-ABCD-46D4-9DFC-7E739A06BDD0}"/>
              </a:ext>
            </a:extLst>
          </p:cNvPr>
          <p:cNvSpPr txBox="1"/>
          <p:nvPr/>
        </p:nvSpPr>
        <p:spPr>
          <a:xfrm>
            <a:off x="4446925" y="3751670"/>
            <a:ext cx="3392438" cy="769441"/>
          </a:xfrm>
          <a:prstGeom prst="rect">
            <a:avLst/>
          </a:prstGeom>
          <a:noFill/>
        </p:spPr>
        <p:txBody>
          <a:bodyPr wrap="square" lIns="0" tIns="0" rIns="0" bIns="0" rtlCol="0">
            <a:spAutoFit/>
          </a:bodyPr>
          <a:lstStyle/>
          <a:p>
            <a:pPr algn="l">
              <a:spcAft>
                <a:spcPts val="600"/>
              </a:spcAft>
            </a:pP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RF</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chain</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endPar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One AIP + IF (Intermediate frequency)</a:t>
            </a: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PC8 uses 1</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AIP(panel) with 2 pairs of X-pol antenna elements</a:t>
            </a:r>
            <a:endPar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文本框 16">
            <a:extLst>
              <a:ext uri="{FF2B5EF4-FFF2-40B4-BE49-F238E27FC236}">
                <a16:creationId xmlns:a16="http://schemas.microsoft.com/office/drawing/2014/main" id="{EF21261F-6F46-4650-89D9-FBA056DC3398}"/>
              </a:ext>
            </a:extLst>
          </p:cNvPr>
          <p:cNvSpPr txBox="1"/>
          <p:nvPr/>
        </p:nvSpPr>
        <p:spPr>
          <a:xfrm>
            <a:off x="4421438" y="4880939"/>
            <a:ext cx="3392438" cy="1231106"/>
          </a:xfrm>
          <a:prstGeom prst="rect">
            <a:avLst/>
          </a:prstGeom>
          <a:noFill/>
        </p:spPr>
        <p:txBody>
          <a:bodyPr wrap="square" lIns="0" tIns="0" rIns="0" bIns="0" rtlCol="0">
            <a:spAutoFit/>
          </a:bodyPr>
          <a:lstStyle/>
          <a:p>
            <a:pPr algn="l">
              <a:spcAft>
                <a:spcPts val="600"/>
              </a:spcAft>
            </a:pP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Beam management (BM)</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endPar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a:p>
            <a:pPr marL="171450" indent="-171450" algn="l">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AIP</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has</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the spatial coverage like an omni-directional antenna</a:t>
            </a:r>
          </a:p>
          <a:p>
            <a:pPr marL="171450" indent="-171450">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Assuming BS has 16 SSB Tx beams</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FR2 PC8 UE needs do measurements for less than 20 pairs of Tx-Rx beams for each beam management, which is 1/10 of PC3.</a:t>
            </a:r>
            <a:endPar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矩形: 圆角 17">
            <a:extLst>
              <a:ext uri="{FF2B5EF4-FFF2-40B4-BE49-F238E27FC236}">
                <a16:creationId xmlns:a16="http://schemas.microsoft.com/office/drawing/2014/main" id="{3DE15F7C-9EBB-40E7-BA70-BB23668F9707}"/>
              </a:ext>
            </a:extLst>
          </p:cNvPr>
          <p:cNvSpPr/>
          <p:nvPr/>
        </p:nvSpPr>
        <p:spPr>
          <a:xfrm>
            <a:off x="4227657" y="696446"/>
            <a:ext cx="3780000" cy="5593730"/>
          </a:xfrm>
          <a:prstGeom prst="roundRect">
            <a:avLst>
              <a:gd name="adj" fmla="val 4473"/>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85F17DE8-5A00-42E4-9F18-F79A1C4152D7}"/>
              </a:ext>
            </a:extLst>
          </p:cNvPr>
          <p:cNvSpPr/>
          <p:nvPr/>
        </p:nvSpPr>
        <p:spPr>
          <a:xfrm>
            <a:off x="8206445" y="696446"/>
            <a:ext cx="3780000" cy="5593730"/>
          </a:xfrm>
          <a:prstGeom prst="roundRect">
            <a:avLst>
              <a:gd name="adj" fmla="val 4473"/>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1" name="表格 20">
            <a:extLst>
              <a:ext uri="{FF2B5EF4-FFF2-40B4-BE49-F238E27FC236}">
                <a16:creationId xmlns:a16="http://schemas.microsoft.com/office/drawing/2014/main" id="{2B0CA58B-114B-42D4-9D6A-CAA14F2B3108}"/>
              </a:ext>
            </a:extLst>
          </p:cNvPr>
          <p:cNvGraphicFramePr>
            <a:graphicFrameLocks noGrp="1"/>
          </p:cNvGraphicFramePr>
          <p:nvPr>
            <p:extLst>
              <p:ext uri="{D42A27DB-BD31-4B8C-83A1-F6EECF244321}">
                <p14:modId xmlns:p14="http://schemas.microsoft.com/office/powerpoint/2010/main" val="152353039"/>
              </p:ext>
            </p:extLst>
          </p:nvPr>
        </p:nvGraphicFramePr>
        <p:xfrm>
          <a:off x="8478397" y="5269677"/>
          <a:ext cx="3250047" cy="913200"/>
        </p:xfrm>
        <a:graphic>
          <a:graphicData uri="http://schemas.openxmlformats.org/drawingml/2006/table">
            <a:tbl>
              <a:tblPr>
                <a:tableStyleId>{5940675A-B579-460E-94D1-54222C63F5DA}</a:tableStyleId>
              </a:tblPr>
              <a:tblGrid>
                <a:gridCol w="437179">
                  <a:extLst>
                    <a:ext uri="{9D8B030D-6E8A-4147-A177-3AD203B41FA5}">
                      <a16:colId xmlns:a16="http://schemas.microsoft.com/office/drawing/2014/main" val="20000"/>
                    </a:ext>
                  </a:extLst>
                </a:gridCol>
                <a:gridCol w="1471748">
                  <a:extLst>
                    <a:ext uri="{9D8B030D-6E8A-4147-A177-3AD203B41FA5}">
                      <a16:colId xmlns:a16="http://schemas.microsoft.com/office/drawing/2014/main" val="20001"/>
                    </a:ext>
                  </a:extLst>
                </a:gridCol>
                <a:gridCol w="783772">
                  <a:extLst>
                    <a:ext uri="{9D8B030D-6E8A-4147-A177-3AD203B41FA5}">
                      <a16:colId xmlns:a16="http://schemas.microsoft.com/office/drawing/2014/main" val="20010"/>
                    </a:ext>
                  </a:extLst>
                </a:gridCol>
                <a:gridCol w="557348">
                  <a:extLst>
                    <a:ext uri="{9D8B030D-6E8A-4147-A177-3AD203B41FA5}">
                      <a16:colId xmlns:a16="http://schemas.microsoft.com/office/drawing/2014/main" val="20011"/>
                    </a:ext>
                  </a:extLst>
                </a:gridCol>
              </a:tblGrid>
              <a:tr h="171450">
                <a:tc gridSpan="2">
                  <a:txBody>
                    <a:bodyPr/>
                    <a:lstStyle/>
                    <a:p>
                      <a:pPr algn="l" fontAlgn="ct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RF2</a:t>
                      </a:r>
                      <a:r>
                        <a:rPr lang="zh-CN" altLang="en-US" sz="1000" b="1" u="none" strike="noStrike" dirty="0">
                          <a:solidFill>
                            <a:schemeClr val="tx2"/>
                          </a:solidFill>
                          <a:effectLst/>
                          <a:latin typeface="微软雅黑" panose="020B0503020204020204" pitchFamily="34" charset="-122"/>
                          <a:ea typeface="微软雅黑" panose="020B0503020204020204" pitchFamily="34" charset="-122"/>
                        </a:rPr>
                        <a:t> </a:t>
                      </a: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RF</a:t>
                      </a:r>
                      <a:r>
                        <a:rPr lang="zh-CN" altLang="en-US" sz="1000" b="1" u="none" strike="noStrike" dirty="0">
                          <a:solidFill>
                            <a:schemeClr val="tx2"/>
                          </a:solidFill>
                          <a:effectLst/>
                          <a:latin typeface="微软雅黑" panose="020B0503020204020204" pitchFamily="34" charset="-122"/>
                          <a:ea typeface="微软雅黑" panose="020B0503020204020204" pitchFamily="34" charset="-122"/>
                        </a:rPr>
                        <a:t> </a:t>
                      </a: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architectures</a:t>
                      </a:r>
                      <a:endParaRPr lang="zh-CN" altLang="en-US" sz="1000" b="1" i="0" u="none" strike="noStrike" dirty="0">
                        <a:solidFill>
                          <a:schemeClr val="tx2"/>
                        </a:solidFill>
                        <a:effectLst/>
                        <a:latin typeface="微软雅黑" panose="020B0503020204020204" pitchFamily="34" charset="-122"/>
                        <a:ea typeface="微软雅黑" panose="020B0503020204020204" pitchFamily="34" charset="-122"/>
                      </a:endParaRPr>
                    </a:p>
                  </a:txBody>
                  <a:tcPr marL="45720" marR="45720" marT="10800" marB="10800" anchor="ctr">
                    <a:solidFill>
                      <a:schemeClr val="tx1"/>
                    </a:solidFill>
                  </a:tcPr>
                </a:tc>
                <a:tc hMerge="1">
                  <a:txBody>
                    <a:bodyPr/>
                    <a:lstStyle/>
                    <a:p>
                      <a:pPr algn="l" fontAlgn="ctr"/>
                      <a:endParaRPr lang="zh-CN" altLang="en-US" sz="900" b="1" i="0" u="none" strike="noStrike" dirty="0">
                        <a:solidFill>
                          <a:schemeClr val="tx2"/>
                        </a:solidFill>
                        <a:effectLst/>
                        <a:latin typeface="微软雅黑" panose="020B0503020204020204" pitchFamily="34" charset="-122"/>
                        <a:ea typeface="微软雅黑" panose="020B0503020204020204" pitchFamily="34" charset="-122"/>
                      </a:endParaRPr>
                    </a:p>
                  </a:txBody>
                  <a:tcPr marL="45720" marR="45720" marT="10800" marB="10800" anchor="ctr">
                    <a:solidFill>
                      <a:schemeClr val="tx1"/>
                    </a:solidFill>
                  </a:tcPr>
                </a:tc>
                <a:tc>
                  <a:txBody>
                    <a:bodyPr/>
                    <a:lstStyle/>
                    <a:p>
                      <a:pPr algn="ctr" fontAlgn="ct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FR</a:t>
                      </a:r>
                      <a:r>
                        <a:rPr lang="zh-CN" altLang="en-US" sz="1000" b="1" u="none" strike="noStrike" dirty="0">
                          <a:solidFill>
                            <a:schemeClr val="tx2"/>
                          </a:solidFill>
                          <a:effectLst/>
                          <a:latin typeface="微软雅黑" panose="020B0503020204020204" pitchFamily="34" charset="-122"/>
                          <a:ea typeface="微软雅黑" panose="020B0503020204020204" pitchFamily="34" charset="-122"/>
                        </a:rPr>
                        <a:t> </a:t>
                      </a: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power</a:t>
                      </a:r>
                    </a:p>
                    <a:p>
                      <a:pPr algn="ctr" fontAlgn="ctr"/>
                      <a:r>
                        <a:rPr lang="en-US" sz="1000" b="1" u="none" strike="noStrike" dirty="0" err="1">
                          <a:solidFill>
                            <a:schemeClr val="tx2"/>
                          </a:solidFill>
                          <a:effectLst/>
                          <a:latin typeface="微软雅黑" panose="020B0503020204020204" pitchFamily="34" charset="-122"/>
                          <a:ea typeface="微软雅黑" panose="020B0503020204020204" pitchFamily="34" charset="-122"/>
                        </a:rPr>
                        <a:t>mW</a:t>
                      </a:r>
                      <a:endParaRPr lang="en-US" sz="1000" b="1" i="0" u="none" strike="noStrike" dirty="0">
                        <a:solidFill>
                          <a:schemeClr val="tx2"/>
                        </a:solidFill>
                        <a:effectLst/>
                        <a:latin typeface="微软雅黑" panose="020B0503020204020204" pitchFamily="34" charset="-122"/>
                        <a:ea typeface="微软雅黑" panose="020B0503020204020204" pitchFamily="34" charset="-122"/>
                      </a:endParaRPr>
                    </a:p>
                  </a:txBody>
                  <a:tcPr marL="45720" marR="45720" marT="10800" marB="10800" anchor="ctr">
                    <a:solidFill>
                      <a:schemeClr val="tx1"/>
                    </a:solidFill>
                  </a:tcPr>
                </a:tc>
                <a:tc>
                  <a:txBody>
                    <a:bodyPr/>
                    <a:lstStyle/>
                    <a:p>
                      <a:pPr algn="ctr" fontAlgn="ct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Cost</a:t>
                      </a:r>
                    </a:p>
                    <a:p>
                      <a:pPr algn="ctr" fontAlgn="ctr"/>
                      <a:r>
                        <a:rPr lang="en-US" altLang="zh-CN" sz="1000" b="1" u="none" strike="noStrike" dirty="0">
                          <a:solidFill>
                            <a:schemeClr val="tx2"/>
                          </a:solidFill>
                          <a:effectLst/>
                          <a:latin typeface="微软雅黑" panose="020B0503020204020204" pitchFamily="34" charset="-122"/>
                          <a:ea typeface="微软雅黑" panose="020B0503020204020204" pitchFamily="34" charset="-122"/>
                        </a:rPr>
                        <a:t>$</a:t>
                      </a:r>
                      <a:endParaRPr lang="en-US" altLang="zh-CN" sz="1000" b="1" i="0" u="none" strike="noStrike" dirty="0">
                        <a:solidFill>
                          <a:schemeClr val="tx2"/>
                        </a:solidFill>
                        <a:effectLst/>
                        <a:latin typeface="微软雅黑" panose="020B0503020204020204" pitchFamily="34" charset="-122"/>
                        <a:ea typeface="微软雅黑" panose="020B0503020204020204" pitchFamily="34" charset="-122"/>
                      </a:endParaRPr>
                    </a:p>
                  </a:txBody>
                  <a:tcPr marL="45720" marR="45720" marT="10800" marB="10800" anchor="ctr">
                    <a:solidFill>
                      <a:schemeClr val="tx1"/>
                    </a:solidFill>
                  </a:tcPr>
                </a:tc>
                <a:extLst>
                  <a:ext uri="{0D108BD9-81ED-4DB2-BD59-A6C34878D82A}">
                    <a16:rowId xmlns:a16="http://schemas.microsoft.com/office/drawing/2014/main" val="10000"/>
                  </a:ext>
                </a:extLst>
              </a:tr>
              <a:tr h="171450">
                <a:tc>
                  <a:txBody>
                    <a:bodyPr/>
                    <a:lstStyle/>
                    <a:p>
                      <a:r>
                        <a:rPr lang="en-US" altLang="zh-CN" sz="1000" b="0" dirty="0">
                          <a:latin typeface="微软雅黑" panose="020B0503020204020204" pitchFamily="34" charset="-122"/>
                          <a:ea typeface="微软雅黑" panose="020B0503020204020204" pitchFamily="34" charset="-122"/>
                        </a:rPr>
                        <a:t>PC3</a:t>
                      </a:r>
                      <a:endParaRPr lang="en-US" sz="1000" b="0" dirty="0">
                        <a:latin typeface="微软雅黑" panose="020B0503020204020204" pitchFamily="34" charset="-122"/>
                        <a:ea typeface="微软雅黑" panose="020B0503020204020204" pitchFamily="34" charset="-122"/>
                      </a:endParaRPr>
                    </a:p>
                  </a:txBody>
                  <a:tcPr marL="45720" marR="45720" marT="21600" marB="21600"/>
                </a:tc>
                <a:tc>
                  <a:txBody>
                    <a:bodyPr/>
                    <a:lstStyle/>
                    <a:p>
                      <a:pPr algn="l"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Two AIPs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nchor="ct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3~4X</a:t>
                      </a:r>
                    </a:p>
                  </a:txBody>
                  <a:tcPr marL="45720" marR="45720" marT="10800" marB="10800" anchor="ctr"/>
                </a:tc>
                <a:tc>
                  <a:txBody>
                    <a:bodyPr/>
                    <a:lstStyle/>
                    <a:p>
                      <a:pPr algn="ctr" fontAlgn="ct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2~3Y</a:t>
                      </a:r>
                    </a:p>
                  </a:txBody>
                  <a:tcPr marL="45720" marR="45720" marT="10800" marB="10800" anchor="ctr"/>
                </a:tc>
                <a:extLst>
                  <a:ext uri="{0D108BD9-81ED-4DB2-BD59-A6C34878D82A}">
                    <a16:rowId xmlns:a16="http://schemas.microsoft.com/office/drawing/2014/main" val="10002"/>
                  </a:ext>
                </a:extLst>
              </a:tr>
              <a:tr h="171450">
                <a:tc>
                  <a:txBody>
                    <a:bodyPr/>
                    <a:lstStyle/>
                    <a:p>
                      <a:r>
                        <a:rPr lang="en-US" altLang="zh-CN" sz="1000" b="0" dirty="0">
                          <a:latin typeface="微软雅黑" panose="020B0503020204020204" pitchFamily="34" charset="-122"/>
                          <a:ea typeface="微软雅黑" panose="020B0503020204020204" pitchFamily="34" charset="-122"/>
                        </a:rPr>
                        <a:t>PC8</a:t>
                      </a:r>
                      <a:endParaRPr lang="en-US" sz="1000" b="0" dirty="0">
                        <a:latin typeface="微软雅黑" panose="020B0503020204020204" pitchFamily="34" charset="-122"/>
                        <a:ea typeface="微软雅黑" panose="020B0503020204020204" pitchFamily="34" charset="-122"/>
                      </a:endParaRPr>
                    </a:p>
                  </a:txBody>
                  <a:tcPr marL="45720" marR="45720" marT="21600" marB="21600"/>
                </a:tc>
                <a:tc>
                  <a:txBody>
                    <a:bodyPr/>
                    <a:lstStyle/>
                    <a:p>
                      <a:pPr algn="l" fontAlgn="ctr"/>
                      <a:r>
                        <a:rPr lang="en-US" altLang="zh-CN" sz="1000" u="none" strike="noStrike" baseline="0" dirty="0">
                          <a:effectLst/>
                          <a:latin typeface="微软雅黑" panose="020B0503020204020204" pitchFamily="34" charset="-122"/>
                          <a:ea typeface="微软雅黑" panose="020B0503020204020204" pitchFamily="34" charset="-122"/>
                        </a:rPr>
                        <a:t>One AIP</a:t>
                      </a:r>
                      <a:r>
                        <a:rPr lang="zh-CN" altLang="en-US" sz="1000" u="none" strike="noStrike" baseline="0" dirty="0">
                          <a:effectLst/>
                          <a:latin typeface="微软雅黑" panose="020B0503020204020204" pitchFamily="34" charset="-122"/>
                          <a:ea typeface="微软雅黑" panose="020B0503020204020204" pitchFamily="34" charset="-122"/>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marT="10800" marB="10800" anchor="ct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2X</a:t>
                      </a:r>
                    </a:p>
                  </a:txBody>
                  <a:tcPr marL="45720" marR="45720" marT="10800" marB="10800" anchor="ctr"/>
                </a:tc>
                <a:tc>
                  <a:txBody>
                    <a:bodyPr/>
                    <a:lstStyle/>
                    <a:p>
                      <a:pPr algn="ctr" fontAlgn="ct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Y</a:t>
                      </a:r>
                    </a:p>
                  </a:txBody>
                  <a:tcPr marL="45720" marR="45720" marT="10800" marB="10800" anchor="ctr"/>
                </a:tc>
                <a:extLst>
                  <a:ext uri="{0D108BD9-81ED-4DB2-BD59-A6C34878D82A}">
                    <a16:rowId xmlns:a16="http://schemas.microsoft.com/office/drawing/2014/main" val="10003"/>
                  </a:ext>
                </a:extLst>
              </a:tr>
              <a:tr h="171450">
                <a:tc>
                  <a:txBody>
                    <a:bodyPr/>
                    <a:lstStyle/>
                    <a:p>
                      <a:r>
                        <a:rPr lang="en-US" sz="1000" dirty="0">
                          <a:latin typeface="微软雅黑" panose="020B0503020204020204" pitchFamily="34" charset="-122"/>
                          <a:ea typeface="微软雅黑" panose="020B0503020204020204" pitchFamily="34" charset="-122"/>
                        </a:rPr>
                        <a:t>--</a:t>
                      </a:r>
                    </a:p>
                  </a:txBody>
                  <a:tcPr marL="45720" marR="45720" marT="21600" marB="21600"/>
                </a:tc>
                <a:tc>
                  <a:txBody>
                    <a:bodyPr/>
                    <a:lstStyle/>
                    <a:p>
                      <a:pPr algn="l" fontAlgn="ctr"/>
                      <a:r>
                        <a:rPr lang="en-US" sz="1000" u="none" strike="noStrike" dirty="0">
                          <a:solidFill>
                            <a:schemeClr val="tx1"/>
                          </a:solidFill>
                          <a:effectLst/>
                          <a:latin typeface="微软雅黑" panose="020B0503020204020204" pitchFamily="34" charset="-122"/>
                          <a:ea typeface="微软雅黑" panose="020B0503020204020204" pitchFamily="34" charset="-122"/>
                        </a:rPr>
                        <a:t>FR1*200MHz 4-layer</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marT="10800" marB="10800" anchor="ctr"/>
                </a:tc>
                <a:tc>
                  <a:txBody>
                    <a:bodyPr/>
                    <a:lstStyle/>
                    <a:p>
                      <a:pPr algn="ctr" fontAlgn="ct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X</a:t>
                      </a:r>
                    </a:p>
                  </a:txBody>
                  <a:tcPr marL="45720" marR="45720" marT="10800" marB="10800" anchor="ctr"/>
                </a:tc>
                <a:tc>
                  <a:txBody>
                    <a:bodyPr/>
                    <a:lstStyle/>
                    <a:p>
                      <a:pPr algn="ctr" fontAlgn="ct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Y</a:t>
                      </a:r>
                    </a:p>
                  </a:txBody>
                  <a:tcPr marL="45720" marR="45720" marT="10800" marB="10800" anchor="ctr"/>
                </a:tc>
                <a:extLst>
                  <a:ext uri="{0D108BD9-81ED-4DB2-BD59-A6C34878D82A}">
                    <a16:rowId xmlns:a16="http://schemas.microsoft.com/office/drawing/2014/main" val="10008"/>
                  </a:ext>
                </a:extLst>
              </a:tr>
            </a:tbl>
          </a:graphicData>
        </a:graphic>
      </p:graphicFrame>
      <p:sp>
        <p:nvSpPr>
          <p:cNvPr id="22" name="文本框 21">
            <a:extLst>
              <a:ext uri="{FF2B5EF4-FFF2-40B4-BE49-F238E27FC236}">
                <a16:creationId xmlns:a16="http://schemas.microsoft.com/office/drawing/2014/main" id="{E9117B92-8EF3-4543-AF9A-D6EDAF6434AE}"/>
              </a:ext>
            </a:extLst>
          </p:cNvPr>
          <p:cNvSpPr txBox="1"/>
          <p:nvPr/>
        </p:nvSpPr>
        <p:spPr>
          <a:xfrm>
            <a:off x="8372254" y="5059308"/>
            <a:ext cx="3593938" cy="153888"/>
          </a:xfrm>
          <a:prstGeom prst="rect">
            <a:avLst/>
          </a:prstGeom>
          <a:noFill/>
        </p:spPr>
        <p:txBody>
          <a:bodyPr wrap="square" lIns="0" tIns="0" rIns="0" bIns="0" rtlCol="0">
            <a:spAutoFit/>
          </a:bodyPr>
          <a:lstStyle/>
          <a:p>
            <a:pPr marL="0" lvl="1">
              <a:spcAft>
                <a:spcPts val="600"/>
              </a:spcAft>
            </a:pP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PC8</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vs</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PC3</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cost</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and</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power</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consumption</a:t>
            </a:r>
            <a:r>
              <a:rPr kumimoji="1" lang="zh-CN" altLang="en-US"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comparison</a:t>
            </a:r>
          </a:p>
        </p:txBody>
      </p:sp>
      <p:sp>
        <p:nvSpPr>
          <p:cNvPr id="23" name="文本框 22">
            <a:extLst>
              <a:ext uri="{FF2B5EF4-FFF2-40B4-BE49-F238E27FC236}">
                <a16:creationId xmlns:a16="http://schemas.microsoft.com/office/drawing/2014/main" id="{68AA6C78-7472-4EF7-AFD3-D012B085EEBA}"/>
              </a:ext>
            </a:extLst>
          </p:cNvPr>
          <p:cNvSpPr txBox="1"/>
          <p:nvPr/>
        </p:nvSpPr>
        <p:spPr>
          <a:xfrm>
            <a:off x="8372254" y="3975198"/>
            <a:ext cx="3593938" cy="923330"/>
          </a:xfrm>
          <a:prstGeom prst="rect">
            <a:avLst/>
          </a:prstGeom>
          <a:noFill/>
        </p:spPr>
        <p:txBody>
          <a:bodyPr wrap="square" lIns="0" tIns="0" rIns="0" bIns="0" rtlCol="0">
            <a:spAutoFit/>
          </a:bodyPr>
          <a:lstStyle/>
          <a:p>
            <a:pPr algn="l">
              <a:spcAft>
                <a:spcPts val="600"/>
              </a:spcAft>
            </a:pP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Cost of FR2 PC3</a:t>
            </a:r>
          </a:p>
          <a:p>
            <a:pPr marL="171450" lvl="1" indent="-171450">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Adding</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one</a:t>
            </a:r>
            <a:r>
              <a:rPr kumimoji="1" lang="zh-CN" altLang="en-US"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 </a:t>
            </a: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FR2 band supporting PC3, the cost is more than 2 times and the power consumption is 3~4 times than adding one FR1 band</a:t>
            </a:r>
          </a:p>
          <a:p>
            <a:pPr marL="171450" lvl="1" indent="-171450">
              <a:spcAft>
                <a:spcPts val="600"/>
              </a:spcAft>
              <a:buFont typeface="Wingdings" panose="05000000000000000000" pitchFamily="2" charset="2"/>
              <a:buChar char="n"/>
            </a:pPr>
            <a:r>
              <a:rPr kumimoji="1" lang="en-US" altLang="zh-CN" sz="10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The total price of IF + 2xAIP would be more than $15</a:t>
            </a:r>
          </a:p>
        </p:txBody>
      </p:sp>
      <p:pic>
        <p:nvPicPr>
          <p:cNvPr id="35" name="图片 34">
            <a:extLst>
              <a:ext uri="{FF2B5EF4-FFF2-40B4-BE49-F238E27FC236}">
                <a16:creationId xmlns:a16="http://schemas.microsoft.com/office/drawing/2014/main" id="{7ABA113E-EE0B-4040-AFD5-9426FE1EA35E}"/>
              </a:ext>
            </a:extLst>
          </p:cNvPr>
          <p:cNvPicPr>
            <a:picLocks noChangeAspect="1"/>
          </p:cNvPicPr>
          <p:nvPr/>
        </p:nvPicPr>
        <p:blipFill>
          <a:blip r:embed="rId4"/>
          <a:stretch>
            <a:fillRect/>
          </a:stretch>
        </p:blipFill>
        <p:spPr>
          <a:xfrm>
            <a:off x="480768" y="1729266"/>
            <a:ext cx="3293667" cy="1417310"/>
          </a:xfrm>
          <a:prstGeom prst="rect">
            <a:avLst/>
          </a:prstGeom>
        </p:spPr>
      </p:pic>
      <p:pic>
        <p:nvPicPr>
          <p:cNvPr id="43" name="图片 42">
            <a:extLst>
              <a:ext uri="{FF2B5EF4-FFF2-40B4-BE49-F238E27FC236}">
                <a16:creationId xmlns:a16="http://schemas.microsoft.com/office/drawing/2014/main" id="{E5A3CDDB-9FB2-4FFA-9A88-6E1AC340529C}"/>
              </a:ext>
            </a:extLst>
          </p:cNvPr>
          <p:cNvPicPr>
            <a:picLocks noChangeAspect="1"/>
          </p:cNvPicPr>
          <p:nvPr/>
        </p:nvPicPr>
        <p:blipFill>
          <a:blip r:embed="rId5"/>
          <a:stretch>
            <a:fillRect/>
          </a:stretch>
        </p:blipFill>
        <p:spPr>
          <a:xfrm>
            <a:off x="4561309" y="1641619"/>
            <a:ext cx="3074143" cy="1864829"/>
          </a:xfrm>
          <a:prstGeom prst="rect">
            <a:avLst/>
          </a:prstGeom>
        </p:spPr>
      </p:pic>
    </p:spTree>
    <p:extLst>
      <p:ext uri="{BB962C8B-B14F-4D97-AF65-F5344CB8AC3E}">
        <p14:creationId xmlns:p14="http://schemas.microsoft.com/office/powerpoint/2010/main" val="2815887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C54466E-8368-4EFC-95DF-833512A24454}"/>
              </a:ext>
            </a:extLst>
          </p:cNvPr>
          <p:cNvSpPr>
            <a:spLocks noGrp="1"/>
          </p:cNvSpPr>
          <p:nvPr>
            <p:ph type="subTitle" idx="1"/>
          </p:nvPr>
        </p:nvSpPr>
        <p:spPr>
          <a:xfrm>
            <a:off x="546410" y="151544"/>
            <a:ext cx="10740640" cy="568333"/>
          </a:xfrm>
        </p:spPr>
        <p:txBody>
          <a:bodyPr>
            <a:norm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Analysis of Power Class 8 for FR2 – Performance</a:t>
            </a:r>
          </a:p>
        </p:txBody>
      </p:sp>
      <p:sp>
        <p:nvSpPr>
          <p:cNvPr id="13" name="Content Placeholder 1">
            <a:extLst>
              <a:ext uri="{FF2B5EF4-FFF2-40B4-BE49-F238E27FC236}">
                <a16:creationId xmlns:a16="http://schemas.microsoft.com/office/drawing/2014/main" id="{07CF64B4-4CE7-4A80-9B3E-80913F264A90}"/>
              </a:ext>
            </a:extLst>
          </p:cNvPr>
          <p:cNvSpPr txBox="1">
            <a:spLocks/>
          </p:cNvSpPr>
          <p:nvPr/>
        </p:nvSpPr>
        <p:spPr>
          <a:xfrm>
            <a:off x="546410" y="872869"/>
            <a:ext cx="11340790" cy="5432137"/>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During RAN4#112, RAN4 agreed the targeted scenarios and UE types, with corresponding detailed simulation assumptions [1] for FR2 PC8 performance evaluation: </a:t>
            </a:r>
            <a:endParaRPr lang="zh-CN" altLang="en-US" sz="1400"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16" name="图片 15">
            <a:extLst>
              <a:ext uri="{FF2B5EF4-FFF2-40B4-BE49-F238E27FC236}">
                <a16:creationId xmlns:a16="http://schemas.microsoft.com/office/drawing/2014/main" id="{C11EF129-9706-4A00-8D87-24844C61DC73}"/>
              </a:ext>
            </a:extLst>
          </p:cNvPr>
          <p:cNvPicPr>
            <a:picLocks noChangeAspect="1"/>
          </p:cNvPicPr>
          <p:nvPr/>
        </p:nvPicPr>
        <p:blipFill>
          <a:blip r:embed="rId3"/>
          <a:stretch>
            <a:fillRect/>
          </a:stretch>
        </p:blipFill>
        <p:spPr>
          <a:xfrm>
            <a:off x="546410" y="1612474"/>
            <a:ext cx="5709538" cy="3224016"/>
          </a:xfrm>
          <a:prstGeom prst="rect">
            <a:avLst/>
          </a:prstGeom>
          <a:ln>
            <a:solidFill>
              <a:schemeClr val="bg2">
                <a:lumMod val="90000"/>
              </a:schemeClr>
            </a:solidFill>
          </a:ln>
        </p:spPr>
      </p:pic>
      <p:pic>
        <p:nvPicPr>
          <p:cNvPr id="17" name="图片 16">
            <a:extLst>
              <a:ext uri="{FF2B5EF4-FFF2-40B4-BE49-F238E27FC236}">
                <a16:creationId xmlns:a16="http://schemas.microsoft.com/office/drawing/2014/main" id="{5CD5D12B-D97C-4037-B120-FE85DAD6815A}"/>
              </a:ext>
            </a:extLst>
          </p:cNvPr>
          <p:cNvPicPr>
            <a:picLocks noChangeAspect="1"/>
          </p:cNvPicPr>
          <p:nvPr/>
        </p:nvPicPr>
        <p:blipFill>
          <a:blip r:embed="rId4"/>
          <a:stretch>
            <a:fillRect/>
          </a:stretch>
        </p:blipFill>
        <p:spPr>
          <a:xfrm>
            <a:off x="6577950" y="1781303"/>
            <a:ext cx="5309250" cy="1522331"/>
          </a:xfrm>
          <a:prstGeom prst="rect">
            <a:avLst/>
          </a:prstGeom>
        </p:spPr>
      </p:pic>
      <p:pic>
        <p:nvPicPr>
          <p:cNvPr id="18" name="图片 17">
            <a:extLst>
              <a:ext uri="{FF2B5EF4-FFF2-40B4-BE49-F238E27FC236}">
                <a16:creationId xmlns:a16="http://schemas.microsoft.com/office/drawing/2014/main" id="{45720A6D-2753-46D6-A931-5363A55CCBA4}"/>
              </a:ext>
            </a:extLst>
          </p:cNvPr>
          <p:cNvPicPr>
            <a:picLocks noChangeAspect="1"/>
          </p:cNvPicPr>
          <p:nvPr/>
        </p:nvPicPr>
        <p:blipFill>
          <a:blip r:embed="rId5"/>
          <a:stretch>
            <a:fillRect/>
          </a:stretch>
        </p:blipFill>
        <p:spPr>
          <a:xfrm>
            <a:off x="6540384" y="3389508"/>
            <a:ext cx="5346816" cy="1447402"/>
          </a:xfrm>
          <a:prstGeom prst="rect">
            <a:avLst/>
          </a:prstGeom>
        </p:spPr>
      </p:pic>
      <p:sp>
        <p:nvSpPr>
          <p:cNvPr id="19" name="文本框 18">
            <a:extLst>
              <a:ext uri="{FF2B5EF4-FFF2-40B4-BE49-F238E27FC236}">
                <a16:creationId xmlns:a16="http://schemas.microsoft.com/office/drawing/2014/main" id="{E565B89F-D141-4B51-9AB0-23267F372660}"/>
              </a:ext>
            </a:extLst>
          </p:cNvPr>
          <p:cNvSpPr txBox="1"/>
          <p:nvPr/>
        </p:nvSpPr>
        <p:spPr>
          <a:xfrm>
            <a:off x="6920610" y="1537682"/>
            <a:ext cx="4432341" cy="153888"/>
          </a:xfrm>
          <a:prstGeom prst="rect">
            <a:avLst/>
          </a:prstGeom>
          <a:noFill/>
        </p:spPr>
        <p:txBody>
          <a:bodyPr wrap="square" lIns="0" tIns="0" rIns="0" bIns="0" rtlCol="0">
            <a:spAutoFit/>
          </a:bodyPr>
          <a:lstStyle/>
          <a:p>
            <a:pPr algn="ctr"/>
            <a:r>
              <a:rPr kumimoji="1" lang="en-US" altLang="zh-CN" sz="1000" b="1"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System level performance evaluation (UPT)</a:t>
            </a:r>
            <a:endParaRPr kumimoji="1" lang="zh-CN" altLang="en-US" sz="1000" b="1" dirty="0" err="1">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文本框 19">
            <a:extLst>
              <a:ext uri="{FF2B5EF4-FFF2-40B4-BE49-F238E27FC236}">
                <a16:creationId xmlns:a16="http://schemas.microsoft.com/office/drawing/2014/main" id="{5219B6FB-30AF-4ED3-AF6D-9D4FB3D297F5}"/>
              </a:ext>
            </a:extLst>
          </p:cNvPr>
          <p:cNvSpPr txBox="1"/>
          <p:nvPr/>
        </p:nvSpPr>
        <p:spPr>
          <a:xfrm>
            <a:off x="546409" y="5034678"/>
            <a:ext cx="11340789" cy="1261884"/>
          </a:xfrm>
          <a:prstGeom prst="rect">
            <a:avLst/>
          </a:prstGeom>
          <a:noFill/>
          <a:ln>
            <a:noFill/>
            <a:prstDash val="dashDot"/>
          </a:ln>
        </p:spPr>
        <p:txBody>
          <a:bodyPr wrap="square" lIns="0" tIns="0" rIns="0" bIns="0" rtlCol="0">
            <a:spAutoFit/>
          </a:bodyPr>
          <a:lstStyle/>
          <a:p>
            <a:pPr marL="360000" lvl="1" indent="-360000" defTabSz="1187798">
              <a:spcAft>
                <a:spcPts val="600"/>
              </a:spcAft>
              <a:buClr>
                <a:srgbClr val="000000"/>
              </a:buClr>
              <a:buFont typeface="Wingdings" panose="05000000000000000000" pitchFamily="2" charset="2"/>
              <a:buChar char="n"/>
              <a:tabLst>
                <a:tab pos="1208088" algn="ctr"/>
              </a:tabLst>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Observation: </a:t>
            </a:r>
          </a:p>
          <a:p>
            <a:pPr marL="719138" lvl="2" indent="-266700" defTabSz="1187798">
              <a:spcAft>
                <a:spcPts val="600"/>
              </a:spcAft>
              <a:buClr>
                <a:srgbClr val="000000"/>
              </a:buClr>
              <a:buFont typeface="Wingdings" panose="05000000000000000000" pitchFamily="2" charset="2"/>
              <a:buChar char="l"/>
              <a:tabLst>
                <a:tab pos="1208088" algn="ctr"/>
              </a:tabLst>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For DL, the max DL throughput 300Mbps and 500Mbps for target use cases for evaluation can be well achieved even at the cell edge [2]</a:t>
            </a:r>
          </a:p>
          <a:p>
            <a:pPr marL="719138" lvl="2" indent="-266700" defTabSz="1187798">
              <a:spcAft>
                <a:spcPts val="600"/>
              </a:spcAft>
              <a:buClr>
                <a:srgbClr val="000000"/>
              </a:buClr>
              <a:buFont typeface="Wingdings" panose="05000000000000000000" pitchFamily="2" charset="2"/>
              <a:buChar char="l"/>
              <a:tabLst>
                <a:tab pos="1208088" algn="ctr"/>
              </a:tabLst>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For UL</a:t>
            </a:r>
          </a:p>
          <a:p>
            <a:pPr marL="1176378" lvl="3" indent="-266700" defTabSz="1187798">
              <a:spcAft>
                <a:spcPts val="600"/>
              </a:spcAft>
              <a:buClr>
                <a:srgbClr val="000000"/>
              </a:buClr>
              <a:buFont typeface="Wingdings" panose="05000000000000000000" pitchFamily="2" charset="2"/>
              <a:buChar char="Ø"/>
              <a:tabLst>
                <a:tab pos="1208088" algn="ctr"/>
              </a:tabLst>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For the cell edge: usually HARQ ACK/NACK and CSI feedback can be transmitted by PUCCH with robust performance</a:t>
            </a:r>
          </a:p>
          <a:p>
            <a:pPr marL="1176378" lvl="3" indent="-266700" defTabSz="1187798">
              <a:spcAft>
                <a:spcPts val="600"/>
              </a:spcAft>
              <a:buClr>
                <a:srgbClr val="000000"/>
              </a:buClr>
              <a:buFont typeface="Wingdings" panose="05000000000000000000" pitchFamily="2" charset="2"/>
              <a:buChar char="Ø"/>
              <a:tabLst>
                <a:tab pos="1208088" algn="ctr"/>
              </a:tabLst>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DSUUU pattern can be used for service with heavy UL THP </a:t>
            </a:r>
            <a:endParaRPr lang="zh-CN" altLang="en-US" sz="1200" dirty="0" err="1">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矩形 20">
            <a:extLst>
              <a:ext uri="{FF2B5EF4-FFF2-40B4-BE49-F238E27FC236}">
                <a16:creationId xmlns:a16="http://schemas.microsoft.com/office/drawing/2014/main" id="{306CCE49-416D-4FA0-8A91-245D45EF1D97}"/>
              </a:ext>
            </a:extLst>
          </p:cNvPr>
          <p:cNvSpPr/>
          <p:nvPr/>
        </p:nvSpPr>
        <p:spPr>
          <a:xfrm>
            <a:off x="1198018" y="2669124"/>
            <a:ext cx="5057930" cy="604616"/>
          </a:xfrm>
          <a:prstGeom prst="rect">
            <a:avLst/>
          </a:prstGeom>
          <a:noFill/>
          <a:ln>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3410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id="{C5770C9B-FCEE-4B21-85A7-0788555B85BF}"/>
              </a:ext>
            </a:extLst>
          </p:cNvPr>
          <p:cNvPicPr>
            <a:picLocks noChangeAspect="1"/>
          </p:cNvPicPr>
          <p:nvPr/>
        </p:nvPicPr>
        <p:blipFill>
          <a:blip r:embed="rId3"/>
          <a:stretch>
            <a:fillRect/>
          </a:stretch>
        </p:blipFill>
        <p:spPr>
          <a:xfrm>
            <a:off x="682401" y="1968139"/>
            <a:ext cx="5974599" cy="4186448"/>
          </a:xfrm>
          <a:prstGeom prst="rect">
            <a:avLst/>
          </a:prstGeom>
        </p:spPr>
      </p:pic>
      <p:sp>
        <p:nvSpPr>
          <p:cNvPr id="3" name="Subtitle 2">
            <a:extLst>
              <a:ext uri="{FF2B5EF4-FFF2-40B4-BE49-F238E27FC236}">
                <a16:creationId xmlns:a16="http://schemas.microsoft.com/office/drawing/2014/main" id="{1C54466E-8368-4EFC-95DF-833512A24454}"/>
              </a:ext>
            </a:extLst>
          </p:cNvPr>
          <p:cNvSpPr>
            <a:spLocks noGrp="1"/>
          </p:cNvSpPr>
          <p:nvPr>
            <p:ph type="subTitle" idx="1"/>
          </p:nvPr>
        </p:nvSpPr>
        <p:spPr>
          <a:xfrm>
            <a:off x="546409" y="151544"/>
            <a:ext cx="11340791" cy="568333"/>
          </a:xfrm>
        </p:spPr>
        <p:txBody>
          <a:bodyPr>
            <a:no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Introduction of FR2 PC8 – RAN4 agreements</a:t>
            </a:r>
          </a:p>
        </p:txBody>
      </p:sp>
      <p:sp>
        <p:nvSpPr>
          <p:cNvPr id="13" name="Content Placeholder 1">
            <a:extLst>
              <a:ext uri="{FF2B5EF4-FFF2-40B4-BE49-F238E27FC236}">
                <a16:creationId xmlns:a16="http://schemas.microsoft.com/office/drawing/2014/main" id="{07CF64B4-4CE7-4A80-9B3E-80913F264A90}"/>
              </a:ext>
            </a:extLst>
          </p:cNvPr>
          <p:cNvSpPr txBox="1">
            <a:spLocks/>
          </p:cNvSpPr>
          <p:nvPr/>
        </p:nvSpPr>
        <p:spPr>
          <a:xfrm>
            <a:off x="546410" y="872869"/>
            <a:ext cx="11340790" cy="5432137"/>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RAN4 agreement:</a:t>
            </a:r>
          </a:p>
          <a:p>
            <a:pPr marL="719138" lvl="2" indent="-266700">
              <a:buClr>
                <a:srgbClr val="000000"/>
              </a:buClr>
              <a:buFont typeface="Wingdings" panose="05000000000000000000" pitchFamily="2" charset="2"/>
              <a:buChar char="l"/>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From RAN4#110bis April meeting to RAN4#112bis Oct meeting, 4 RAN4 meeting cycles with more than half years extensive discussion and evaluations, RAN4 reached the following agreements in RAN4#112bis [4].</a:t>
            </a:r>
          </a:p>
          <a:p>
            <a:pPr marL="1012074" lvl="2" indent="-360000">
              <a:buClr>
                <a:srgbClr val="000000"/>
              </a:buClr>
              <a:buFont typeface="Wingdings" panose="05000000000000000000" pitchFamily="2" charset="2"/>
              <a:buChar char="n"/>
            </a:pPr>
            <a:endParaRPr lang="zh-CN" altLang="en-US" sz="1099"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文本框 21">
            <a:extLst>
              <a:ext uri="{FF2B5EF4-FFF2-40B4-BE49-F238E27FC236}">
                <a16:creationId xmlns:a16="http://schemas.microsoft.com/office/drawing/2014/main" id="{A3BC799B-61F3-4DDA-A345-6FD26555F80D}"/>
              </a:ext>
            </a:extLst>
          </p:cNvPr>
          <p:cNvSpPr txBox="1"/>
          <p:nvPr/>
        </p:nvSpPr>
        <p:spPr>
          <a:xfrm>
            <a:off x="7465264" y="2455353"/>
            <a:ext cx="4657929" cy="184666"/>
          </a:xfrm>
          <a:prstGeom prst="rect">
            <a:avLst/>
          </a:prstGeom>
          <a:noFill/>
          <a:ln>
            <a:noFill/>
          </a:ln>
        </p:spPr>
        <p:txBody>
          <a:bodyPr wrap="square" lIns="0" tIns="0" rIns="0" bIns="0" rtlCol="0">
            <a:spAutoFit/>
          </a:bodyPr>
          <a:lstStyle/>
          <a:p>
            <a:pPr marL="285750" indent="-285750" algn="l">
              <a:buFont typeface="Arial" panose="020B0604020202020204" pitchFamily="34" charset="0"/>
              <a:buChar char="•"/>
            </a:pPr>
            <a:r>
              <a:rPr kumimoji="1" lang="en-US" altLang="zh-CN" sz="12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RAN4 agreed to introduce FR2 power class 8</a:t>
            </a:r>
          </a:p>
        </p:txBody>
      </p:sp>
      <p:sp>
        <p:nvSpPr>
          <p:cNvPr id="23" name="矩形 22">
            <a:extLst>
              <a:ext uri="{FF2B5EF4-FFF2-40B4-BE49-F238E27FC236}">
                <a16:creationId xmlns:a16="http://schemas.microsoft.com/office/drawing/2014/main" id="{D898496F-9FD6-4D42-8672-A9EFF0D5EFED}"/>
              </a:ext>
            </a:extLst>
          </p:cNvPr>
          <p:cNvSpPr/>
          <p:nvPr/>
        </p:nvSpPr>
        <p:spPr>
          <a:xfrm>
            <a:off x="525435" y="1968138"/>
            <a:ext cx="6379197" cy="4261745"/>
          </a:xfrm>
          <a:prstGeom prst="rect">
            <a:avLst/>
          </a:prstGeom>
          <a:no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箭头: 右 23">
            <a:extLst>
              <a:ext uri="{FF2B5EF4-FFF2-40B4-BE49-F238E27FC236}">
                <a16:creationId xmlns:a16="http://schemas.microsoft.com/office/drawing/2014/main" id="{91071FB3-8F94-45E5-A7A5-412F72B419EA}"/>
              </a:ext>
            </a:extLst>
          </p:cNvPr>
          <p:cNvSpPr/>
          <p:nvPr/>
        </p:nvSpPr>
        <p:spPr>
          <a:xfrm>
            <a:off x="6963072" y="4232236"/>
            <a:ext cx="352292" cy="273465"/>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AB19EC77-E911-4129-9CD8-E9D54E01BCE4}"/>
              </a:ext>
            </a:extLst>
          </p:cNvPr>
          <p:cNvSpPr txBox="1"/>
          <p:nvPr/>
        </p:nvSpPr>
        <p:spPr>
          <a:xfrm>
            <a:off x="7432581" y="4274396"/>
            <a:ext cx="4146970" cy="446276"/>
          </a:xfrm>
          <a:prstGeom prst="rect">
            <a:avLst/>
          </a:prstGeom>
          <a:noFill/>
          <a:ln>
            <a:noFill/>
          </a:ln>
        </p:spPr>
        <p:txBody>
          <a:bodyPr wrap="square" lIns="0" tIns="0" rIns="0" bIns="0" rtlCol="0">
            <a:spAutoFit/>
          </a:bodyPr>
          <a:lstStyle/>
          <a:p>
            <a:pPr marL="285750" indent="-285750" algn="l">
              <a:spcAft>
                <a:spcPts val="600"/>
              </a:spcAft>
              <a:buFont typeface="Arial" panose="020B0604020202020204" pitchFamily="34" charset="0"/>
              <a:buChar char="•"/>
            </a:pPr>
            <a:r>
              <a:rPr kumimoji="1" lang="en-US" altLang="zh-CN" sz="12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Procedure suggested by RAN4</a:t>
            </a:r>
          </a:p>
          <a:p>
            <a:pPr marL="742990" lvl="1" indent="-285750">
              <a:spcAft>
                <a:spcPts val="600"/>
              </a:spcAft>
              <a:buFont typeface="Arial" panose="020B0604020202020204" pitchFamily="34" charset="0"/>
              <a:buChar char="•"/>
            </a:pPr>
            <a:r>
              <a:rPr kumimoji="1" lang="en-US" altLang="zh-CN" sz="12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TEI18 CRs -&gt; New R19 WI -&gt; Rel-18/19 CRs</a:t>
            </a:r>
          </a:p>
        </p:txBody>
      </p:sp>
      <p:sp>
        <p:nvSpPr>
          <p:cNvPr id="28" name="矩形 27">
            <a:extLst>
              <a:ext uri="{FF2B5EF4-FFF2-40B4-BE49-F238E27FC236}">
                <a16:creationId xmlns:a16="http://schemas.microsoft.com/office/drawing/2014/main" id="{D41A9336-21CC-44FE-9A7C-D1EB6A8B2CB0}"/>
              </a:ext>
            </a:extLst>
          </p:cNvPr>
          <p:cNvSpPr/>
          <p:nvPr/>
        </p:nvSpPr>
        <p:spPr>
          <a:xfrm>
            <a:off x="7423056" y="4217981"/>
            <a:ext cx="4671492" cy="9283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DB8FC87C-5800-4335-8166-F0887DB087BB}"/>
              </a:ext>
            </a:extLst>
          </p:cNvPr>
          <p:cNvSpPr txBox="1"/>
          <p:nvPr/>
        </p:nvSpPr>
        <p:spPr>
          <a:xfrm>
            <a:off x="7465264" y="2848477"/>
            <a:ext cx="4661967" cy="1000274"/>
          </a:xfrm>
          <a:prstGeom prst="rect">
            <a:avLst/>
          </a:prstGeom>
          <a:noFill/>
          <a:ln>
            <a:noFill/>
          </a:ln>
        </p:spPr>
        <p:txBody>
          <a:bodyPr wrap="square" lIns="0" tIns="0" rIns="0" bIns="0" rtlCol="0">
            <a:spAutoFit/>
          </a:bodyPr>
          <a:lstStyle/>
          <a:p>
            <a:pPr marL="285750" indent="-285750" algn="l">
              <a:spcAft>
                <a:spcPts val="600"/>
              </a:spcAft>
              <a:buFont typeface="Arial" panose="020B0604020202020204" pitchFamily="34" charset="0"/>
              <a:buChar char="•"/>
            </a:pPr>
            <a:r>
              <a:rPr kumimoji="1" lang="en-US" altLang="zh-CN" sz="12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The only left open issue is how to describe the new UE in the specification (Table 6.2.1.0-1 in TS 38.101-2)</a:t>
            </a:r>
          </a:p>
          <a:p>
            <a:pPr marL="285750" indent="-285750" algn="l">
              <a:spcAft>
                <a:spcPts val="600"/>
              </a:spcAft>
              <a:buFont typeface="Arial" panose="020B0604020202020204" pitchFamily="34" charset="0"/>
              <a:buChar char="•"/>
            </a:pPr>
            <a:r>
              <a:rPr kumimoji="1" lang="en-US" altLang="zh-CN" sz="12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Specific wording on the new UE description is discussed with interesting companies and reach consensus before RAN4#113 [5]</a:t>
            </a:r>
            <a:endParaRPr kumimoji="1" lang="zh-CN" altLang="en-US" sz="1200" dirty="0" err="1">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矩形 30">
            <a:extLst>
              <a:ext uri="{FF2B5EF4-FFF2-40B4-BE49-F238E27FC236}">
                <a16:creationId xmlns:a16="http://schemas.microsoft.com/office/drawing/2014/main" id="{A103B8C6-9045-4533-A775-ECE25383DC0F}"/>
              </a:ext>
            </a:extLst>
          </p:cNvPr>
          <p:cNvSpPr/>
          <p:nvPr/>
        </p:nvSpPr>
        <p:spPr>
          <a:xfrm>
            <a:off x="829358" y="2468973"/>
            <a:ext cx="5906522" cy="266717"/>
          </a:xfrm>
          <a:prstGeom prst="rect">
            <a:avLst/>
          </a:prstGeom>
          <a:noFill/>
          <a:ln>
            <a:solidFill>
              <a:srgbClr val="E9002F"/>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4760E371-9FB5-4AE6-B3FB-64E28C016C97}"/>
              </a:ext>
            </a:extLst>
          </p:cNvPr>
          <p:cNvSpPr/>
          <p:nvPr/>
        </p:nvSpPr>
        <p:spPr>
          <a:xfrm>
            <a:off x="823298" y="2781958"/>
            <a:ext cx="5906521" cy="279870"/>
          </a:xfrm>
          <a:prstGeom prst="rect">
            <a:avLst/>
          </a:prstGeom>
          <a:noFill/>
          <a:ln>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箭头: 右 32">
            <a:extLst>
              <a:ext uri="{FF2B5EF4-FFF2-40B4-BE49-F238E27FC236}">
                <a16:creationId xmlns:a16="http://schemas.microsoft.com/office/drawing/2014/main" id="{073EDB8C-7E63-4052-9720-9B4E0EB5513D}"/>
              </a:ext>
            </a:extLst>
          </p:cNvPr>
          <p:cNvSpPr/>
          <p:nvPr/>
        </p:nvSpPr>
        <p:spPr>
          <a:xfrm>
            <a:off x="6963072" y="2426956"/>
            <a:ext cx="370593" cy="255613"/>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35" name="箭头: 右 34">
            <a:extLst>
              <a:ext uri="{FF2B5EF4-FFF2-40B4-BE49-F238E27FC236}">
                <a16:creationId xmlns:a16="http://schemas.microsoft.com/office/drawing/2014/main" id="{1B57165F-97F4-4AD3-8C63-DCC3E124CB6E}"/>
              </a:ext>
            </a:extLst>
          </p:cNvPr>
          <p:cNvSpPr/>
          <p:nvPr/>
        </p:nvSpPr>
        <p:spPr>
          <a:xfrm>
            <a:off x="6953921" y="2781958"/>
            <a:ext cx="370593" cy="255613"/>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A40F28B3-0BAB-4961-ACB3-1668B6343EFA}"/>
              </a:ext>
            </a:extLst>
          </p:cNvPr>
          <p:cNvSpPr/>
          <p:nvPr/>
        </p:nvSpPr>
        <p:spPr>
          <a:xfrm>
            <a:off x="776981" y="3383358"/>
            <a:ext cx="5906521" cy="2205591"/>
          </a:xfrm>
          <a:prstGeom prst="rect">
            <a:avLst/>
          </a:prstGeom>
          <a:noFill/>
          <a:ln>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12C17F13-5542-457D-B81C-577CC9671AAA}"/>
              </a:ext>
            </a:extLst>
          </p:cNvPr>
          <p:cNvSpPr txBox="1"/>
          <p:nvPr/>
        </p:nvSpPr>
        <p:spPr>
          <a:xfrm>
            <a:off x="7465264" y="5715746"/>
            <a:ext cx="3967509" cy="369332"/>
          </a:xfrm>
          <a:prstGeom prst="rect">
            <a:avLst/>
          </a:prstGeom>
          <a:noFill/>
          <a:ln>
            <a:noFill/>
          </a:ln>
        </p:spPr>
        <p:txBody>
          <a:bodyPr wrap="square" lIns="0" tIns="0" rIns="0" bIns="0" rtlCol="0">
            <a:spAutoFit/>
          </a:bodyPr>
          <a:lstStyle/>
          <a:p>
            <a:pPr marL="285750" indent="-285750" algn="l">
              <a:spcAft>
                <a:spcPts val="600"/>
              </a:spcAft>
              <a:buFont typeface="Arial" panose="020B0604020202020204" pitchFamily="34" charset="0"/>
              <a:buChar char="•"/>
            </a:pPr>
            <a:r>
              <a:rPr kumimoji="1" lang="en-US" altLang="zh-CN" sz="1200" dirty="0">
                <a:solidFill>
                  <a:srgbClr val="000000"/>
                </a:solidFill>
                <a:latin typeface="微软雅黑" panose="020B0503020204020204" pitchFamily="34" charset="-122"/>
                <a:ea typeface="微软雅黑" panose="020B0503020204020204" pitchFamily="34" charset="-122"/>
                <a:cs typeface="Arial" panose="020B0604020202020204" pitchFamily="34" charset="0"/>
              </a:rPr>
              <a:t>RAN4 reached common understanding on the procedure that is captured in the chairman notes</a:t>
            </a:r>
            <a:endParaRPr kumimoji="1" lang="zh-CN" altLang="en-US" sz="1200" dirty="0" err="1">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箭头: 右 37">
            <a:extLst>
              <a:ext uri="{FF2B5EF4-FFF2-40B4-BE49-F238E27FC236}">
                <a16:creationId xmlns:a16="http://schemas.microsoft.com/office/drawing/2014/main" id="{33454F0B-2337-4C2A-9E40-4797AE35504F}"/>
              </a:ext>
            </a:extLst>
          </p:cNvPr>
          <p:cNvSpPr/>
          <p:nvPr/>
        </p:nvSpPr>
        <p:spPr>
          <a:xfrm>
            <a:off x="7008802" y="5763680"/>
            <a:ext cx="352292" cy="273465"/>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90581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C54466E-8368-4EFC-95DF-833512A24454}"/>
              </a:ext>
            </a:extLst>
          </p:cNvPr>
          <p:cNvSpPr>
            <a:spLocks noGrp="1"/>
          </p:cNvSpPr>
          <p:nvPr>
            <p:ph type="subTitle" idx="1"/>
          </p:nvPr>
        </p:nvSpPr>
        <p:spPr>
          <a:xfrm>
            <a:off x="546409" y="151544"/>
            <a:ext cx="11340791" cy="568333"/>
          </a:xfrm>
        </p:spPr>
        <p:txBody>
          <a:bodyPr>
            <a:no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Proposals based on RAN4 agreements</a:t>
            </a:r>
          </a:p>
        </p:txBody>
      </p:sp>
      <p:sp>
        <p:nvSpPr>
          <p:cNvPr id="13" name="Content Placeholder 1">
            <a:extLst>
              <a:ext uri="{FF2B5EF4-FFF2-40B4-BE49-F238E27FC236}">
                <a16:creationId xmlns:a16="http://schemas.microsoft.com/office/drawing/2014/main" id="{07CF64B4-4CE7-4A80-9B3E-80913F264A90}"/>
              </a:ext>
            </a:extLst>
          </p:cNvPr>
          <p:cNvSpPr txBox="1">
            <a:spLocks/>
          </p:cNvSpPr>
          <p:nvPr/>
        </p:nvSpPr>
        <p:spPr>
          <a:xfrm>
            <a:off x="546410" y="1000125"/>
            <a:ext cx="11340790" cy="5432137"/>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Approve CRs [5~7] and send LS to RAN2 [8] with the procedure on which RAN4 has common understanding</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Approve the new Rel-19 WI for introduction of FR2 PC8 to facilitate RAN5 conformance testing WI</a:t>
            </a:r>
          </a:p>
          <a:p>
            <a:pPr marL="719138" lvl="2" indent="-266700">
              <a:buClr>
                <a:srgbClr val="000000"/>
              </a:buClr>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The objectives are shown below</a:t>
            </a:r>
          </a:p>
          <a:p>
            <a:pPr marL="1012074" lvl="2" indent="-360000">
              <a:buClr>
                <a:srgbClr val="000000"/>
              </a:buClr>
              <a:buFont typeface="Wingdings" panose="05000000000000000000" pitchFamily="2" charset="2"/>
              <a:buChar char="n"/>
            </a:pPr>
            <a:endParaRPr lang="zh-CN" altLang="en-US" sz="1099"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Content Placeholder 1">
            <a:extLst>
              <a:ext uri="{FF2B5EF4-FFF2-40B4-BE49-F238E27FC236}">
                <a16:creationId xmlns:a16="http://schemas.microsoft.com/office/drawing/2014/main" id="{9A79BA26-82A8-4013-B05A-11AD6AFA413B}"/>
              </a:ext>
            </a:extLst>
          </p:cNvPr>
          <p:cNvSpPr>
            <a:spLocks noGrp="1"/>
          </p:cNvSpPr>
          <p:nvPr>
            <p:ph idx="11"/>
          </p:nvPr>
        </p:nvSpPr>
        <p:spPr>
          <a:xfrm>
            <a:off x="733227" y="2029642"/>
            <a:ext cx="10730307" cy="3713934"/>
          </a:xfrm>
        </p:spPr>
        <p:txBody>
          <a:bodyPr/>
          <a:lstStyle/>
          <a:p>
            <a:r>
              <a:rPr lang="en-US" altLang="zh-CN" sz="1400" dirty="0">
                <a:latin typeface="微软雅黑" panose="020B0503020204020204" pitchFamily="34" charset="-122"/>
                <a:ea typeface="微软雅黑" panose="020B0503020204020204" pitchFamily="34" charset="-122"/>
              </a:rPr>
              <a:t>Objectives</a:t>
            </a:r>
          </a:p>
          <a:p>
            <a:pPr lvl="1"/>
            <a:r>
              <a:rPr lang="en-US" altLang="zh-CN" sz="1400" dirty="0">
                <a:latin typeface="微软雅黑" panose="020B0503020204020204" pitchFamily="34" charset="-122"/>
                <a:ea typeface="微软雅黑" panose="020B0503020204020204" pitchFamily="34" charset="-122"/>
              </a:rPr>
              <a:t>	Introduce new power class 8 for FR2, with the UE RF architecture assumption of single panel, dual polarization, 1x2 array, min peak EIRP of 16.4 dBm</a:t>
            </a:r>
          </a:p>
          <a:p>
            <a:pPr marL="837475" lvl="2" indent="-285750">
              <a:buFont typeface="Wingdings" panose="05000000000000000000" pitchFamily="2" charset="2"/>
              <a:buChar char="p"/>
            </a:pPr>
            <a:r>
              <a:rPr lang="en-US" altLang="zh-CN" sz="1200" dirty="0">
                <a:latin typeface="微软雅黑" panose="020B0503020204020204" pitchFamily="34" charset="-122"/>
                <a:ea typeface="微软雅黑" panose="020B0503020204020204" pitchFamily="34" charset="-122"/>
              </a:rPr>
              <a:t>Targeted bands: n257, n258 and n261</a:t>
            </a:r>
          </a:p>
          <a:p>
            <a:pPr marL="1080000" lvl="2" indent="-285750">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rPr>
              <a:t>Supported UE channel bandwidth are up to 400MHz for single carrier operation</a:t>
            </a:r>
          </a:p>
          <a:p>
            <a:pPr marL="1080000" lvl="2" indent="-285750">
              <a:buFont typeface="Wingdings" panose="05000000000000000000" pitchFamily="2" charset="2"/>
              <a:buChar char="l"/>
            </a:pPr>
            <a:r>
              <a:rPr lang="en-US" altLang="zh-CN" sz="1200" dirty="0">
                <a:latin typeface="微软雅黑" panose="020B0503020204020204" pitchFamily="34" charset="-122"/>
                <a:ea typeface="微软雅黑" panose="020B0503020204020204" pitchFamily="34" charset="-122"/>
              </a:rPr>
              <a:t>CA and UL MIMO are supported</a:t>
            </a:r>
          </a:p>
          <a:p>
            <a:pPr marL="837475" lvl="2" indent="-285750">
              <a:buFont typeface="Wingdings" panose="05000000000000000000" pitchFamily="2" charset="2"/>
              <a:buChar char="p"/>
            </a:pPr>
            <a:r>
              <a:rPr lang="en-US" altLang="zh-CN" sz="1200" dirty="0">
                <a:latin typeface="微软雅黑" panose="020B0503020204020204" pitchFamily="34" charset="-122"/>
                <a:ea typeface="微软雅黑" panose="020B0503020204020204" pitchFamily="34" charset="-122"/>
              </a:rPr>
              <a:t>Specify the necessary RF requirements</a:t>
            </a:r>
          </a:p>
          <a:p>
            <a:pPr marL="837475" lvl="2" indent="-285750">
              <a:buFont typeface="Wingdings" panose="05000000000000000000" pitchFamily="2" charset="2"/>
              <a:buChar char="p"/>
            </a:pPr>
            <a:r>
              <a:rPr lang="en-US" altLang="zh-CN" sz="1200" dirty="0">
                <a:latin typeface="微软雅黑" panose="020B0503020204020204" pitchFamily="34" charset="-122"/>
                <a:ea typeface="微软雅黑" panose="020B0503020204020204" pitchFamily="34" charset="-122"/>
              </a:rPr>
              <a:t>Specify the necessary RRM requirements</a:t>
            </a:r>
          </a:p>
          <a:p>
            <a:pPr marL="837475" lvl="2" indent="-285750">
              <a:buFont typeface="Wingdings" panose="05000000000000000000" pitchFamily="2" charset="2"/>
              <a:buChar char="p"/>
            </a:pPr>
            <a:r>
              <a:rPr lang="en-US" altLang="zh-CN" sz="1200" dirty="0">
                <a:latin typeface="微软雅黑" panose="020B0503020204020204" pitchFamily="34" charset="-122"/>
                <a:ea typeface="微软雅黑" panose="020B0503020204020204" pitchFamily="34" charset="-122"/>
              </a:rPr>
              <a:t>Release independence is from Rel-15</a:t>
            </a:r>
          </a:p>
        </p:txBody>
      </p:sp>
      <p:sp>
        <p:nvSpPr>
          <p:cNvPr id="2" name="矩形: 圆角 1">
            <a:extLst>
              <a:ext uri="{FF2B5EF4-FFF2-40B4-BE49-F238E27FC236}">
                <a16:creationId xmlns:a16="http://schemas.microsoft.com/office/drawing/2014/main" id="{DD911BFB-D385-402E-B6D3-BF40F8C5A238}"/>
              </a:ext>
            </a:extLst>
          </p:cNvPr>
          <p:cNvSpPr/>
          <p:nvPr/>
        </p:nvSpPr>
        <p:spPr>
          <a:xfrm>
            <a:off x="546410" y="1924050"/>
            <a:ext cx="11340790" cy="3933825"/>
          </a:xfrm>
          <a:prstGeom prst="roundRect">
            <a:avLst>
              <a:gd name="adj" fmla="val 5428"/>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8141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13294BB-40D0-4B4E-B57C-A92335E16640}"/>
              </a:ext>
            </a:extLst>
          </p:cNvPr>
          <p:cNvSpPr>
            <a:spLocks noGrp="1"/>
          </p:cNvSpPr>
          <p:nvPr>
            <p:ph idx="11"/>
          </p:nvPr>
        </p:nvSpPr>
        <p:spPr>
          <a:xfrm>
            <a:off x="726021" y="1499896"/>
            <a:ext cx="10733557" cy="4690459"/>
          </a:xfrm>
        </p:spPr>
        <p:txBody>
          <a:bodyPr/>
          <a:lstStyle/>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[1] R4-2414420, WF on introduction of new FR2 power class 8, Huawei, </a:t>
            </a:r>
            <a:r>
              <a:rPr lang="en-US" altLang="zh-CN" sz="1400" dirty="0" err="1">
                <a:latin typeface="微软雅黑" panose="020B0503020204020204" pitchFamily="34" charset="-122"/>
                <a:ea typeface="微软雅黑" panose="020B0503020204020204" pitchFamily="34" charset="-122"/>
                <a:cs typeface="Arial" panose="020B0604020202020204" pitchFamily="34" charset="0"/>
              </a:rPr>
              <a:t>HiSilicon</a:t>
            </a:r>
            <a:r>
              <a:rPr lang="en-US" altLang="zh-CN" sz="1400" dirty="0">
                <a:latin typeface="微软雅黑" panose="020B0503020204020204" pitchFamily="34" charset="-122"/>
                <a:ea typeface="微软雅黑" panose="020B0503020204020204" pitchFamily="34" charset="-122"/>
                <a:cs typeface="Arial" panose="020B0604020202020204" pitchFamily="34" charset="0"/>
              </a:rPr>
              <a:t>, RAN4#112</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[2] R4-2415628, Discussion on introduction of new FR2 UE power class, Huawei, </a:t>
            </a:r>
            <a:r>
              <a:rPr lang="en-US" altLang="zh-CN" sz="1400" dirty="0" err="1">
                <a:latin typeface="微软雅黑" panose="020B0503020204020204" pitchFamily="34" charset="-122"/>
                <a:ea typeface="微软雅黑" panose="020B0503020204020204" pitchFamily="34" charset="-122"/>
                <a:cs typeface="Arial" panose="020B0604020202020204" pitchFamily="34" charset="0"/>
              </a:rPr>
              <a:t>HiSilicon</a:t>
            </a:r>
            <a:r>
              <a:rPr lang="en-US" altLang="zh-CN" sz="1400" dirty="0">
                <a:latin typeface="微软雅黑" panose="020B0503020204020204" pitchFamily="34" charset="-122"/>
                <a:ea typeface="微软雅黑" panose="020B0503020204020204" pitchFamily="34" charset="-122"/>
                <a:cs typeface="Arial" panose="020B0604020202020204" pitchFamily="34" charset="0"/>
              </a:rPr>
              <a:t> , RAN4#112bis</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[3] R4-2415629, Updated simulation assumptions for introduction of FR2 Power Class 8, Huawei, </a:t>
            </a:r>
            <a:r>
              <a:rPr lang="en-US" altLang="zh-CN" sz="1400" dirty="0" err="1">
                <a:latin typeface="微软雅黑" panose="020B0503020204020204" pitchFamily="34" charset="-122"/>
                <a:ea typeface="微软雅黑" panose="020B0503020204020204" pitchFamily="34" charset="-122"/>
                <a:cs typeface="Arial" panose="020B0604020202020204" pitchFamily="34" charset="0"/>
              </a:rPr>
              <a:t>HiSilicon</a:t>
            </a:r>
            <a:r>
              <a:rPr lang="en-US" altLang="zh-CN" sz="1400" dirty="0">
                <a:latin typeface="微软雅黑" panose="020B0503020204020204" pitchFamily="34" charset="-122"/>
                <a:ea typeface="微软雅黑" panose="020B0503020204020204" pitchFamily="34" charset="-122"/>
                <a:cs typeface="Arial" panose="020B0604020202020204" pitchFamily="34" charset="0"/>
              </a:rPr>
              <a:t>, RAN4#112bis</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[4] R4-2417183, WF on FR2 Power Class 8, Huawei, </a:t>
            </a:r>
            <a:r>
              <a:rPr lang="en-US" altLang="zh-CN" sz="1400" dirty="0" err="1">
                <a:latin typeface="微软雅黑" panose="020B0503020204020204" pitchFamily="34" charset="-122"/>
                <a:ea typeface="微软雅黑" panose="020B0503020204020204" pitchFamily="34" charset="-122"/>
                <a:cs typeface="Arial" panose="020B0604020202020204" pitchFamily="34" charset="0"/>
              </a:rPr>
              <a:t>HiSilicon</a:t>
            </a:r>
            <a:r>
              <a:rPr lang="en-US" altLang="zh-CN" sz="1400" dirty="0">
                <a:latin typeface="微软雅黑" panose="020B0503020204020204" pitchFamily="34" charset="-122"/>
                <a:ea typeface="微软雅黑" panose="020B0503020204020204" pitchFamily="34" charset="-122"/>
                <a:cs typeface="Arial" panose="020B0604020202020204" pitchFamily="34" charset="0"/>
              </a:rPr>
              <a:t>, RAN4#112bis</a:t>
            </a: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[5] RP-243017, CR on introduction of RF requirements for FR2 power class 8 [FR2_PC8], Huawei, </a:t>
            </a:r>
            <a:r>
              <a:rPr lang="en-US" altLang="zh-CN" sz="1400" dirty="0" err="1">
                <a:latin typeface="微软雅黑" panose="020B0503020204020204" pitchFamily="34" charset="-122"/>
                <a:ea typeface="微软雅黑" panose="020B0503020204020204" pitchFamily="34" charset="-122"/>
                <a:cs typeface="Arial" panose="020B0604020202020204" pitchFamily="34" charset="0"/>
              </a:rPr>
              <a:t>HiSilicon</a:t>
            </a:r>
            <a:endParaRPr lang="en-US" altLang="zh-CN" sz="1400" dirty="0">
              <a:latin typeface="微软雅黑" panose="020B0503020204020204" pitchFamily="34" charset="-122"/>
              <a:ea typeface="微软雅黑" panose="020B0503020204020204" pitchFamily="34" charset="-122"/>
              <a:cs typeface="Arial" panose="020B0604020202020204" pitchFamily="34" charset="0"/>
            </a:endParaRP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[6] RP-243018, CR on introduction of RRM requirements for FR2 power class 8 [FR2_PC8], Huawei, </a:t>
            </a:r>
            <a:r>
              <a:rPr lang="en-US" altLang="zh-CN" sz="1400" dirty="0" err="1">
                <a:latin typeface="微软雅黑" panose="020B0503020204020204" pitchFamily="34" charset="-122"/>
                <a:ea typeface="微软雅黑" panose="020B0503020204020204" pitchFamily="34" charset="-122"/>
                <a:cs typeface="Arial" panose="020B0604020202020204" pitchFamily="34" charset="0"/>
              </a:rPr>
              <a:t>HiSilicon</a:t>
            </a:r>
            <a:endParaRPr lang="en-US" altLang="zh-CN" sz="1400" dirty="0">
              <a:latin typeface="微软雅黑" panose="020B0503020204020204" pitchFamily="34" charset="-122"/>
              <a:ea typeface="微软雅黑" panose="020B0503020204020204" pitchFamily="34" charset="-122"/>
              <a:cs typeface="Arial" panose="020B0604020202020204" pitchFamily="34" charset="0"/>
            </a:endParaRP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[7] RP-243019, CR on release independence for FR2 power class 8 [FR2_PC8], Huawei, </a:t>
            </a:r>
            <a:r>
              <a:rPr lang="en-US" altLang="zh-CN" sz="1400" dirty="0" err="1">
                <a:latin typeface="微软雅黑" panose="020B0503020204020204" pitchFamily="34" charset="-122"/>
                <a:ea typeface="微软雅黑" panose="020B0503020204020204" pitchFamily="34" charset="-122"/>
                <a:cs typeface="Arial" panose="020B0604020202020204" pitchFamily="34" charset="0"/>
              </a:rPr>
              <a:t>HiSilicon</a:t>
            </a:r>
            <a:endParaRPr lang="en-US" altLang="zh-CN" sz="1400" dirty="0">
              <a:latin typeface="微软雅黑" panose="020B0503020204020204" pitchFamily="34" charset="-122"/>
              <a:ea typeface="微软雅黑" panose="020B0503020204020204" pitchFamily="34" charset="-122"/>
              <a:cs typeface="Arial" panose="020B0604020202020204" pitchFamily="34" charset="0"/>
            </a:endParaRPr>
          </a:p>
          <a:p>
            <a:pPr marL="360000" lvl="1" indent="-360000">
              <a:buClr>
                <a:srgbClr val="000000"/>
              </a:buClr>
              <a:buFont typeface="Wingdings" panose="05000000000000000000" pitchFamily="2" charset="2"/>
              <a:buChar char="n"/>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[8] RP-243020, LS to RAN2 on introduction of FR2 power class 8, Huawei, </a:t>
            </a:r>
            <a:r>
              <a:rPr lang="en-US" altLang="zh-CN" sz="1400" dirty="0" err="1">
                <a:latin typeface="微软雅黑" panose="020B0503020204020204" pitchFamily="34" charset="-122"/>
                <a:ea typeface="微软雅黑" panose="020B0503020204020204" pitchFamily="34" charset="-122"/>
                <a:cs typeface="Arial" panose="020B0604020202020204" pitchFamily="34" charset="0"/>
              </a:rPr>
              <a:t>HiSilicon</a:t>
            </a:r>
            <a:endParaRPr lang="en-US" altLang="zh-CN" sz="1400" dirty="0">
              <a:latin typeface="微软雅黑" panose="020B0503020204020204" pitchFamily="34" charset="-122"/>
              <a:ea typeface="微软雅黑" panose="020B0503020204020204" pitchFamily="34" charset="-122"/>
              <a:cs typeface="Arial" panose="020B0604020202020204" pitchFamily="34" charset="0"/>
            </a:endParaRPr>
          </a:p>
          <a:p>
            <a:endParaRPr lang="en-US" altLang="zh-CN" sz="1600" dirty="0">
              <a:latin typeface="微软雅黑" panose="020B0503020204020204" pitchFamily="34" charset="-122"/>
              <a:ea typeface="微软雅黑" panose="020B0503020204020204" pitchFamily="34" charset="-122"/>
            </a:endParaRPr>
          </a:p>
          <a:p>
            <a:endParaRPr lang="en-US" altLang="zh-CN" sz="1600" dirty="0">
              <a:latin typeface="微软雅黑" panose="020B0503020204020204" pitchFamily="34" charset="-122"/>
              <a:ea typeface="微软雅黑" panose="020B0503020204020204" pitchFamily="34" charset="-122"/>
            </a:endParaRPr>
          </a:p>
          <a:p>
            <a:endParaRPr lang="en-US" altLang="zh-CN" sz="1600" dirty="0">
              <a:highlight>
                <a:srgbClr val="FFFF00"/>
              </a:highlight>
              <a:latin typeface="微软雅黑" panose="020B0503020204020204" pitchFamily="34" charset="-122"/>
              <a:ea typeface="微软雅黑" panose="020B0503020204020204" pitchFamily="34" charset="-122"/>
            </a:endParaRPr>
          </a:p>
          <a:p>
            <a:endParaRPr lang="en-US" altLang="zh-CN" sz="1600" dirty="0">
              <a:highlight>
                <a:srgbClr val="FFFF00"/>
              </a:highlight>
              <a:latin typeface="微软雅黑" panose="020B0503020204020204" pitchFamily="34" charset="-122"/>
              <a:ea typeface="微软雅黑" panose="020B0503020204020204" pitchFamily="34" charset="-122"/>
            </a:endParaRPr>
          </a:p>
          <a:p>
            <a:endParaRPr lang="zh-CN" altLang="en-US" sz="1600" dirty="0">
              <a:latin typeface="微软雅黑" panose="020B0503020204020204" pitchFamily="34" charset="-122"/>
              <a:ea typeface="微软雅黑" panose="020B0503020204020204" pitchFamily="34" charset="-122"/>
            </a:endParaRPr>
          </a:p>
        </p:txBody>
      </p:sp>
      <p:sp>
        <p:nvSpPr>
          <p:cNvPr id="3" name="副标题 2">
            <a:extLst>
              <a:ext uri="{FF2B5EF4-FFF2-40B4-BE49-F238E27FC236}">
                <a16:creationId xmlns:a16="http://schemas.microsoft.com/office/drawing/2014/main" id="{02BEEB10-FC75-46C0-B85D-29A7AAEAD33C}"/>
              </a:ext>
            </a:extLst>
          </p:cNvPr>
          <p:cNvSpPr>
            <a:spLocks noGrp="1"/>
          </p:cNvSpPr>
          <p:nvPr>
            <p:ph type="subTitle" idx="1"/>
          </p:nvPr>
        </p:nvSpPr>
        <p:spPr/>
        <p:txBody>
          <a:bodyPr/>
          <a:lstStyle/>
          <a:p>
            <a:r>
              <a:rPr lang="en-US" altLang="zh-CN" dirty="0">
                <a:latin typeface="微软雅黑" panose="020B0503020204020204" pitchFamily="34" charset="-122"/>
                <a:ea typeface="微软雅黑" panose="020B0503020204020204" pitchFamily="34" charset="-122"/>
              </a:rPr>
              <a:t>Reference</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9233932"/>
      </p:ext>
    </p:extLst>
  </p:cSld>
  <p:clrMapOvr>
    <a:masterClrMapping/>
  </p:clrMapOvr>
</p:sld>
</file>

<file path=ppt/theme/theme1.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2.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BD6C002A-145D-48C4-BC37-8F185842FDD8}"/>
    </a:ext>
  </a:extLst>
</a:theme>
</file>

<file path=ppt/theme/theme3.xml><?xml version="1.0" encoding="utf-8"?>
<a:theme xmlns:a="http://schemas.openxmlformats.org/drawingml/2006/main" name="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4.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19CE10E0-DEB1-4025-A926-EA35B177B1A8}"/>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11167</TotalTime>
  <Words>1494</Words>
  <Application>Microsoft Office PowerPoint</Application>
  <PresentationFormat>自定义</PresentationFormat>
  <Paragraphs>107</Paragraphs>
  <Slides>7</Slides>
  <Notes>6</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7</vt:i4>
      </vt:variant>
    </vt:vector>
  </HeadingPairs>
  <TitlesOfParts>
    <vt:vector size="19" baseType="lpstr">
      <vt:lpstr>.AppleSystemUIFont</vt:lpstr>
      <vt:lpstr>等线</vt:lpstr>
      <vt:lpstr>Microsoft YaHei</vt:lpstr>
      <vt:lpstr>Microsoft YaHei</vt:lpstr>
      <vt:lpstr>黑体</vt:lpstr>
      <vt:lpstr>Arial</vt:lpstr>
      <vt:lpstr>Calibri</vt:lpstr>
      <vt:lpstr>Wingdings</vt:lpstr>
      <vt:lpstr>Cover page_Image version</vt:lpstr>
      <vt:lpstr>Contents page</vt:lpstr>
      <vt:lpstr>Chapter page</vt:lpstr>
      <vt:lpstr>End page</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669</cp:revision>
  <cp:lastPrinted>2024-03-11T13:33:42Z</cp:lastPrinted>
  <dcterms:created xsi:type="dcterms:W3CDTF">2023-05-29T03:08:07Z</dcterms:created>
  <dcterms:modified xsi:type="dcterms:W3CDTF">2024-12-03T15:52:14Z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(3)0jxX0vMKnX1MfPPuaaXwwP9xFLDz1C2StSPR5AtPMig2S+AdjIzZiflPGnP4ojPF/ej26fDN
ESfl6JvM0LZhENh52RUh10e2XYAAjT6dSU0GnIDqvArZXL00hzH1J6JG9jC64hBALYM5hohE
IlOZpi9HfB3Wc/tdNZLN6zeYo2GZgMm2wMicmZ1M11uO6yyIQzN0CIFiKfexEDS2A6GTZ65/
oCh0CBLrmJIwGRMJoy</vt:lpwstr>
  </property>
  <property fmtid="{D5CDD505-2E9C-101B-9397-08002B2CF9AE}" pid="3" name="_2015_ms_pID_7253431">
    <vt:lpwstr>dejeiq51/vzRA5xoX59kEBt21VGDKiNknUJrerd9BQawuBMhPmcmOC
xlmOSDJf8v9hM2SruZp7CR3MbOlxYdnc0fPUAMx0SWlXiy3wFzd5LTCO978BcDekaxeODLub
lLxpn9ozd6OIOqeHIaWjdpDtkPleNAE6kL7+RkLwNI3QDYaS7Wf1hGMGLHbUiF2Urkb+vb4v
LJxK81KI3zzZ8SDJvT5cizk1PYojpqEqzTAV</vt:lpwstr>
  </property>
  <property fmtid="{D5CDD505-2E9C-101B-9397-08002B2CF9AE}" pid="4" name="_2015_ms_pID_7253432">
    <vt:lpwstr>dNl3+fiSLMh07IT7l+IynoA=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1732588964</vt:lpwstr>
  </property>
</Properties>
</file>