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6"/>
  </p:sldMasterIdLst>
  <p:notesMasterIdLst>
    <p:notesMasterId r:id="rId21"/>
  </p:notesMasterIdLst>
  <p:handoutMasterIdLst>
    <p:handoutMasterId r:id="rId22"/>
  </p:handoutMasterIdLst>
  <p:sldIdLst>
    <p:sldId id="271" r:id="rId17"/>
    <p:sldId id="270" r:id="rId18"/>
    <p:sldId id="272" r:id="rId19"/>
    <p:sldId id="261" r:id="rId20"/>
  </p:sldIdLst>
  <p:sldSz cx="12192000" cy="6858000"/>
  <p:notesSz cx="6858000" cy="9144000"/>
  <p:embeddedFontLst>
    <p:embeddedFont>
      <p:font typeface="Ericsson Hilda" panose="00000500000000000000" pitchFamily="2" charset="0"/>
      <p:regular r:id="rId23"/>
      <p:bold r:id="rId24"/>
      <p:italic r:id="rId25"/>
      <p:boldItalic r:id="rId26"/>
    </p:embeddedFont>
    <p:embeddedFont>
      <p:font typeface="Ericsson Hilda ExtraBold" panose="00000900000000000000" pitchFamily="2" charset="0"/>
      <p:bold r:id="rId27"/>
    </p:embeddedFont>
    <p:embeddedFont>
      <p:font typeface="Ericsson Hilda ExtraLight" panose="00000300000000000000" pitchFamily="2" charset="0"/>
      <p:regular r:id="rId28"/>
    </p:embeddedFont>
    <p:embeddedFont>
      <p:font typeface="Ericsson Hilda Light" panose="00000400000000000000" pitchFamily="2" charset="0"/>
      <p:regular r:id="rId29"/>
      <p:italic r:id="rId30"/>
    </p:embeddedFont>
    <p:embeddedFont>
      <p:font typeface="Ericsson Technical Icons" panose="020B0604020202020204" charset="0"/>
      <p:regular r:id="rId31"/>
      <p:bold r:id="rId32"/>
      <p:italic r:id="rId33"/>
      <p:boldItalic r:id="rId34"/>
    </p:embeddedFont>
  </p:embeddedFontLst>
  <p:defaultTextStyle>
    <a:defPPr>
      <a:defRPr lang="en-US"/>
    </a:def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804" y="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customXml" Target="../customXml/item13.xml"/><Relationship Id="rId18" Type="http://schemas.openxmlformats.org/officeDocument/2006/relationships/slide" Target="slides/slide2.xml"/><Relationship Id="rId26" Type="http://schemas.openxmlformats.org/officeDocument/2006/relationships/font" Target="fonts/font4.fntdata"/><Relationship Id="rId21" Type="http://schemas.openxmlformats.org/officeDocument/2006/relationships/notesMaster" Target="notesMasters/notesMaster1.xml"/><Relationship Id="rId34" Type="http://schemas.openxmlformats.org/officeDocument/2006/relationships/font" Target="fonts/font12.fntdata"/><Relationship Id="rId7" Type="http://schemas.openxmlformats.org/officeDocument/2006/relationships/customXml" Target="../customXml/item7.xml"/><Relationship Id="rId12" Type="http://schemas.openxmlformats.org/officeDocument/2006/relationships/customXml" Target="../customXml/item12.xml"/><Relationship Id="rId17" Type="http://schemas.openxmlformats.org/officeDocument/2006/relationships/slide" Target="slides/slide1.xml"/><Relationship Id="rId25" Type="http://schemas.openxmlformats.org/officeDocument/2006/relationships/font" Target="fonts/font3.fntdata"/><Relationship Id="rId33" Type="http://schemas.openxmlformats.org/officeDocument/2006/relationships/font" Target="fonts/font11.fntdata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Master" Target="slideMasters/slideMaster1.xml"/><Relationship Id="rId20" Type="http://schemas.openxmlformats.org/officeDocument/2006/relationships/slide" Target="slides/slide4.xml"/><Relationship Id="rId29" Type="http://schemas.openxmlformats.org/officeDocument/2006/relationships/font" Target="fonts/font7.fntdata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font" Target="fonts/font2.fntdata"/><Relationship Id="rId32" Type="http://schemas.openxmlformats.org/officeDocument/2006/relationships/font" Target="fonts/font10.fntdata"/><Relationship Id="rId37" Type="http://schemas.openxmlformats.org/officeDocument/2006/relationships/theme" Target="theme/theme1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viewProps" Target="viewProps.xml"/><Relationship Id="rId10" Type="http://schemas.openxmlformats.org/officeDocument/2006/relationships/customXml" Target="../customXml/item10.xml"/><Relationship Id="rId19" Type="http://schemas.openxmlformats.org/officeDocument/2006/relationships/slide" Target="slides/slide3.xml"/><Relationship Id="rId31" Type="http://schemas.openxmlformats.org/officeDocument/2006/relationships/font" Target="fonts/font9.fntdata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handoutMaster" Target="handoutMasters/handout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presProps" Target="presProps.xml"/><Relationship Id="rId8" Type="http://schemas.openxmlformats.org/officeDocument/2006/relationships/customXml" Target="../customXml/item8.xml"/><Relationship Id="rId3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9BC75-2359-4F98-918A-7033C92AD487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36238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GB"/>
              <a:t>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A9966BF-A434-4BC2-9969-A0AE8B068B9B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9822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Title/cover page,   Ericsson Hilda Light 80pt, max 3-lines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Description/subtitle/speaker…</a:t>
            </a:r>
            <a:br>
              <a:rPr lang="en-GB"/>
            </a:br>
            <a:r>
              <a:rPr lang="en-US"/>
              <a:t>Ericsson Hilda Black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2C1EE1F-EF94-4EBA-A010-8BC3D2F38C39}"/>
              </a:ext>
            </a:extLst>
          </p:cNvPr>
          <p:cNvSpPr txBox="1"/>
          <p:nvPr userDrawn="1"/>
        </p:nvSpPr>
        <p:spPr>
          <a:xfrm>
            <a:off x="421638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2024-11-26  |  Open  |  Page </a:t>
            </a:r>
            <a:fld id="{AE2471A0-CFF5-48EE-8806-A89FA51D139D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4</a:t>
            </a: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65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2694" y="1847723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4" hasCustomPrompt="1"/>
          </p:nvPr>
        </p:nvSpPr>
        <p:spPr>
          <a:xfrm>
            <a:off x="6242694" y="4151955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81655" y="4152597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0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49048C1-340D-44C4-857B-1B201EC9A7E7}"/>
              </a:ext>
            </a:extLst>
          </p:cNvPr>
          <p:cNvSpPr txBox="1"/>
          <p:nvPr userDrawn="1"/>
        </p:nvSpPr>
        <p:spPr>
          <a:xfrm>
            <a:off x="421638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2024-11-26  |  Open  |  Page </a:t>
            </a:r>
            <a:fld id="{F9131741-6E7A-4C4E-B55F-33F36C5EFEA3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4</a:t>
            </a: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560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3216" y="1844674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81561" y="415113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3152" y="415124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quarter" idx="11" hasCustomPrompt="1"/>
          </p:nvPr>
        </p:nvSpPr>
        <p:spPr>
          <a:xfrm>
            <a:off x="3359835" y="1844674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3361288" y="4151861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9122324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10" name="Content Placeholder 8"/>
          <p:cNvSpPr>
            <a:spLocks noGrp="1"/>
          </p:cNvSpPr>
          <p:nvPr>
            <p:ph sz="quarter" idx="12" hasCustomPrompt="1"/>
          </p:nvPr>
        </p:nvSpPr>
        <p:spPr>
          <a:xfrm>
            <a:off x="9122324" y="4151861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89CBEB5-348B-49F3-8F8B-FDEE08950E37}"/>
              </a:ext>
            </a:extLst>
          </p:cNvPr>
          <p:cNvSpPr txBox="1"/>
          <p:nvPr userDrawn="1"/>
        </p:nvSpPr>
        <p:spPr>
          <a:xfrm>
            <a:off x="421638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2024-11-26  |  Open  |  Page </a:t>
            </a:r>
            <a:fld id="{920F2D66-8332-4ECE-AA94-F0222E85F95D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4</a:t>
            </a: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309200"/>
            <a:ext cx="6048375" cy="347472"/>
          </a:xfrm>
          <a:prstGeom prst="rect">
            <a:avLst/>
          </a:prstGeom>
        </p:spPr>
        <p:txBody>
          <a:bodyPr rIns="7200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Use this space for relevant Ericsson URLs or hashtags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561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>
                <a:solidFill>
                  <a:schemeClr val="tx1"/>
                </a:solidFill>
                <a:latin typeface="+mn-lt"/>
              </a:rPr>
              <a:t>This Master Slide is to ensure that all our characters are embedded with the presentation. Should not be used in a presentation.</a:t>
            </a:r>
            <a:endParaRPr lang="en-US"/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u="sng" err="1">
                <a:solidFill>
                  <a:schemeClr val="tx1"/>
                </a:solidFill>
                <a:latin typeface="Ericsson Hilda ExtraLight" panose="00000300000000000000" pitchFamily="2" charset="0"/>
              </a:rPr>
              <a:t>EricssonHilda</a:t>
            </a:r>
            <a:r>
              <a:rPr lang="en-US" sz="1200" u="sng">
                <a:solidFill>
                  <a:schemeClr val="tx1"/>
                </a:solidFill>
                <a:latin typeface="Ericsson Hilda ExtraLight" panose="00000300000000000000" pitchFamily="2" charset="0"/>
              </a:rPr>
              <a:t>(</a:t>
            </a:r>
            <a:r>
              <a:rPr lang="en-US" sz="1200" u="sng" err="1">
                <a:solidFill>
                  <a:schemeClr val="tx1"/>
                </a:solidFill>
                <a:latin typeface="Ericsson Hilda ExtraLight" panose="00000300000000000000" pitchFamily="2" charset="0"/>
              </a:rPr>
              <a:t>ExtraLight</a:t>
            </a:r>
            <a:r>
              <a:rPr lang="en-US" sz="1200" u="sng">
                <a:solidFill>
                  <a:schemeClr val="tx1"/>
                </a:solidFill>
                <a:latin typeface="Ericsson Hilda ExtraLight" panose="00000300000000000000" pitchFamily="2" charset="0"/>
              </a:rPr>
              <a:t>):</a:t>
            </a:r>
            <a:r>
              <a:rPr lang="en-US" sz="1200">
                <a:solidFill>
                  <a:schemeClr val="tx1"/>
                </a:solidFill>
                <a:latin typeface="Ericsson Hilda ExtraLight" panose="00000300000000000000" pitchFamily="2" charset="0"/>
              </a:rPr>
              <a:t>!"#$%&amp;'()*+,./0123456789:;&lt;=&gt;?@ABCDEFGHIJKLMNOPQRSTUVWXYZ[\]^_`</a:t>
            </a:r>
            <a:r>
              <a:rPr lang="en-US" sz="120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abcdefghijklmnopqrstuvwxyz</a:t>
            </a:r>
            <a:r>
              <a:rPr lang="en-US" sz="1200">
                <a:solidFill>
                  <a:schemeClr val="tx1"/>
                </a:solidFill>
                <a:latin typeface="Ericsson Hilda ExtraLight" panose="00000300000000000000" pitchFamily="2" charset="0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kern="1200">
                <a:solidFill>
                  <a:schemeClr val="tx1"/>
                </a:solidFill>
                <a:latin typeface="Ericsson Hilda ExtraLight" panose="00000300000000000000" pitchFamily="2" charset="0"/>
                <a:ea typeface="+mn-ea"/>
                <a:cs typeface="+mn-cs"/>
              </a:rPr>
              <a:t>Čč</a:t>
            </a:r>
            <a:r>
              <a:rPr lang="en-US" sz="1200">
                <a:solidFill>
                  <a:schemeClr val="tx1"/>
                </a:solidFill>
                <a:latin typeface="Ericsson Hilda ExtraLight" panose="00000300000000000000" pitchFamily="2" charset="0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ẀẁẃẄẅỲỳ</a:t>
            </a:r>
            <a:r>
              <a:rPr lang="en-US" sz="1200">
                <a:solidFill>
                  <a:schemeClr val="tx1"/>
                </a:solidFill>
                <a:latin typeface="Ericsson Hilda ExtraLight" panose="00000300000000000000" pitchFamily="2" charset="0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ﬁﬂΆΈΉΊΌΎΏΐΑΒΓΕΖΗΘΙΚΛΜΝΞΟΠΡΣΤΥΦΧΨΪΫΆΈΉΊΰ</a:t>
            </a:r>
            <a:r>
              <a:rPr lang="en-US" sz="1200">
                <a:solidFill>
                  <a:schemeClr val="tx1"/>
                </a:solidFill>
                <a:latin typeface="Ericsson Hilda ExtraLight" panose="00000300000000000000" pitchFamily="2" charset="0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u="sng" err="1">
                <a:solidFill>
                  <a:schemeClr val="tx1"/>
                </a:solidFill>
                <a:latin typeface="+mj-lt"/>
              </a:rPr>
              <a:t>EricssonHilda</a:t>
            </a:r>
            <a:r>
              <a:rPr lang="en-US" sz="1200" u="sng">
                <a:solidFill>
                  <a:schemeClr val="tx1"/>
                </a:solidFill>
                <a:latin typeface="+mj-lt"/>
              </a:rPr>
              <a:t>(Light):</a:t>
            </a:r>
            <a:r>
              <a:rPr lang="en-US" sz="120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20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20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20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20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20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20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20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200" u="sng" err="1">
                <a:solidFill>
                  <a:schemeClr val="tx1"/>
                </a:solidFill>
                <a:latin typeface="+mn-lt"/>
              </a:rPr>
              <a:t>EricssonHilda</a:t>
            </a:r>
            <a:r>
              <a:rPr lang="en-US" sz="1200" u="sng">
                <a:solidFill>
                  <a:schemeClr val="tx1"/>
                </a:solidFill>
                <a:latin typeface="+mn-lt"/>
              </a:rPr>
              <a:t>(Regular):</a:t>
            </a:r>
            <a:r>
              <a:rPr lang="en-US" sz="1200">
                <a:solidFill>
                  <a:schemeClr val="tx1"/>
                </a:solidFill>
                <a:latin typeface="+mn-lt"/>
              </a:rPr>
              <a:t>!"#$%&amp;'()*+,./0123456789:;&lt;=&gt;?@ABCDEFGHIJKLMNOPQRSTUVWXYZ[\]^_`</a:t>
            </a:r>
            <a:r>
              <a:rPr lang="en-US" sz="1200" err="1">
                <a:solidFill>
                  <a:schemeClr val="tx1"/>
                </a:solidFill>
                <a:latin typeface="+mn-lt"/>
              </a:rPr>
              <a:t>abcdefghijklmnopqrstuvwxyz</a:t>
            </a:r>
            <a:r>
              <a:rPr lang="en-US" sz="1200">
                <a:solidFill>
                  <a:schemeClr val="tx1"/>
                </a:solidFill>
                <a:latin typeface="+mn-lt"/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200" err="1">
                <a:solidFill>
                  <a:schemeClr val="tx1"/>
                </a:solidFill>
                <a:latin typeface="+mn-lt"/>
              </a:rPr>
              <a:t>ẀẁẃẄẅỲỳ</a:t>
            </a:r>
            <a:r>
              <a:rPr lang="en-US" sz="1200">
                <a:solidFill>
                  <a:schemeClr val="tx1"/>
                </a:solidFill>
                <a:latin typeface="+mn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err="1">
                <a:solidFill>
                  <a:schemeClr val="tx1"/>
                </a:solidFill>
                <a:latin typeface="+mn-lt"/>
              </a:rPr>
              <a:t>ﬁﬂΆΈΉΊΌΎΏΐΑΒΓΕΖΗΘΙΚΛΜΝΞΟΠΡΣΤΥΦΧΨΪΫΆΈΉΊΰ</a:t>
            </a:r>
            <a:r>
              <a:rPr lang="en-US" sz="1200">
                <a:solidFill>
                  <a:schemeClr val="tx1"/>
                </a:solidFill>
                <a:latin typeface="+mn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u="sng" err="1">
                <a:solidFill>
                  <a:schemeClr val="tx1"/>
                </a:solidFill>
                <a:latin typeface="+mj-lt"/>
              </a:rPr>
              <a:t>EricssonHildaLight+Bold</a:t>
            </a:r>
            <a:r>
              <a:rPr lang="en-US" sz="1200" b="1" u="sng">
                <a:solidFill>
                  <a:schemeClr val="tx1"/>
                </a:solidFill>
                <a:latin typeface="+mj-lt"/>
              </a:rPr>
              <a:t>(Medium):</a:t>
            </a:r>
            <a:r>
              <a:rPr lang="en-US" sz="1200" b="1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200" b="1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200" b="1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200" b="1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b="1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200" b="1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1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200" b="1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200" b="1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200" b="1">
              <a:solidFill>
                <a:schemeClr val="tx1"/>
              </a:solidFill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u="sng" err="1">
                <a:solidFill>
                  <a:schemeClr val="tx1"/>
                </a:solidFill>
                <a:latin typeface="+mn-lt"/>
              </a:rPr>
              <a:t>EricssonHilda+Bold</a:t>
            </a:r>
            <a:r>
              <a:rPr lang="en-US" sz="1200" b="1" u="sng">
                <a:solidFill>
                  <a:schemeClr val="tx1"/>
                </a:solidFill>
                <a:latin typeface="+mn-lt"/>
              </a:rPr>
              <a:t>(Bold):</a:t>
            </a:r>
            <a:r>
              <a:rPr lang="en-US" sz="1200" b="1">
                <a:solidFill>
                  <a:schemeClr val="tx1"/>
                </a:solidFill>
                <a:latin typeface="+mn-lt"/>
              </a:rPr>
              <a:t>!"#$%&amp;'()*+,./0123456789:;&lt;=&gt;?@ABCDEFGHIJKLMNOPQRSTUVWXYZ[\]^_`</a:t>
            </a:r>
            <a:r>
              <a:rPr lang="en-US" sz="1200" b="1" err="1">
                <a:solidFill>
                  <a:schemeClr val="tx1"/>
                </a:solidFill>
                <a:latin typeface="+mn-lt"/>
              </a:rPr>
              <a:t>abcdefghijklmnopqrstuvwxyz</a:t>
            </a:r>
            <a:r>
              <a:rPr lang="en-US" sz="1200" b="1">
                <a:solidFill>
                  <a:schemeClr val="tx1"/>
                </a:solidFill>
                <a:latin typeface="+mn-lt"/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200" b="1" err="1">
                <a:solidFill>
                  <a:schemeClr val="tx1"/>
                </a:solidFill>
                <a:latin typeface="+mn-lt"/>
              </a:rPr>
              <a:t>ẀẁẃẄẅỲỳ</a:t>
            </a:r>
            <a:r>
              <a:rPr lang="en-US" sz="1200" b="1">
                <a:solidFill>
                  <a:schemeClr val="tx1"/>
                </a:solidFill>
                <a:latin typeface="+mn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1" err="1">
                <a:solidFill>
                  <a:schemeClr val="tx1"/>
                </a:solidFill>
                <a:latin typeface="+mn-lt"/>
              </a:rPr>
              <a:t>ﬁﬂΆΈΉΊΌΎΏΐΑΒΓΕΖΗΘΙΚΛΜΝΞΟΠΡΣΤΥΦΧΨΪΫΆΈΉΊΰ</a:t>
            </a:r>
            <a:r>
              <a:rPr lang="en-US" sz="1200" b="1">
                <a:solidFill>
                  <a:schemeClr val="tx1"/>
                </a:solidFill>
                <a:latin typeface="+mn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 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0" u="sng" err="1">
                <a:solidFill>
                  <a:schemeClr val="tx1"/>
                </a:solidFill>
                <a:latin typeface="Ericsson Hilda ExtraBold" panose="00000900000000000000" pitchFamily="2" charset="0"/>
              </a:rPr>
              <a:t>EricssonHilda</a:t>
            </a:r>
            <a:r>
              <a:rPr lang="en-US" sz="1200" b="0" u="sng">
                <a:solidFill>
                  <a:schemeClr val="tx1"/>
                </a:solidFill>
                <a:latin typeface="Ericsson Hilda ExtraBold" panose="00000900000000000000" pitchFamily="2" charset="0"/>
              </a:rPr>
              <a:t>(</a:t>
            </a:r>
            <a:r>
              <a:rPr lang="en-US" sz="1200" b="0" u="sng" err="1">
                <a:solidFill>
                  <a:schemeClr val="tx1"/>
                </a:solidFill>
                <a:latin typeface="Ericsson Hilda ExtraBold" panose="00000900000000000000" pitchFamily="2" charset="0"/>
              </a:rPr>
              <a:t>ExtraBold</a:t>
            </a:r>
            <a:r>
              <a:rPr lang="en-US" sz="1200" b="0" u="sng">
                <a:solidFill>
                  <a:schemeClr val="tx1"/>
                </a:solidFill>
                <a:latin typeface="Ericsson Hilda ExtraBold" panose="00000900000000000000" pitchFamily="2" charset="0"/>
              </a:rPr>
              <a:t>):</a:t>
            </a:r>
            <a:r>
              <a:rPr lang="en-US" sz="1200" b="0">
                <a:solidFill>
                  <a:schemeClr val="tx1"/>
                </a:solidFill>
                <a:latin typeface="Ericsson Hilda ExtraBold" panose="00000900000000000000" pitchFamily="2" charset="0"/>
              </a:rPr>
              <a:t>!"#$%&amp;'()*+,./0123456789:;&lt;=&gt;?@ABCDEFGHIJKLMNOPQRSTUVWXYZ[\]^_`</a:t>
            </a:r>
            <a:r>
              <a:rPr lang="en-US" sz="1200" b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abcdefghijklmnopqrstuvwxyz</a:t>
            </a:r>
            <a:r>
              <a:rPr lang="en-US" sz="1200" b="0">
                <a:solidFill>
                  <a:schemeClr val="tx1"/>
                </a:solidFill>
                <a:latin typeface="Ericsson Hilda ExtraBold" panose="00000900000000000000" pitchFamily="2" charset="0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b="0" kern="1200">
                <a:solidFill>
                  <a:schemeClr val="tx1"/>
                </a:solidFill>
                <a:latin typeface="Ericsson Hilda ExtraBold" panose="00000900000000000000" pitchFamily="2" charset="0"/>
                <a:ea typeface="+mn-ea"/>
                <a:cs typeface="+mn-cs"/>
              </a:rPr>
              <a:t>Čč</a:t>
            </a:r>
            <a:r>
              <a:rPr lang="en-US" sz="1200" b="0">
                <a:solidFill>
                  <a:schemeClr val="tx1"/>
                </a:solidFill>
                <a:latin typeface="Ericsson Hilda ExtraBold" panose="00000900000000000000" pitchFamily="2" charset="0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b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ẀẁẃẄẅỲỳ</a:t>
            </a:r>
            <a:r>
              <a:rPr lang="en-US" sz="1200" b="0">
                <a:solidFill>
                  <a:schemeClr val="tx1"/>
                </a:solidFill>
                <a:latin typeface="Ericsson Hilda ExtraBold" panose="00000900000000000000" pitchFamily="2" charset="0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ﬁﬂΆΈΉΊΌΎΏΐΑΒΓΕΖΗΘΙΚΛΜΝΞΟΠΡΣΤΥΦΧΨΪΫΆΈΉΊΰ</a:t>
            </a:r>
            <a:r>
              <a:rPr lang="en-US" sz="1200" b="0">
                <a:solidFill>
                  <a:schemeClr val="tx1"/>
                </a:solidFill>
                <a:latin typeface="Ericsson Hilda ExtraBold" panose="00000900000000000000" pitchFamily="2" charset="0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200" b="1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200" b="1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69F42FFA-3DFB-4DB2-A942-F02200203C82}"/>
              </a:ext>
            </a:extLst>
          </p:cNvPr>
          <p:cNvSpPr txBox="1"/>
          <p:nvPr userDrawn="1"/>
        </p:nvSpPr>
        <p:spPr>
          <a:xfrm>
            <a:off x="421638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2024-11-26  |  Open  |  Page </a:t>
            </a:r>
            <a:fld id="{40E94B8D-D341-4B6A-875C-DEA601988A59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4</a:t>
            </a:r>
          </a:p>
        </p:txBody>
      </p:sp>
    </p:spTree>
    <p:extLst>
      <p:ext uri="{BB962C8B-B14F-4D97-AF65-F5344CB8AC3E}">
        <p14:creationId xmlns:p14="http://schemas.microsoft.com/office/powerpoint/2010/main" val="395415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6869961-F931-4F1E-9FB3-8587EBA3F36F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err="1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5D9DB7BA-3A2F-46BA-A617-2A049434CD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3088" y="476251"/>
            <a:ext cx="256032" cy="256032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03FD5EF-20DB-46AB-B412-DF9112353719}"/>
              </a:ext>
            </a:extLst>
          </p:cNvPr>
          <p:cNvSpPr txBox="1"/>
          <p:nvPr userDrawn="1"/>
        </p:nvSpPr>
        <p:spPr>
          <a:xfrm>
            <a:off x="421638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2024-11-26  |  Open  |  Page </a:t>
            </a:r>
            <a:fld id="{87C77C4C-9796-45C6-9D74-751CE37004E5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4</a:t>
            </a:r>
          </a:p>
        </p:txBody>
      </p:sp>
    </p:spTree>
    <p:extLst>
      <p:ext uri="{BB962C8B-B14F-4D97-AF65-F5344CB8AC3E}">
        <p14:creationId xmlns:p14="http://schemas.microsoft.com/office/powerpoint/2010/main" val="30844747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44ECCE6-4D94-443E-8C20-CA233A5C0572}"/>
              </a:ext>
            </a:extLst>
          </p:cNvPr>
          <p:cNvSpPr txBox="1"/>
          <p:nvPr userDrawn="1"/>
        </p:nvSpPr>
        <p:spPr>
          <a:xfrm>
            <a:off x="421638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2024-11-26  |  Open  |  Page </a:t>
            </a:r>
            <a:fld id="{7BFCA13E-96FC-478E-96EA-3C19F640C339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4</a:t>
            </a: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421638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2024-11-26  |  Open  |  Page </a:t>
            </a:r>
            <a:fld id="{F4AAEDDF-2CD8-424C-A548-59D224BFBE6E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4</a:t>
            </a:r>
          </a:p>
        </p:txBody>
      </p:sp>
    </p:spTree>
    <p:extLst>
      <p:ext uri="{BB962C8B-B14F-4D97-AF65-F5344CB8AC3E}">
        <p14:creationId xmlns:p14="http://schemas.microsoft.com/office/powerpoint/2010/main" val="34433389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Use this layout for presentations using short and crisp headings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B8BC610-C1B0-4C6A-B5C2-80DA487CE5DE}"/>
              </a:ext>
            </a:extLst>
          </p:cNvPr>
          <p:cNvSpPr txBox="1"/>
          <p:nvPr userDrawn="1"/>
        </p:nvSpPr>
        <p:spPr>
          <a:xfrm>
            <a:off x="421638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2024-11-26  |  Open  |  Page </a:t>
            </a:r>
            <a:fld id="{CE12BF10-C7A6-4528-A319-411C36F61B00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4</a:t>
            </a: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3797230-5A6C-4718-8C90-CB9F2709B382}"/>
              </a:ext>
            </a:extLst>
          </p:cNvPr>
          <p:cNvSpPr txBox="1"/>
          <p:nvPr userDrawn="1"/>
        </p:nvSpPr>
        <p:spPr>
          <a:xfrm>
            <a:off x="421638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2024-11-26  |  Open  |  Page </a:t>
            </a:r>
            <a:fld id="{1BF179B8-012B-44F2-AC36-0AE48ACC8EA7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4</a:t>
            </a: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6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481052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332814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184575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C8570FA-FAA3-4EFA-A4F1-01C285AE39DE}"/>
              </a:ext>
            </a:extLst>
          </p:cNvPr>
          <p:cNvSpPr txBox="1"/>
          <p:nvPr userDrawn="1"/>
        </p:nvSpPr>
        <p:spPr>
          <a:xfrm>
            <a:off x="421638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2024-11-26  |  Open  |  Page </a:t>
            </a:r>
            <a:fld id="{2B945B87-45C4-4996-861C-F9512CAA8DD1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4</a:t>
            </a: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5C34B4-681E-4FDA-A9BB-6BC31D94C8D6}"/>
              </a:ext>
            </a:extLst>
          </p:cNvPr>
          <p:cNvSpPr txBox="1"/>
          <p:nvPr userDrawn="1"/>
        </p:nvSpPr>
        <p:spPr>
          <a:xfrm>
            <a:off x="421638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2024-11-26  |  Open  |  Page </a:t>
            </a:r>
            <a:fld id="{64EB7ADB-60B7-4680-8980-D5B758D33BCE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4</a:t>
            </a: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sv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83145CE-A2DE-4236-A4F9-8AE088671C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9425" y="1844674"/>
            <a:ext cx="11233150" cy="4392613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r>
              <a:rPr lang="en-US"/>
              <a:t>6</a:t>
            </a:r>
          </a:p>
          <a:p>
            <a:pPr lvl="6"/>
            <a:r>
              <a:rPr lang="en-US"/>
              <a:t>7</a:t>
            </a:r>
          </a:p>
          <a:p>
            <a:pPr lvl="7"/>
            <a:r>
              <a:rPr lang="en-US"/>
              <a:t>8</a:t>
            </a:r>
          </a:p>
          <a:p>
            <a:pPr lvl="8"/>
            <a:r>
              <a:rPr lang="en-US"/>
              <a:t>9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ECFCA6C0-C300-46F3-8D05-D936BF801E76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1493088" y="476251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707" r:id="rId2"/>
    <p:sldLayoutId id="2147483709" r:id="rId3"/>
    <p:sldLayoutId id="2147483673" r:id="rId4"/>
    <p:sldLayoutId id="2147483706" r:id="rId5"/>
    <p:sldLayoutId id="2147483694" r:id="rId6"/>
    <p:sldLayoutId id="2147483675" r:id="rId7"/>
    <p:sldLayoutId id="2147483696" r:id="rId8"/>
    <p:sldLayoutId id="2147483678" r:id="rId9"/>
    <p:sldLayoutId id="2147483690" r:id="rId10"/>
    <p:sldLayoutId id="2147483681" r:id="rId11"/>
    <p:sldLayoutId id="2147483692" r:id="rId12"/>
    <p:sldLayoutId id="2147483705" r:id="rId13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265113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538163" indent="-27305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–"/>
        <a:defRPr sz="2000" kern="1000" spc="-30">
          <a:solidFill>
            <a:schemeClr val="tx1"/>
          </a:solidFill>
          <a:latin typeface="+mn-lt"/>
        </a:defRPr>
      </a:lvl2pPr>
      <a:lvl3pPr marL="803275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3pPr>
      <a:lvl4pPr marL="1076325" indent="-27305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–"/>
        <a:defRPr sz="2000" kern="1000" spc="-30">
          <a:solidFill>
            <a:schemeClr val="tx1"/>
          </a:solidFill>
          <a:latin typeface="+mn-lt"/>
        </a:defRPr>
      </a:lvl4pPr>
      <a:lvl5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5pPr>
      <a:lvl6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6pPr>
      <a:lvl7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7pPr>
      <a:lvl8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8pPr>
      <a:lvl9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customXml" Target="../../customXml/item9.xml"/><Relationship Id="rId1" Type="http://schemas.openxmlformats.org/officeDocument/2006/relationships/customXml" Target="../../customXml/item11.xml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customXml" Target="../../customXml/item4.xml"/><Relationship Id="rId1" Type="http://schemas.openxmlformats.org/officeDocument/2006/relationships/customXml" Target="../../customXml/item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customXml" Target="../../customXml/item13.xml"/><Relationship Id="rId1" Type="http://schemas.openxmlformats.org/officeDocument/2006/relationships/customXml" Target="../../customXml/item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customXml" Target="../../customXml/item6.xml"/><Relationship Id="rId1" Type="http://schemas.openxmlformats.org/officeDocument/2006/relationships/customXml" Target="../../customXml/item10.xml"/><Relationship Id="rId4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7D5CE7D-CCF0-44B0-843A-8D46859C44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9424" y="1700212"/>
            <a:ext cx="11648159" cy="3457576"/>
          </a:xfrm>
          <a:ln>
            <a:noFill/>
          </a:ln>
        </p:spPr>
        <p:txBody>
          <a:bodyPr/>
          <a:lstStyle/>
          <a:p>
            <a:r>
              <a:rPr lang="en-US" sz="7200" dirty="0"/>
              <a:t>Proposal for RRM objective on relaxed RLM/BFD for Redcap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6A927E07-3624-45B8-934B-C229726CA8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3886" y="3956475"/>
            <a:ext cx="5472114" cy="2087563"/>
          </a:xfrm>
          <a:ln>
            <a:noFill/>
          </a:ln>
        </p:spPr>
        <p:txBody>
          <a:bodyPr/>
          <a:lstStyle/>
          <a:p>
            <a:r>
              <a:rPr lang="en-US" dirty="0"/>
              <a:t>Ericsson, MediaTek inc., vivo</a:t>
            </a:r>
          </a:p>
          <a:p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D8DE8B4-7BAB-4C18-A0E5-01D3A11D374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27EB691-17C6-4220-AA5E-2F3518AF8CC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229600" y="6264000"/>
            <a:ext cx="2515041" cy="262800"/>
          </a:xfrm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BF70DC3-66C9-451C-917E-BA44956D1DBD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0811951" y="6264000"/>
            <a:ext cx="897503" cy="262800"/>
          </a:xfrm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2" name="Subtitle 3">
            <a:extLst>
              <a:ext uri="{FF2B5EF4-FFF2-40B4-BE49-F238E27FC236}">
                <a16:creationId xmlns:a16="http://schemas.microsoft.com/office/drawing/2014/main" id="{0DE7A3A6-A3EE-33AD-496E-3A9E5E8C1E1B}"/>
              </a:ext>
            </a:extLst>
          </p:cNvPr>
          <p:cNvSpPr txBox="1">
            <a:spLocks/>
          </p:cNvSpPr>
          <p:nvPr/>
        </p:nvSpPr>
        <p:spPr>
          <a:xfrm>
            <a:off x="1" y="45923"/>
            <a:ext cx="12386820" cy="2087563"/>
          </a:xfrm>
          <a:prstGeom prst="rect">
            <a:avLst/>
          </a:prstGeom>
          <a:ln>
            <a:noFill/>
          </a:ln>
        </p:spPr>
        <p:txBody>
          <a:bodyPr vert="horz" lIns="72000" tIns="36000" rIns="72000" bIns="36000" rtlCol="0" anchor="t">
            <a:noAutofit/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Font typeface="Ericsson Hilda Light" charset="0"/>
              <a:buNone/>
              <a:defRPr sz="2000" kern="1000" spc="-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8163" indent="-27305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–"/>
              <a:defRPr sz="2000" kern="1000" spc="-30">
                <a:solidFill>
                  <a:schemeClr val="tx1"/>
                </a:solidFill>
                <a:latin typeface="+mn-lt"/>
              </a:defRPr>
            </a:lvl2pPr>
            <a:lvl3pPr marL="803275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3pPr>
            <a:lvl4pPr marL="1076325" indent="-27305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–"/>
              <a:defRPr sz="2000" kern="1000" spc="-30">
                <a:solidFill>
                  <a:schemeClr val="tx1"/>
                </a:solidFill>
                <a:latin typeface="+mn-lt"/>
              </a:defRPr>
            </a:lvl4pPr>
            <a:lvl5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5pPr>
            <a:lvl6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6pPr>
            <a:lvl7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7pPr>
            <a:lvl8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8pPr>
            <a:lvl9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hangingPunct="0"/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3GPP TSG RAN meeting #106								RP-242982</a:t>
            </a:r>
            <a:endParaRPr lang="en-SE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hangingPunct="0">
              <a:spcAft>
                <a:spcPts val="900"/>
              </a:spcAft>
            </a:pP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Madrid, Spain, December 9</a:t>
            </a:r>
            <a:r>
              <a:rPr lang="en-GB" sz="1800" b="1" baseline="300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th</a:t>
            </a: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– 12</a:t>
            </a:r>
            <a:r>
              <a:rPr lang="en-GB" sz="1800" b="1" baseline="300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th</a:t>
            </a: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2024</a:t>
            </a:r>
            <a:endParaRPr lang="en-SE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22307488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35B123-A074-8E74-FBD0-A3D49E3158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353" y="250155"/>
            <a:ext cx="8399669" cy="716838"/>
          </a:xfrm>
        </p:spPr>
        <p:txBody>
          <a:bodyPr/>
          <a:lstStyle/>
          <a:p>
            <a:r>
              <a:rPr lang="en-US"/>
              <a:t>Relaxed RLM and BFD for RedCap UEs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C68D97-FC79-54AA-AA9C-D9A5D7837BE4}"/>
              </a:ext>
            </a:extLst>
          </p:cNvPr>
          <p:cNvSpPr txBox="1">
            <a:spLocks/>
          </p:cNvSpPr>
          <p:nvPr/>
        </p:nvSpPr>
        <p:spPr>
          <a:xfrm>
            <a:off x="58804" y="1149971"/>
            <a:ext cx="12133195" cy="5407808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>
            <a:lvl1pPr marL="265113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8163" indent="-27305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–"/>
              <a:defRPr sz="2000" kern="1000" spc="-30">
                <a:solidFill>
                  <a:schemeClr val="tx1"/>
                </a:solidFill>
                <a:latin typeface="+mn-lt"/>
              </a:defRPr>
            </a:lvl2pPr>
            <a:lvl3pPr marL="803275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3pPr>
            <a:lvl4pPr marL="1076325" indent="-27305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–"/>
              <a:defRPr sz="2000" kern="1000" spc="-30">
                <a:solidFill>
                  <a:schemeClr val="tx1"/>
                </a:solidFill>
                <a:latin typeface="+mn-lt"/>
              </a:defRPr>
            </a:lvl4pPr>
            <a:lvl5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5pPr>
            <a:lvl6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6pPr>
            <a:lvl7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7pPr>
            <a:lvl8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8pPr>
            <a:lvl9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/>
              <a:t>Background:</a:t>
            </a:r>
          </a:p>
          <a:p>
            <a:pPr lvl="2"/>
            <a:r>
              <a:rPr lang="en-US" sz="1800" dirty="0"/>
              <a:t>The relaxed beam failure detection (BFD) and radio link monitoring (RLM) is specified for regular NR UEs as part of the Rel-17 UE power saving WI [RP-200938].</a:t>
            </a:r>
          </a:p>
          <a:p>
            <a:pPr lvl="3"/>
            <a:r>
              <a:rPr lang="en-US" sz="1800" dirty="0"/>
              <a:t>Relaxation is in time-domain and applies to RLM evaluation period and BFD evaluation under good serving cell and/or low mobility conditions, see figure below. </a:t>
            </a:r>
          </a:p>
          <a:p>
            <a:pPr lvl="3"/>
            <a:endParaRPr lang="en-US" sz="1800" dirty="0"/>
          </a:p>
          <a:p>
            <a:pPr lvl="3"/>
            <a:endParaRPr lang="en-US" sz="1800" dirty="0"/>
          </a:p>
          <a:p>
            <a:pPr lvl="3"/>
            <a:endParaRPr lang="en-US" sz="1800" dirty="0"/>
          </a:p>
          <a:p>
            <a:pPr lvl="3"/>
            <a:endParaRPr lang="en-US" sz="1800" dirty="0"/>
          </a:p>
          <a:p>
            <a:pPr lvl="3"/>
            <a:endParaRPr lang="en-US" sz="1800" dirty="0"/>
          </a:p>
        </p:txBody>
      </p:sp>
      <p:sp>
        <p:nvSpPr>
          <p:cNvPr id="4" name="Rectangle 19">
            <a:extLst>
              <a:ext uri="{FF2B5EF4-FFF2-40B4-BE49-F238E27FC236}">
                <a16:creationId xmlns:a16="http://schemas.microsoft.com/office/drawing/2014/main" id="{4624AD6A-FB7E-7FB5-600C-A0E2FF05FD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27223" y="6138573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Rectangle 19">
            <a:extLst>
              <a:ext uri="{FF2B5EF4-FFF2-40B4-BE49-F238E27FC236}">
                <a16:creationId xmlns:a16="http://schemas.microsoft.com/office/drawing/2014/main" id="{04ED24FC-09A0-8EDC-6606-9EF3E69FDF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81692" y="4576907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1412B74-D2C3-C12F-9B0A-BC6941C8D014}"/>
              </a:ext>
            </a:extLst>
          </p:cNvPr>
          <p:cNvSpPr/>
          <p:nvPr/>
        </p:nvSpPr>
        <p:spPr bwMode="auto">
          <a:xfrm>
            <a:off x="3212066" y="3186275"/>
            <a:ext cx="77931" cy="425801"/>
          </a:xfrm>
          <a:prstGeom prst="rect">
            <a:avLst/>
          </a:prstGeom>
          <a:pattFill prst="wdDnDiag">
            <a:fgClr>
              <a:schemeClr val="accent1"/>
            </a:fgClr>
            <a:bgClr>
              <a:schemeClr val="bg1"/>
            </a:bgClr>
          </a:pattFill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3F5A92CB-76D2-45B1-01B3-A2F32579121E}"/>
              </a:ext>
            </a:extLst>
          </p:cNvPr>
          <p:cNvCxnSpPr>
            <a:cxnSpLocks/>
            <a:stCxn id="6" idx="2"/>
          </p:cNvCxnSpPr>
          <p:nvPr/>
        </p:nvCxnSpPr>
        <p:spPr bwMode="auto">
          <a:xfrm>
            <a:off x="3251032" y="3612076"/>
            <a:ext cx="4460297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92B0452B-EEE0-1C1D-AFC1-3E8B9CC30685}"/>
              </a:ext>
            </a:extLst>
          </p:cNvPr>
          <p:cNvSpPr/>
          <p:nvPr/>
        </p:nvSpPr>
        <p:spPr bwMode="auto">
          <a:xfrm>
            <a:off x="7015179" y="3186275"/>
            <a:ext cx="77931" cy="425801"/>
          </a:xfrm>
          <a:prstGeom prst="rect">
            <a:avLst/>
          </a:prstGeom>
          <a:pattFill prst="wdDnDiag">
            <a:fgClr>
              <a:schemeClr val="accent1"/>
            </a:fgClr>
            <a:bgClr>
              <a:schemeClr val="bg1"/>
            </a:bgClr>
          </a:pattFill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5B82A7C-3AB0-FB35-4E31-2D0FC6CA05B1}"/>
              </a:ext>
            </a:extLst>
          </p:cNvPr>
          <p:cNvSpPr/>
          <p:nvPr/>
        </p:nvSpPr>
        <p:spPr bwMode="auto">
          <a:xfrm>
            <a:off x="4606793" y="3195682"/>
            <a:ext cx="77931" cy="425801"/>
          </a:xfrm>
          <a:prstGeom prst="rect">
            <a:avLst/>
          </a:prstGeom>
          <a:pattFill prst="wdDnDiag">
            <a:fgClr>
              <a:schemeClr val="accent1"/>
            </a:fgClr>
            <a:bgClr>
              <a:schemeClr val="bg1"/>
            </a:bgClr>
          </a:pattFill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F7AE0D9-D55B-D366-4348-9B74677D425B}"/>
              </a:ext>
            </a:extLst>
          </p:cNvPr>
          <p:cNvSpPr txBox="1"/>
          <p:nvPr/>
        </p:nvSpPr>
        <p:spPr bwMode="auto">
          <a:xfrm>
            <a:off x="7378821" y="3635648"/>
            <a:ext cx="332508" cy="10510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800" b="1"/>
              <a:t>Time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403DD21-0D23-1032-3DAD-3F21ABB4A827}"/>
              </a:ext>
            </a:extLst>
          </p:cNvPr>
          <p:cNvSpPr txBox="1"/>
          <p:nvPr/>
        </p:nvSpPr>
        <p:spPr bwMode="auto">
          <a:xfrm>
            <a:off x="3046892" y="3898541"/>
            <a:ext cx="2582220" cy="3820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>
              <a:buClr>
                <a:schemeClr val="tx1"/>
              </a:buClr>
            </a:pPr>
            <a:endParaRPr lang="en-US" sz="800" b="1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721938C-A505-E70C-8A9A-B28D564207BA}"/>
              </a:ext>
            </a:extLst>
          </p:cNvPr>
          <p:cNvSpPr txBox="1"/>
          <p:nvPr/>
        </p:nvSpPr>
        <p:spPr bwMode="auto">
          <a:xfrm>
            <a:off x="4788142" y="3259036"/>
            <a:ext cx="564560" cy="1835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>
              <a:buClr>
                <a:schemeClr val="tx1"/>
              </a:buClr>
            </a:pPr>
            <a:r>
              <a:rPr lang="en-US" sz="800" b="1"/>
              <a:t>....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1091C771-F089-890E-8D58-16DDE85398AF}"/>
              </a:ext>
            </a:extLst>
          </p:cNvPr>
          <p:cNvCxnSpPr>
            <a:cxnSpLocks/>
          </p:cNvCxnSpPr>
          <p:nvPr/>
        </p:nvCxnSpPr>
        <p:spPr>
          <a:xfrm>
            <a:off x="3289997" y="3433047"/>
            <a:ext cx="1316796" cy="9555"/>
          </a:xfrm>
          <a:prstGeom prst="line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1E0F9A2C-EF3C-E8F3-8071-30F475B64DA2}"/>
              </a:ext>
            </a:extLst>
          </p:cNvPr>
          <p:cNvSpPr txBox="1"/>
          <p:nvPr/>
        </p:nvSpPr>
        <p:spPr bwMode="auto">
          <a:xfrm>
            <a:off x="3507348" y="3397704"/>
            <a:ext cx="564559" cy="21654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>
              <a:buClr>
                <a:schemeClr val="tx1"/>
              </a:buClr>
            </a:pPr>
            <a:endParaRPr lang="en-US" sz="800" b="1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2DF58BA-242F-DD25-AABB-CEAE0D2EDEC6}"/>
              </a:ext>
            </a:extLst>
          </p:cNvPr>
          <p:cNvSpPr/>
          <p:nvPr/>
        </p:nvSpPr>
        <p:spPr bwMode="auto">
          <a:xfrm>
            <a:off x="5456321" y="3190609"/>
            <a:ext cx="77931" cy="425801"/>
          </a:xfrm>
          <a:prstGeom prst="rect">
            <a:avLst/>
          </a:prstGeom>
          <a:pattFill prst="wdDnDiag">
            <a:fgClr>
              <a:schemeClr val="accent1"/>
            </a:fgClr>
            <a:bgClr>
              <a:schemeClr val="bg1"/>
            </a:bgClr>
          </a:pattFill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9784B1B-ECB7-6BC1-1B6E-D0174C90DE4D}"/>
              </a:ext>
            </a:extLst>
          </p:cNvPr>
          <p:cNvCxnSpPr>
            <a:cxnSpLocks/>
          </p:cNvCxnSpPr>
          <p:nvPr/>
        </p:nvCxnSpPr>
        <p:spPr>
          <a:xfrm>
            <a:off x="3251032" y="3082455"/>
            <a:ext cx="2230148" cy="0"/>
          </a:xfrm>
          <a:prstGeom prst="line">
            <a:avLst/>
          </a:prstGeom>
          <a:ln>
            <a:solidFill>
              <a:schemeClr val="accent6"/>
            </a:solidFill>
            <a:prstDash val="lg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626D1BFB-AEE3-9E86-0F19-7139A51F6AC3}"/>
              </a:ext>
            </a:extLst>
          </p:cNvPr>
          <p:cNvSpPr txBox="1"/>
          <p:nvPr/>
        </p:nvSpPr>
        <p:spPr bwMode="auto">
          <a:xfrm>
            <a:off x="4074084" y="2931495"/>
            <a:ext cx="843349" cy="21654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>
              <a:buClr>
                <a:schemeClr val="tx1"/>
              </a:buClr>
            </a:pPr>
            <a:r>
              <a:rPr lang="en-US" sz="800" b="1">
                <a:solidFill>
                  <a:srgbClr val="FF0000"/>
                </a:solidFill>
              </a:rPr>
              <a:t>With relaxation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5148A18-FEE4-F843-B6B3-6396333BC7F6}"/>
              </a:ext>
            </a:extLst>
          </p:cNvPr>
          <p:cNvSpPr txBox="1"/>
          <p:nvPr/>
        </p:nvSpPr>
        <p:spPr bwMode="auto">
          <a:xfrm>
            <a:off x="6167201" y="3305921"/>
            <a:ext cx="564560" cy="1835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>
              <a:buClr>
                <a:schemeClr val="tx1"/>
              </a:buClr>
            </a:pPr>
            <a:r>
              <a:rPr lang="en-US" sz="800" b="1"/>
              <a:t>....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309AA9F-CD84-E6F4-41A3-2A4866ACBE20}"/>
              </a:ext>
            </a:extLst>
          </p:cNvPr>
          <p:cNvSpPr txBox="1"/>
          <p:nvPr/>
        </p:nvSpPr>
        <p:spPr bwMode="auto">
          <a:xfrm>
            <a:off x="3096261" y="4049648"/>
            <a:ext cx="1821172" cy="17670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>
              <a:buClr>
                <a:schemeClr val="tx1"/>
              </a:buClr>
            </a:pPr>
            <a:r>
              <a:rPr lang="en-US" sz="800" b="1"/>
              <a:t>= Measurement occasion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5FBCCA85-413D-47A9-F901-E67C7AD1FAAF}"/>
              </a:ext>
            </a:extLst>
          </p:cNvPr>
          <p:cNvSpPr/>
          <p:nvPr/>
        </p:nvSpPr>
        <p:spPr bwMode="auto">
          <a:xfrm>
            <a:off x="3251032" y="4072297"/>
            <a:ext cx="77931" cy="96969"/>
          </a:xfrm>
          <a:prstGeom prst="rect">
            <a:avLst/>
          </a:prstGeom>
          <a:pattFill prst="wdDnDiag">
            <a:fgClr>
              <a:schemeClr val="accent1"/>
            </a:fgClr>
            <a:bgClr>
              <a:schemeClr val="bg1"/>
            </a:bgClr>
          </a:pattFill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AF2F2A0-DDCC-3174-666B-1B93A3B8A416}"/>
              </a:ext>
            </a:extLst>
          </p:cNvPr>
          <p:cNvSpPr/>
          <p:nvPr/>
        </p:nvSpPr>
        <p:spPr bwMode="auto">
          <a:xfrm>
            <a:off x="2951216" y="2898719"/>
            <a:ext cx="5088139" cy="1871904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>
              <a:solidFill>
                <a:srgbClr val="FFFFFF"/>
              </a:solidFill>
              <a:latin typeface="+mn-lt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C86C60D-71A5-D876-D89B-DCFA33EEAA63}"/>
              </a:ext>
            </a:extLst>
          </p:cNvPr>
          <p:cNvSpPr txBox="1"/>
          <p:nvPr/>
        </p:nvSpPr>
        <p:spPr>
          <a:xfrm>
            <a:off x="3381693" y="4463363"/>
            <a:ext cx="4519532" cy="307259"/>
          </a:xfrm>
          <a:prstGeom prst="rect">
            <a:avLst/>
          </a:prstGeom>
        </p:spPr>
        <p:txBody>
          <a:bodyPr vert="horz" wrap="squar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lang="en-US" sz="1200" b="1" kern="1000" spc="-30">
                <a:solidFill>
                  <a:schemeClr val="tx1"/>
                </a:solidFill>
                <a:latin typeface="Ericsson Hilda"/>
                <a:ea typeface="+mn-ea"/>
                <a:cs typeface="+mn-cs"/>
              </a:rPr>
              <a:t>Figure</a:t>
            </a:r>
            <a:r>
              <a:rPr kumimoji="0" lang="en-US" sz="1200" b="1" i="0" u="none" strike="noStrike" kern="1000" cap="none" spc="-3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 1:  Time-domain relaxation of RLM/BFD evaluation period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3FF82F9-C5E5-9050-A0FA-D5ECCEEB5CD2}"/>
              </a:ext>
            </a:extLst>
          </p:cNvPr>
          <p:cNvSpPr txBox="1"/>
          <p:nvPr/>
        </p:nvSpPr>
        <p:spPr bwMode="auto">
          <a:xfrm>
            <a:off x="3640666" y="3289147"/>
            <a:ext cx="682709" cy="21654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>
              <a:buClr>
                <a:schemeClr val="tx1"/>
              </a:buClr>
            </a:pPr>
            <a:r>
              <a:rPr lang="en-US" sz="800" b="1"/>
              <a:t>No relaxation</a:t>
            </a:r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37099599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F80753-6BC3-00F3-8683-93609B70BF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788" y="38907"/>
            <a:ext cx="8399669" cy="716838"/>
          </a:xfrm>
        </p:spPr>
        <p:txBody>
          <a:bodyPr/>
          <a:lstStyle/>
          <a:p>
            <a:r>
              <a:rPr lang="en-US"/>
              <a:t>Relaxed RLM and BFD for RedCap UEs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A28433-5FF4-DE25-9333-98232BB0E764}"/>
              </a:ext>
            </a:extLst>
          </p:cNvPr>
          <p:cNvSpPr txBox="1">
            <a:spLocks/>
          </p:cNvSpPr>
          <p:nvPr/>
        </p:nvSpPr>
        <p:spPr>
          <a:xfrm>
            <a:off x="51792" y="1218779"/>
            <a:ext cx="11560696" cy="4966849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>
            <a:lvl1pPr marL="265113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8163" indent="-27305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–"/>
              <a:defRPr sz="2000" kern="1000" spc="-30">
                <a:solidFill>
                  <a:schemeClr val="tx1"/>
                </a:solidFill>
                <a:latin typeface="+mn-lt"/>
              </a:defRPr>
            </a:lvl2pPr>
            <a:lvl3pPr marL="803275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3pPr>
            <a:lvl4pPr marL="1076325" indent="-27305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–"/>
              <a:defRPr sz="2000" kern="1000" spc="-30">
                <a:solidFill>
                  <a:schemeClr val="tx1"/>
                </a:solidFill>
                <a:latin typeface="+mn-lt"/>
              </a:defRPr>
            </a:lvl4pPr>
            <a:lvl5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5pPr>
            <a:lvl6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6pPr>
            <a:lvl7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7pPr>
            <a:lvl8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8pPr>
            <a:lvl9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800" dirty="0"/>
              <a:t>Justification</a:t>
            </a:r>
          </a:p>
          <a:p>
            <a:pPr lvl="2"/>
            <a:r>
              <a:rPr lang="en-US" sz="1800" dirty="0"/>
              <a:t>UE power saving is even more critical for Redcap UEs than non-RedCap UEs.</a:t>
            </a:r>
          </a:p>
          <a:p>
            <a:pPr lvl="3"/>
            <a:r>
              <a:rPr lang="en-US" sz="1800" dirty="0"/>
              <a:t>Scenario with low speed/quasi-static may be common for Redcap</a:t>
            </a:r>
          </a:p>
          <a:p>
            <a:pPr marL="987425" lvl="2" indent="-457200"/>
            <a:r>
              <a:rPr lang="en-US" sz="1800" dirty="0"/>
              <a:t>For 2 Rx RedCap, no substantial workload is expected since legacy Rel-17 work could possibly be reused.</a:t>
            </a:r>
          </a:p>
          <a:p>
            <a:pPr marL="987425" lvl="2" indent="-457200"/>
            <a:r>
              <a:rPr lang="en-US" sz="1800" dirty="0"/>
              <a:t>For 1 Rx RedCap, additional but not substantial work is needed.</a:t>
            </a:r>
          </a:p>
          <a:p>
            <a:pPr marL="987425" lvl="2" indent="-457200"/>
            <a:r>
              <a:rPr lang="en-US" sz="1800" dirty="0"/>
              <a:t>Relaxed RLM/BFD work for RedCap can be accommodated in the ongoing RRM phase 5 WI [RP-242380] or as a separate WID.</a:t>
            </a:r>
          </a:p>
          <a:p>
            <a:endParaRPr lang="en-US" sz="1800" dirty="0"/>
          </a:p>
          <a:p>
            <a:r>
              <a:rPr lang="en-US" sz="1800" dirty="0"/>
              <a:t>Proposed RAN4 objective for Rel-19 RRM extension:</a:t>
            </a:r>
          </a:p>
          <a:p>
            <a:pPr lvl="1"/>
            <a:r>
              <a:rPr lang="en-US" sz="1800" dirty="0"/>
              <a:t>Specify relaxed RLM/BFD evaluation period requirements for 1 Rx and 2 Rx RedCap UEs based on the Rel-17 relaxed RLM/BFD requirements for non-RedCap UEs. </a:t>
            </a:r>
          </a:p>
          <a:p>
            <a:pPr lvl="2"/>
            <a:r>
              <a:rPr lang="en-US" sz="1800" dirty="0"/>
              <a:t>Relaxation is in time-domain and relaxation criteria (i.e. good serving cell- and low mobility criteria) from Rel-17 relaxed RLM/BFD work for non-RedCap UEs shall be reused</a:t>
            </a:r>
          </a:p>
          <a:p>
            <a:pPr lvl="2"/>
            <a:r>
              <a:rPr lang="en-US" sz="1800" dirty="0"/>
              <a:t>Relaxation condition (i.e. short DRX periodicity) from Rel-17 relaxed RLM/BFD requirements shall be reused. </a:t>
            </a:r>
          </a:p>
          <a:p>
            <a:pPr marL="987425" lvl="2" indent="-457200"/>
            <a:endParaRPr lang="en-US" sz="1800" dirty="0"/>
          </a:p>
          <a:p>
            <a:pPr marL="987425" lvl="2" indent="-457200"/>
            <a:endParaRPr lang="en-US" sz="1800" dirty="0"/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26042032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6FF69E04-8523-4965-90ED-73D4F9BAE27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1383928708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21">
  <a:themeElements>
    <a:clrScheme name="Ericsson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082F0"/>
      </a:hlink>
      <a:folHlink>
        <a:srgbClr val="040969"/>
      </a:folHlink>
    </a:clrScheme>
    <a:fontScheme name="Ericsson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180000" indent="-180000" algn="l">
          <a:spcBef>
            <a:spcPts val="800"/>
          </a:spcBef>
          <a:buFont typeface="Ericsson Hilda" panose="00000500000000000000" pitchFamily="2" charset="0"/>
          <a:buChar char="●"/>
          <a:defRPr dirty="0" err="1" smtClean="0">
            <a:solidFill>
              <a:srgbClr val="FFFFFF"/>
            </a:solidFill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/>
      <a:bodyPr vert="horz" wrap="square" lIns="72000" tIns="36000" rIns="72000" bIns="36000" rtlCol="0" anchor="t">
        <a:noAutofit/>
      </a:bodyPr>
      <a:lstStyle>
        <a:defPPr marL="180000" marR="0" indent="-180000" algn="l" defTabSz="914400" rtl="0" eaLnBrk="1" fontAlgn="base" latinLnBrk="0" hangingPunct="1">
          <a:lnSpc>
            <a:spcPct val="100000"/>
          </a:lnSpc>
          <a:spcBef>
            <a:spcPts val="8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●"/>
          <a:tabLst/>
          <a:defRPr kumimoji="0" sz="2000" b="0" i="0" u="none" strike="noStrike" kern="1000" cap="none" spc="-3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Ericsson Hilda"/>
            <a:ea typeface="+mn-ea"/>
            <a:cs typeface="+mn-cs"/>
          </a:defRPr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TemplafySlideTemplateConfiguration><![CDATA[{"elementsMetadata":[],"documentContentValidatorConfiguration":{"enableDocumentContentValidator":false,"documentContentValidatorVersion":0},"slideId":"637027476704980324","enableDocumentContentUpdater":true,"version":"1.9"}]]></TemplafySlideTemplateConfiguration>
</file>

<file path=customXml/item10.xml><?xml version="1.0" encoding="utf-8"?>
<TemplafySlideTemplateConfiguration><![CDATA[{"documentContentValidatorConfiguration":{"enableDocumentContentValidator":false,"documentContentValidatorVersion":0},"elementsMetadata":[],"slideId":"637661701761374254","enableDocumentContentUpdater":true,"version":"1.9"}]]></TemplafySlideTemplateConfiguration>
</file>

<file path=customXml/item11.xml><?xml version="1.0" encoding="utf-8"?>
<TemplafySlideFormConfiguration><![CDATA[{"formFields":[],"formDataEntries":[]}]]></TemplafySlideFormConfiguration>
</file>

<file path=customXml/item1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13.xml><?xml version="1.0" encoding="utf-8"?>
<TemplafySlideTemplateConfiguration><![CDATA[{"documentContentValidatorConfiguration":{"enableDocumentContentValidator":false,"documentContentValidatorVersion":0},"elementsMetadata":[],"slideId":"637661701761374253","enableDocumentContentUpdater":true,"version":"1.9"}]]></TemplafySlideTemplateConfiguration>
</file>

<file path=customXml/item14.xml><?xml version="1.0" encoding="utf-8"?>
<TemplafySlideFormConfiguration><![CDATA[{"formFields":[],"formDataEntries":[]}]]></TemplafySlideFormConfiguration>
</file>

<file path=customXml/item15.xml><?xml version="1.0" encoding="utf-8"?>
<TemplafySlideFormConfiguration><![CDATA[{"formFields":[],"formDataEntries":[]}]]></TemplafySlideFormConfiguration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E9551B3FDDA24EBF0A209BAAD637CA" ma:contentTypeVersion="22" ma:contentTypeDescription="Create a new document." ma:contentTypeScope="" ma:versionID="43fd9aa8ce6bfcf943b9ec0865a326c5">
  <xsd:schema xmlns:xsd="http://www.w3.org/2001/XMLSchema" xmlns:xs="http://www.w3.org/2001/XMLSchema" xmlns:p="http://schemas.microsoft.com/office/2006/metadata/properties" xmlns:ns1="http://schemas.microsoft.com/sharepoint/v3" xmlns:ns2="2f282d3b-eb4a-4b09-b61f-b9593442e286" xmlns:ns3="9b239327-9e80-40e4-b1b7-4394fed77a33" xmlns:ns4="d8762117-8292-4133-b1c7-eab5c6487cfd" targetNamespace="http://schemas.microsoft.com/office/2006/metadata/properties" ma:root="true" ma:fieldsID="c2f5d01f1542ad6d6e0ac8608ac7d8f0" ns1:_="" ns2:_="" ns3:_="" ns4:_="">
    <xsd:import namespace="http://schemas.microsoft.com/sharepoint/v3"/>
    <xsd:import namespace="2f282d3b-eb4a-4b09-b61f-b9593442e286"/>
    <xsd:import namespace="9b239327-9e80-40e4-b1b7-4394fed77a33"/>
    <xsd:import namespace="d8762117-8292-4133-b1c7-eab5c6487cf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_Flow_SignoffStatus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282d3b-eb4a-4b09-b61f-b9593442e2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_Flow_SignoffStatus" ma:index="18" nillable="true" ma:displayName="Sign-off status" ma:internalName="Sign_x002d_off_x0020_status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c3d31b72-c4b9-4223-ac69-1d9539891dc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239327-9e80-40e4-b1b7-4394fed77a3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762117-8292-4133-b1c7-eab5c6487cfd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b887a991-dcc8-442b-9da6-e470cbc3e4a9}" ma:internalName="TaxCatchAll" ma:showField="CatchAllData" ma:web="9b239327-9e80-40e4-b1b7-4394fed77a3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8762117-8292-4133-b1c7-eab5c6487cfd" xsi:nil="true"/>
    <_ip_UnifiedCompliancePolicyUIAction xmlns="http://schemas.microsoft.com/sharepoint/v3" xsi:nil="true"/>
    <lcf76f155ced4ddcb4097134ff3c332f xmlns="2f282d3b-eb4a-4b09-b61f-b9593442e286">
      <Terms xmlns="http://schemas.microsoft.com/office/infopath/2007/PartnerControls"/>
    </lcf76f155ced4ddcb4097134ff3c332f>
    <_ip_UnifiedCompliancePolicyProperties xmlns="http://schemas.microsoft.com/sharepoint/v3" xsi:nil="true"/>
    <_Flow_SignoffStatus xmlns="2f282d3b-eb4a-4b09-b61f-b9593442e286" xsi:nil="true"/>
  </documentManagement>
</p:properties>
</file>

<file path=customXml/item4.xml><?xml version="1.0" encoding="utf-8"?>
<TemplafySlideTemplateConfiguration><![CDATA[{"documentContentValidatorConfiguration":{"enableDocumentContentValidator":false,"documentContentValidatorVersion":0},"elementsMetadata":[],"slideId":"637661701761217959","enableDocumentContentUpdater":true,"version":"1.9"}]]></TemplafySlideTemplateConfiguration>
</file>

<file path=customXml/item5.xml><?xml version="1.0" encoding="utf-8"?>
<TemplafyTemplateConfiguration><![CDATA[{"elementsMetadata":[],"transformationConfigurations":[{"language":"{{DocumentLanguage}}","disableUpdates":false,"type":"proofingLanguage"},{"propertyName":"FooterText","propertyValue":"true","disableUpdates":false,"type":"customDocumentProperty"},{"propertyName":"SecurityClass","propertyValue":"{{Form.ConfidentialityClass.Confidentiality}}","disableUpdates":false,"type":"customDocumentProperty"},{"propertyName":"ExtConf","propertyValue":"{{Form.ExternalConfidentialityLabel.ExternalConfidentiality}}","disableUpdates":false,"type":"customDocumentProperty"},{"propertyName":"Prepared","propertyValue":"{{Form.Prepared}}","disableUpdates":false,"type":"customDocumentProperty"},{"propertyName":"ApprovedBy","propertyValue":"{{Form.ApprovedBy}}","disableUpdates":false,"type":"customDocumentProperty"},{"propertyName":"DocNo","propertyValue":"{{Form.DocumentNumber}} {{Form.LanguageCode.LanguageCode}}","disableUpdates":false,"type":"customDocumentProperty"},{"propertyName":"Checked","propertyValue":"{{Form.Checked}}","disableUpdates":false,"type":"customDocumentProperty"},{"propertyName":"Date","propertyValue":"{{Form.Date}}","disableUpdates":false,"type":"customDocumentProperty"},{"propertyName":"Reference","propertyValue":"{{Form.Reference}}","disableUpdates":false,"type":"customDocumentProperty"},{"propertyName":"Title","propertyValue":"{{Form.DocumentTitle}}","disableUpdates":false,"type":"customDocumentProperty"},{"propertyName":"Keyword","propertyValue":"{{Form.Keywords}}","disableUpdates":false,"type":"customDocumentProperty"},{"propertyName":"DocumentType","propertyValue":"Presentation2011","disableUpdates":false,"type":"customDocumentProperty"},{"propertyName":"Language","propertyValue":"EnglishUS","disableUpdates":false,"type":"customDocumentProperty"},{"propertyName":"TemplateID","propertyValue":"FALSE","disableUpdates":false,"type":"customDocumentProperty"},{"propertyName":"ConfCtrl","propertyValue":"FALSE","disableUpdates":false,"type":"customDocumentProperty"},{"propertyName":"title","propertyValue":"{{Form.DocumentTitle}}","disableUpdates":false,"type":"documentProperty"},{"propertyName":"keywords","propertyValue":"{{Form.Keywords}}","disableUpdates":false,"type":"documentProperty"},{"propertyName":"creator","propertyValue":"{{Form.Prepared}}","disableUpdates":false,"type":"documentProperty"},{"propertyName":"DocTitle","propertyValue":"{{Form.DocTitle.DocTitle}}","disableUpdates":false,"type":"customDocumentProperty"},{"propertyName":"IsDocument","propertyValue":"{{Form.TemplateType.IsDocument}}","disableUpdates":false,"type":"customDocumentProperty"},{"propertyName":"IsPresentation","propertyValue":"{{Form.TemplateType.IsPresentation}}","disableUpdates":false,"type":"customDocumentProperty"},{"propertyName":"company","propertyValue":"Ericsson","disableUpdates":false,"type":"documentProperty"},{"propertyName":"PageNumberVisible","propertyValue":"{{Form.TotalPageNo.TotalPageNo_value}}","disableUpdates":false,"type":"customDocumentProperty"},{"propertyName":"Revision","propertyValue":"{{Form.Revision}}","disableUpdates":false,"type":"customDocumentProperty"},{"propertyName":"DocType","propertyValue":"{{Form.DocTypePresentation}}","disableUpdates":false,"type":"customDocumentProperty"},{"propertyName":"TemplateVersion","propertyValue":"R2A","disableUpdates":false,"type":"customDocumentProperty"},{"propertyName":"PackageNo","propertyValue":"LXA 119 603","disableUpdates":false,"type":"customDocumentProperty"},{"propertyName":"PackageVersion","propertyValue":"R6B","disableUpdates":false,"type":"customDocumentProperty"},{"propertyName":"TemplateName","propertyValue":"CXC 173 2731/1","disableUpdates":false,"type":"customDocumentProperty"},{"propertyName":"DocName","propertyValue":" ","disableUpdates":false,"type":"customDocumentProperty"},{"propertyName":"description","propertyValue":"{{Form.DocumentNumber}} {{Form.LanguageCode.LanguageCode}}\nRev {{Form.Revision}}","disableUpdates":false,"type":"documentProperty"},{"propertyName":"DocNoVisible","propertyValue":"{{Form.DocNo.ShowDocNo}}","disableUpdates":false,"type":"customDocumentProperty"}],"templateName":"","templateDescription":"","enableDocumentContentUpdater":true,"version":"1.9"}]]></TemplafyTemplateConfiguration>
</file>

<file path=customXml/item6.xml><?xml version="1.0" encoding="utf-8"?>
<TemplafySlideFormConfiguration><![CDATA[{"formFields":[],"formDataEntries":[]}]]></TemplafySlideFormConfiguration>
</file>

<file path=customXml/item7.xml><?xml version="1.0" encoding="utf-8"?>
<TemplafySlideFormConfiguration><![CDATA[{"formFields":[],"formDataEntries":[]}]]></TemplafySlideFormConfiguration>
</file>

<file path=customXml/item8.xml><?xml version="1.0" encoding="utf-8"?>
<TemplafyFormConfiguration><![CDATA[{"formFields":[{"required":true,"placeholder":"","lines":0,"helpTexts":{"prefix":"","postfix":""},"spacing":{},"type":"textBox","name":"DocumentTitle","label":"Document Title","fullyQualifiedName":"DocumentTitle"},{"dataSource":"Confidentiality","displayColumn":"confidentiality","hideIfNoUserInteractionRequired":false,"distinct":true,"required":true,"autoSelectFirstOption":false,"helpTexts":{"prefix":"","postfix":""},"spacing":{},"type":"dropDown","name":"ConfidentialityClass","label":"Confidentiality Class","fullyQualifiedName":"ConfidentialityClass"},{"dataSource":"External Confidentiality label","displayColumn":"externalConfidentiality","hideIfNoUserInteractionRequired":false,"distinct":true,"required":false,"autoSelectFirstOption":false,"helpTexts":{"prefix":"","postfix":"(If no external confidentiality class then please choose the blank value)"},"spacing":{},"type":"dropDown","name":"ExternalConfidentialityLabel","label":"External Confidentiality label","fullyQualifiedName":"ExternalConfidentialityLabel"},{"column":"documentType","required":false,"placeholder":"","autoSelectFirstOption":false,"helpTexts":{"prefix":"","postfix":""},"spacing":{},"dataSource":"PowerPoint Document Type","type":"comboBox","name":"DocTypePresentation","label":"Document Type","fullyQualifiedName":"DocTypePresentation"},{"required":false,"placeholder":"","lines":0,"helpTexts":{"prefix":"","postfix":"(Commonly assigned by EriDoc)"},"spacing":{},"type":"textBox","name":"DocumentNumber","label":"Document Number","fullyQualifiedName":"DocumentNumber"},{"dataSource":"Language code","displayColumn":"showName","defaultValue":"1","hideIfNoUserInteractionRequired":false,"distinct":true,"required":false,"autoSelectFirstOption":false,"helpTexts":{"prefix":"","postfix":"(The language code will be appended to the Document No.)"},"spacing":{},"type":"dropDown","name":"LanguageCode","label":"Language Code","fullyQualifiedName":"LanguageCode"},{"column":"revision","required":false,"placeholder":"","autoSelectFirstOption":false,"helpTexts":{"prefix":"","postfix":""},"spacing":{},"dataSource":"Revision","type":"comboBox","name":"Revision","label":"Revision","fullyQualifiedName":"Revision"},{"required":false,"helpTexts":{"prefix":"","postfix":""},"spacing":{},"type":"datePicker","name":"Date","label":"Date","fullyQualifiedName":"Date"},{"helpTexts":{"prefix":"","postfix":""},"spacing":{},"type":"heading","name":"FooterVisibilityOptions","label":"Footer Visibility Options","fullyQualifiedName":"FooterVisibilityOptions"},{"dataSource":"PPT FooterVisibility","displayColumn":"templateType","defaultValue":"1","hideIfNoUserInteractionRequired":false,"distinct":true,"required":true,"autoSelectFirstOption":false,"helpTexts":{"prefix":"","postfix":""},"spacing":{},"type":"dropDown","name":"TemplateType","label":"Is this a document or presentation?","fullyQualifiedName":"TemplateType"},{"dataSource":"PPT FooterVisibility","displayColumn":"docTitle_label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DocTitle","label":"Show document title in footer?","fullyQualifiedName":"DocTitle"},{"dataSource":"PPT FooterVisibility","displayColumn":"totalPageNo_text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TotalPageNo","label":"Page numbering","fullyQualifiedName":"TotalPageNo"},{"dataSource":"PPT FooterVisibility","displayColumn":"showDocNo_label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DocNo","label":"Show document number in footer?","fullyQualifiedName":"DocNo"},{"required":false,"placeholder":"","lines":0,"defaultValue":"{{UserProfile.Prepared}}","helpTexts":{"prefix":"","postfix":""},"spacing":{},"type":"textBox","name":"Prepared","label":"Prepared By (Subject Responsible)","fullyQualifiedName":"Prepared"},{"required":false,"placeholder":"","lines":0,"helpTexts":{"prefix":"","postfix":""},"spacing":{},"type":"textBox","name":"ApprovedBy","label":"Approved By (Document Responsible)","fullyQualifiedName":"ApprovedBy"},{"required":false,"placeholder":"","lines":0,"helpTexts":{"prefix":"","postfix":""},"spacing":{},"type":"textBox","name":"Checked","label":"Checked","fullyQualifiedName":"Checked"},{"required":false,"placeholder":"","lines":0,"helpTexts":{"prefix":"","postfix":"(Overwritten with EriDoc values at check-in)"},"spacing":{},"type":"textBox","name":"Reference","label":"Reference","fullyQualifiedName":"Reference"},{"required":false,"placeholder":"","lines":0,"helpTexts":{"prefix":"","postfix":""},"spacing":{},"type":"textBox","name":"Keywords","label":"Keywords","fullyQualifiedName":"Keywords"}],"formDataEntries":[{"name":"DocumentTitle","value":"2Y+7Kdry4KN0pCpXL8+9KFOz0r1imCbxY4uGKeYVJWSFoUfEXTela5BfuHHWX5tU"},{"name":"ConfidentialityClass","value":"cT/FOwTWaPknrhRlNMh4SQ=="},{"name":"LanguageCode","value":"5wlu7ZdPxHQj1W0w+yTNSg=="},{"name":"Date","value":"/0VX64V3oKW4v4nFY/whSA=="},{"name":"TemplateType","value":"5wlu7ZdPxHQj1W0w+yTNSg=="},{"name":"DocTitle","value":"5wlu7ZdPxHQj1W0w+yTNSg=="},{"name":"TotalPageNo","value":"5wlu7ZdPxHQj1W0w+yTNSg=="},{"name":"DocNo","value":"5wlu7ZdPxHQj1W0w+yTNSg=="}]}]]></TemplafyFormConfiguration>
</file>

<file path=customXml/item9.xml><?xml version="1.0" encoding="utf-8"?>
<TemplafySlideTemplateConfiguration><![CDATA[{"documentContentValidatorConfiguration":{"enableDocumentContentValidator":false,"documentContentValidatorVersion":0},"elementsMetadata":[],"slideId":"637661701760905467","enableDocumentContentUpdater":true,"version":"1.9"}]]></TemplafySlideTemplateConfiguration>
</file>

<file path=customXml/itemProps1.xml><?xml version="1.0" encoding="utf-8"?>
<ds:datastoreItem xmlns:ds="http://schemas.openxmlformats.org/officeDocument/2006/customXml" ds:itemID="{C09F197C-6A49-47D0-B877-F88807989676}">
  <ds:schemaRefs/>
</ds:datastoreItem>
</file>

<file path=customXml/itemProps10.xml><?xml version="1.0" encoding="utf-8"?>
<ds:datastoreItem xmlns:ds="http://schemas.openxmlformats.org/officeDocument/2006/customXml" ds:itemID="{1CE36EA9-2186-4EB1-871A-8AE59C2A13BB}">
  <ds:schemaRefs/>
</ds:datastoreItem>
</file>

<file path=customXml/itemProps11.xml><?xml version="1.0" encoding="utf-8"?>
<ds:datastoreItem xmlns:ds="http://schemas.openxmlformats.org/officeDocument/2006/customXml" ds:itemID="{32BA7684-6BE4-4F73-B22E-30934AB379B8}">
  <ds:schemaRefs/>
</ds:datastoreItem>
</file>

<file path=customXml/itemProps12.xml><?xml version="1.0" encoding="utf-8"?>
<ds:datastoreItem xmlns:ds="http://schemas.openxmlformats.org/officeDocument/2006/customXml" ds:itemID="{F5A7E41D-6E7F-4B05-AFAB-F540BD4C068B}">
  <ds:schemaRefs>
    <ds:schemaRef ds:uri="http://schemas.microsoft.com/sharepoint/v3/contenttype/forms"/>
  </ds:schemaRefs>
</ds:datastoreItem>
</file>

<file path=customXml/itemProps13.xml><?xml version="1.0" encoding="utf-8"?>
<ds:datastoreItem xmlns:ds="http://schemas.openxmlformats.org/officeDocument/2006/customXml" ds:itemID="{03AF3FDC-ACD1-46F3-A43E-782322DF9816}">
  <ds:schemaRefs/>
</ds:datastoreItem>
</file>

<file path=customXml/itemProps14.xml><?xml version="1.0" encoding="utf-8"?>
<ds:datastoreItem xmlns:ds="http://schemas.openxmlformats.org/officeDocument/2006/customXml" ds:itemID="{B9AEDDE3-EA02-4A8F-B8F8-0606A0AA45FC}">
  <ds:schemaRefs/>
</ds:datastoreItem>
</file>

<file path=customXml/itemProps15.xml><?xml version="1.0" encoding="utf-8"?>
<ds:datastoreItem xmlns:ds="http://schemas.openxmlformats.org/officeDocument/2006/customXml" ds:itemID="{847502A6-7CBE-43AF-BDF6-4D4423521D8C}">
  <ds:schemaRefs/>
</ds:datastoreItem>
</file>

<file path=customXml/itemProps2.xml><?xml version="1.0" encoding="utf-8"?>
<ds:datastoreItem xmlns:ds="http://schemas.openxmlformats.org/officeDocument/2006/customXml" ds:itemID="{AE7999B4-C8B4-4C94-A00B-CC0492EE9514}">
  <ds:schemaRefs>
    <ds:schemaRef ds:uri="2f282d3b-eb4a-4b09-b61f-b9593442e286"/>
    <ds:schemaRef ds:uri="9b239327-9e80-40e4-b1b7-4394fed77a33"/>
    <ds:schemaRef ds:uri="d8762117-8292-4133-b1c7-eab5c6487cf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56F2EE69-0CCA-4F48-BE22-EC4A886C57A7}">
  <ds:schemaRefs>
    <ds:schemaRef ds:uri="http://purl.org/dc/elements/1.1/"/>
    <ds:schemaRef ds:uri="http://schemas.microsoft.com/office/2006/documentManagement/types"/>
    <ds:schemaRef ds:uri="http://www.w3.org/XML/1998/namespace"/>
    <ds:schemaRef ds:uri="http://schemas.microsoft.com/sharepoint/v3"/>
    <ds:schemaRef ds:uri="http://schemas.microsoft.com/office/2006/metadata/properties"/>
    <ds:schemaRef ds:uri="http://purl.org/dc/dcmitype/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d8762117-8292-4133-b1c7-eab5c6487cfd"/>
    <ds:schemaRef ds:uri="9b239327-9e80-40e4-b1b7-4394fed77a33"/>
    <ds:schemaRef ds:uri="2f282d3b-eb4a-4b09-b61f-b9593442e286"/>
  </ds:schemaRefs>
</ds:datastoreItem>
</file>

<file path=customXml/itemProps4.xml><?xml version="1.0" encoding="utf-8"?>
<ds:datastoreItem xmlns:ds="http://schemas.openxmlformats.org/officeDocument/2006/customXml" ds:itemID="{683FEB75-8CFA-449C-A6B1-B1E4A86A58A1}">
  <ds:schemaRefs/>
</ds:datastoreItem>
</file>

<file path=customXml/itemProps5.xml><?xml version="1.0" encoding="utf-8"?>
<ds:datastoreItem xmlns:ds="http://schemas.openxmlformats.org/officeDocument/2006/customXml" ds:itemID="{07958A4E-FAB1-42E4-B6B5-29B01F63F87B}">
  <ds:schemaRefs/>
</ds:datastoreItem>
</file>

<file path=customXml/itemProps6.xml><?xml version="1.0" encoding="utf-8"?>
<ds:datastoreItem xmlns:ds="http://schemas.openxmlformats.org/officeDocument/2006/customXml" ds:itemID="{58CC0B31-82B9-497A-9A2E-F3F72D0BBDAD}">
  <ds:schemaRefs/>
</ds:datastoreItem>
</file>

<file path=customXml/itemProps7.xml><?xml version="1.0" encoding="utf-8"?>
<ds:datastoreItem xmlns:ds="http://schemas.openxmlformats.org/officeDocument/2006/customXml" ds:itemID="{822D38AD-8010-4CD3-BD6B-117CB8DF70A4}">
  <ds:schemaRefs/>
</ds:datastoreItem>
</file>

<file path=customXml/itemProps8.xml><?xml version="1.0" encoding="utf-8"?>
<ds:datastoreItem xmlns:ds="http://schemas.openxmlformats.org/officeDocument/2006/customXml" ds:itemID="{D92C3DF5-A179-4E2D-BD20-07044B39171F}">
  <ds:schemaRefs/>
</ds:datastoreItem>
</file>

<file path=customXml/itemProps9.xml><?xml version="1.0" encoding="utf-8"?>
<ds:datastoreItem xmlns:ds="http://schemas.openxmlformats.org/officeDocument/2006/customXml" ds:itemID="{72516535-7702-46AF-9B1F-8623A67A824E}">
  <ds:schemaRefs/>
</ds:datastoreItem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TM16401371[[fn=Atlas]]</Template>
  <TotalTime>98</TotalTime>
  <Words>320</Words>
  <Application>Microsoft Office PowerPoint</Application>
  <PresentationFormat>Widescreen</PresentationFormat>
  <Paragraphs>34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Ericsson Hilda</vt:lpstr>
      <vt:lpstr>Ericsson Technical Icons</vt:lpstr>
      <vt:lpstr>Times New Roman</vt:lpstr>
      <vt:lpstr>Ericsson Hilda Light</vt:lpstr>
      <vt:lpstr>Ericsson Hilda ExtraLight</vt:lpstr>
      <vt:lpstr>Arial</vt:lpstr>
      <vt:lpstr>Ericsson Hilda ExtraBold</vt:lpstr>
      <vt:lpstr>PresentationTemplate2021</vt:lpstr>
      <vt:lpstr>Proposal for RRM objective on relaxed RLM/BFD for Redcap</vt:lpstr>
      <vt:lpstr>Relaxed RLM and BFD for RedCap UEs</vt:lpstr>
      <vt:lpstr>Relaxed RLM and BFD for RedCap UEs</vt:lpstr>
      <vt:lpstr>PowerPoint Presentation</vt:lpstr>
    </vt:vector>
  </TitlesOfParts>
  <Company>Ericsson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Views on Rel-19 RAN4 RRM package</dc:title>
  <dc:creator>Santhan Thangarasa</dc:creator>
  <cp:keywords/>
  <dc:description>Rev</dc:description>
  <cp:lastModifiedBy>Santhan T</cp:lastModifiedBy>
  <cp:revision>2</cp:revision>
  <dcterms:created xsi:type="dcterms:W3CDTF">2019-04-23T15:12:54Z</dcterms:created>
  <dcterms:modified xsi:type="dcterms:W3CDTF">2024-12-03T10:19:52Z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BCategory">
    <vt:lpwstr> </vt:lpwstr>
  </property>
  <property fmtid="{D5CDD505-2E9C-101B-9397-08002B2CF9AE}" pid="3" name="TemplateIdentity">
    <vt:lpwstr> </vt:lpwstr>
  </property>
  <property fmtid="{D5CDD505-2E9C-101B-9397-08002B2CF9AE}" pid="4" name="DocName">
    <vt:lpwstr> </vt:lpwstr>
  </property>
  <property fmtid="{D5CDD505-2E9C-101B-9397-08002B2CF9AE}" pid="5" name="ContentTypeId">
    <vt:lpwstr>0x010100F3E9551B3FDDA24EBF0A209BAAD637CA</vt:lpwstr>
  </property>
  <property fmtid="{D5CDD505-2E9C-101B-9397-08002B2CF9AE}" pid="6" name="DocumentDataTemplate">
    <vt:lpwstr>true</vt:lpwstr>
  </property>
  <property fmtid="{D5CDD505-2E9C-101B-9397-08002B2CF9AE}" pid="7" name="BSubject">
    <vt:lpwstr> </vt:lpwstr>
  </property>
  <property fmtid="{D5CDD505-2E9C-101B-9397-08002B2CF9AE}" pid="8" name="TemplafyTimeStamp">
    <vt:lpwstr>2024-01-18T12:10:12.1362348Z</vt:lpwstr>
  </property>
  <property fmtid="{D5CDD505-2E9C-101B-9397-08002B2CF9AE}" pid="9" name="TemplafyTenantId">
    <vt:lpwstr>ericsson</vt:lpwstr>
  </property>
  <property fmtid="{D5CDD505-2E9C-101B-9397-08002B2CF9AE}" pid="10" name="TemplafyTemplateId">
    <vt:lpwstr>637661677935531027</vt:lpwstr>
  </property>
  <property fmtid="{D5CDD505-2E9C-101B-9397-08002B2CF9AE}" pid="11" name="TemplafyUserProfileId">
    <vt:lpwstr>637114805676844323</vt:lpwstr>
  </property>
  <property fmtid="{D5CDD505-2E9C-101B-9397-08002B2CF9AE}" pid="12" name="TemplafyLanguageCode">
    <vt:lpwstr>en-US</vt:lpwstr>
  </property>
  <property fmtid="{D5CDD505-2E9C-101B-9397-08002B2CF9AE}" pid="13" name="FooterText">
    <vt:lpwstr>true</vt:lpwstr>
  </property>
  <property fmtid="{D5CDD505-2E9C-101B-9397-08002B2CF9AE}" pid="14" name="SecurityClass">
    <vt:lpwstr>Open</vt:lpwstr>
  </property>
  <property fmtid="{D5CDD505-2E9C-101B-9397-08002B2CF9AE}" pid="15" name="ExtConf">
    <vt:lpwstr/>
  </property>
  <property fmtid="{D5CDD505-2E9C-101B-9397-08002B2CF9AE}" pid="16" name="Prepared">
    <vt:lpwstr/>
  </property>
  <property fmtid="{D5CDD505-2E9C-101B-9397-08002B2CF9AE}" pid="17" name="ApprovedBy">
    <vt:lpwstr/>
  </property>
  <property fmtid="{D5CDD505-2E9C-101B-9397-08002B2CF9AE}" pid="18" name="DocNo">
    <vt:lpwstr> </vt:lpwstr>
  </property>
  <property fmtid="{D5CDD505-2E9C-101B-9397-08002B2CF9AE}" pid="19" name="Checked">
    <vt:lpwstr/>
  </property>
  <property fmtid="{D5CDD505-2E9C-101B-9397-08002B2CF9AE}" pid="20" name="Date">
    <vt:lpwstr>2024-11-26</vt:lpwstr>
  </property>
  <property fmtid="{D5CDD505-2E9C-101B-9397-08002B2CF9AE}" pid="21" name="Reference">
    <vt:lpwstr/>
  </property>
  <property fmtid="{D5CDD505-2E9C-101B-9397-08002B2CF9AE}" pid="22" name="Title">
    <vt:lpwstr>Views on Rel-19 RAN4 RRM package</vt:lpwstr>
  </property>
  <property fmtid="{D5CDD505-2E9C-101B-9397-08002B2CF9AE}" pid="23" name="Keyword">
    <vt:lpwstr/>
  </property>
  <property fmtid="{D5CDD505-2E9C-101B-9397-08002B2CF9AE}" pid="24" name="DocumentType">
    <vt:lpwstr>Presentation2011</vt:lpwstr>
  </property>
  <property fmtid="{D5CDD505-2E9C-101B-9397-08002B2CF9AE}" pid="25" name="Language">
    <vt:lpwstr>EnglishUS</vt:lpwstr>
  </property>
  <property fmtid="{D5CDD505-2E9C-101B-9397-08002B2CF9AE}" pid="26" name="TemplateID">
    <vt:lpwstr>FALSE</vt:lpwstr>
  </property>
  <property fmtid="{D5CDD505-2E9C-101B-9397-08002B2CF9AE}" pid="27" name="ConfCtrl">
    <vt:lpwstr>FALSE</vt:lpwstr>
  </property>
  <property fmtid="{D5CDD505-2E9C-101B-9397-08002B2CF9AE}" pid="28" name="DocTitle">
    <vt:lpwstr>false</vt:lpwstr>
  </property>
  <property fmtid="{D5CDD505-2E9C-101B-9397-08002B2CF9AE}" pid="29" name="IsDocument">
    <vt:lpwstr>true</vt:lpwstr>
  </property>
  <property fmtid="{D5CDD505-2E9C-101B-9397-08002B2CF9AE}" pid="30" name="IsPresentation">
    <vt:lpwstr>false</vt:lpwstr>
  </property>
  <property fmtid="{D5CDD505-2E9C-101B-9397-08002B2CF9AE}" pid="31" name="PageNumberVisible">
    <vt:lpwstr>PageXY</vt:lpwstr>
  </property>
  <property fmtid="{D5CDD505-2E9C-101B-9397-08002B2CF9AE}" pid="32" name="Revision">
    <vt:lpwstr/>
  </property>
  <property fmtid="{D5CDD505-2E9C-101B-9397-08002B2CF9AE}" pid="33" name="DocType">
    <vt:lpwstr/>
  </property>
  <property fmtid="{D5CDD505-2E9C-101B-9397-08002B2CF9AE}" pid="34" name="TemplateVersion">
    <vt:lpwstr>R2A</vt:lpwstr>
  </property>
  <property fmtid="{D5CDD505-2E9C-101B-9397-08002B2CF9AE}" pid="35" name="PackageNo">
    <vt:lpwstr>LXA 119 603</vt:lpwstr>
  </property>
  <property fmtid="{D5CDD505-2E9C-101B-9397-08002B2CF9AE}" pid="36" name="PackageVersion">
    <vt:lpwstr>R6B</vt:lpwstr>
  </property>
  <property fmtid="{D5CDD505-2E9C-101B-9397-08002B2CF9AE}" pid="37" name="TemplateName">
    <vt:lpwstr>CXC 173 2731/1</vt:lpwstr>
  </property>
  <property fmtid="{D5CDD505-2E9C-101B-9397-08002B2CF9AE}" pid="38" name="DocNoVisible">
    <vt:lpwstr>true</vt:lpwstr>
  </property>
  <property fmtid="{D5CDD505-2E9C-101B-9397-08002B2CF9AE}" pid="39" name="MediaServiceImageTags">
    <vt:lpwstr/>
  </property>
</Properties>
</file>