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251" r:id="rId2"/>
    <p:sldId id="2106" r:id="rId3"/>
    <p:sldId id="7956" r:id="rId4"/>
    <p:sldId id="7958" r:id="rId5"/>
    <p:sldId id="7957" r:id="rId6"/>
    <p:sldId id="795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7" autoAdjust="0"/>
    <p:restoredTop sz="88853" autoAdjust="0"/>
  </p:normalViewPr>
  <p:slideViewPr>
    <p:cSldViewPr snapToGrid="0" snapToObjects="1" showGuides="1">
      <p:cViewPr varScale="1">
        <p:scale>
          <a:sx n="59" d="100"/>
          <a:sy n="59" d="100"/>
        </p:scale>
        <p:origin x="840" y="27"/>
      </p:cViewPr>
      <p:guideLst>
        <p:guide orient="horz" pos="2160"/>
        <p:guide pos="37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2024/12/2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256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2024/12/2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77200" y="2804839"/>
            <a:ext cx="4114800" cy="4079475"/>
          </a:xfrm>
          <a:prstGeom prst="rect">
            <a:avLst/>
          </a:prstGeom>
        </p:spPr>
      </p:pic>
      <p:sp>
        <p:nvSpPr>
          <p:cNvPr id="1048689" name="文本占位符 4"/>
          <p:cNvSpPr>
            <a:spLocks noGrp="1"/>
          </p:cNvSpPr>
          <p:nvPr>
            <p:ph type="subTitle" idx="4294967295"/>
          </p:nvPr>
        </p:nvSpPr>
        <p:spPr>
          <a:xfrm>
            <a:off x="3207290" y="4027909"/>
            <a:ext cx="5633402" cy="1633333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CMCC</a:t>
            </a:r>
            <a:endParaRPr lang="en-US" altLang="zh-CN" sz="4000" b="0" kern="1200" dirty="0" smtClean="0">
              <a:solidFill>
                <a:srgbClr val="0B85C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 defTabSz="914400" eaLnBrk="1" fontAlgn="auto" latinLnBrk="0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1800" b="0" kern="1200" dirty="0" smtClean="0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2024-12</a:t>
            </a:r>
            <a:endParaRPr lang="zh-CN" altLang="en-US" sz="1800" b="0" kern="1200" dirty="0">
              <a:solidFill>
                <a:srgbClr val="0B85C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48690" name="TextBox 8"/>
          <p:cNvSpPr txBox="1"/>
          <p:nvPr/>
        </p:nvSpPr>
        <p:spPr>
          <a:xfrm>
            <a:off x="942404" y="2346529"/>
            <a:ext cx="10163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Considerations </a:t>
            </a:r>
            <a:r>
              <a:rPr lang="en-US" altLang="zh-CN" sz="48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on Rel-20 NES</a:t>
            </a:r>
            <a:endParaRPr lang="en-US" altLang="zh-CN" sz="4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405" y="799974"/>
            <a:ext cx="1155723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</a:t>
            </a:r>
            <a:r>
              <a:rPr lang="en-US" altLang="zh-CN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#106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	                                                                                                     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</a:rPr>
              <a:t>RP-242970</a:t>
            </a:r>
          </a:p>
          <a:p>
            <a:pPr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Madrid, ES, December 09-12, 2024</a:t>
            </a:r>
          </a:p>
          <a:p>
            <a:pPr>
              <a:spcAft>
                <a:spcPts val="600"/>
              </a:spcAft>
            </a:pPr>
            <a:r>
              <a:rPr lang="en-US" altLang="zh-CN" b="1" dirty="0" smtClean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 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Item:	</a:t>
            </a:r>
            <a:r>
              <a:rPr lang="en-US" altLang="zh-CN" b="1" dirty="0" smtClean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15.2</a:t>
            </a:r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Source:			CMCC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Backgroud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00769" y="1099480"/>
            <a:ext cx="1129521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During Rel-18/Rel-19, NES technique has been well studied and discussed, schemes for both RRC CONNECTED and RRC IDLE/INACTIVE UEs are further specified during WI phase</a:t>
            </a:r>
          </a:p>
          <a:p>
            <a:pPr marL="285750" lvl="0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Techniques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from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time, frequency, spatial, power domain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can provided significant NES gain according to the evaluation results captured in TR 38.864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Time domain: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Cell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DTX/DRX, Common signal adaptation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Frequency domain: SSB-less </a:t>
            </a:r>
            <a:r>
              <a:rPr lang="en-US" altLang="zh-CN" sz="1600" dirty="0" err="1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SCell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, On-demand SSB </a:t>
            </a:r>
            <a:r>
              <a:rPr lang="en-US" altLang="zh-CN" sz="1600" dirty="0" err="1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SCell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On-demand SIB1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Spatial domain: Adaption of spatial elements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Power domain: Adaption of transmission power for PDSCH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Higher layer power saving schemes including preventing legacy UEs camping on NES cells, CHO procedure enhancement(s), paging enhancement, RRM/RF core requirements </a:t>
            </a:r>
            <a:endParaRPr lang="en-US" altLang="zh-CN" sz="1600" dirty="0" smtClean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lvl="0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However, with the consideration that always-on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signal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still need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to transmit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 a short period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(i.e.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CD-SSB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is transmitted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per 20ms for initial cell selection), there is still room for NES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gain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With the transmission of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CD-SSB, the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cannot enter deep </a:t>
            </a:r>
            <a:r>
              <a:rPr lang="en-US" altLang="zh-CN" sz="1600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sleep mode, which limits the NES gain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lvl="0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600" b="1" dirty="0" smtClean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lvl="0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Observation: Further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enhancement to faciliate reduced transmisson of </a:t>
            </a: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CD-SSB of </a:t>
            </a:r>
            <a:r>
              <a:rPr lang="en-US" altLang="zh-CN" b="1" dirty="0" err="1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gNB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while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maintain in time response to UE </a:t>
            </a: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is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needed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241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Motivation </a:t>
              </a:r>
              <a:r>
                <a:rPr lang="en-US" altLang="zh-CN" sz="2800" b="1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on OD-SSB for IDLE/INACTIVE UE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4254" y="988331"/>
            <a:ext cx="11295211" cy="291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285750" defTabSz="914400" fontAlgn="auto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Indoor office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scenario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has the following characteristics</a:t>
            </a:r>
          </a:p>
          <a:p>
            <a:pPr marL="628650" lvl="1" indent="-285750" defTabSz="914400" fontAlgn="auto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number of UEs served has obvious time varing characteristics. When there are no users, periodic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broadcast SSB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brings a lot of meaningless energy consumption to the network</a:t>
            </a:r>
          </a:p>
          <a:p>
            <a:pPr marL="1257300" lvl="3" indent="0" defTabSz="914400" fontAlgn="auto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dirty="0" err="1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can “turning-off” SSB (i.e. CD-SSB) for deeper sleep and larger NES gain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628650" lvl="1" indent="-285750" defTabSz="914400" fontAlgn="auto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While even in non-working hours, UEs will occasionally enter the service area, the base station needs to be woken up in time</a:t>
            </a:r>
          </a:p>
          <a:p>
            <a:pPr marL="800100" lvl="2" indent="0" defTabSz="914400" fontAlgn="auto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      Wake up signals from UE to wake up gNB for normal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SSB transmission when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needed</a:t>
            </a:r>
          </a:p>
          <a:p>
            <a:pPr marL="628650" lvl="1" indent="-285750" defTabSz="9144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Such mechanism for IDLE/INACTIVE UE has significant benefits and should be supported in Rel-20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125220" y="2179320"/>
            <a:ext cx="379095" cy="15494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1125220" y="3221968"/>
            <a:ext cx="379095" cy="15494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103628" y="4133841"/>
            <a:ext cx="7769365" cy="1567391"/>
            <a:chOff x="2417610" y="3861696"/>
            <a:chExt cx="7769365" cy="1567391"/>
          </a:xfrm>
        </p:grpSpPr>
        <p:sp>
          <p:nvSpPr>
            <p:cNvPr id="18" name="椭圆 17"/>
            <p:cNvSpPr/>
            <p:nvPr/>
          </p:nvSpPr>
          <p:spPr>
            <a:xfrm>
              <a:off x="2417610" y="4506429"/>
              <a:ext cx="1941195" cy="822960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48010085"/>
                </p:ext>
              </p:extLst>
            </p:nvPr>
          </p:nvGraphicFramePr>
          <p:xfrm>
            <a:off x="3161830" y="4023829"/>
            <a:ext cx="452755" cy="7169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6" name="Visio" r:id="rId4" imgW="762000" imgH="1524000" progId="">
                    <p:embed/>
                  </p:oleObj>
                </mc:Choice>
                <mc:Fallback>
                  <p:oleObj name="Visio" r:id="rId4" imgW="762000" imgH="1524000" progId="">
                    <p:embed/>
                    <p:pic>
                      <p:nvPicPr>
                        <p:cNvPr id="0" name="对象 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1830" y="4023829"/>
                          <a:ext cx="452755" cy="71691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椭圆 21"/>
            <p:cNvSpPr/>
            <p:nvPr/>
          </p:nvSpPr>
          <p:spPr>
            <a:xfrm>
              <a:off x="8245780" y="4444056"/>
              <a:ext cx="1941195" cy="822960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9465997"/>
                </p:ext>
              </p:extLst>
            </p:nvPr>
          </p:nvGraphicFramePr>
          <p:xfrm>
            <a:off x="8631225" y="4763461"/>
            <a:ext cx="358775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7" name="Visio" r:id="rId6" imgW="457200" imgH="444500" progId="">
                    <p:embed/>
                  </p:oleObj>
                </mc:Choice>
                <mc:Fallback>
                  <p:oleObj name="Visio" r:id="rId6" imgW="457200" imgH="444500" progId="">
                    <p:embed/>
                    <p:pic>
                      <p:nvPicPr>
                        <p:cNvPr id="0" name="对象 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31225" y="4763461"/>
                          <a:ext cx="358775" cy="39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对象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8215200"/>
                </p:ext>
              </p:extLst>
            </p:nvPr>
          </p:nvGraphicFramePr>
          <p:xfrm>
            <a:off x="8990000" y="3961456"/>
            <a:ext cx="452755" cy="7169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8" name="Visio" r:id="rId8" imgW="762000" imgH="1524000" progId="">
                    <p:embed/>
                  </p:oleObj>
                </mc:Choice>
                <mc:Fallback>
                  <p:oleObj name="Visio" r:id="rId8" imgW="762000" imgH="1524000" progId="">
                    <p:embed/>
                    <p:pic>
                      <p:nvPicPr>
                        <p:cNvPr id="0" name="对象 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90000" y="3961456"/>
                          <a:ext cx="452755" cy="71691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9" name="组合 38"/>
            <p:cNvGrpSpPr/>
            <p:nvPr/>
          </p:nvGrpSpPr>
          <p:grpSpPr>
            <a:xfrm rot="20520000">
              <a:off x="3386620" y="4223219"/>
              <a:ext cx="440055" cy="661670"/>
              <a:chOff x="5227" y="4751"/>
              <a:chExt cx="1107" cy="1422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40" name="椭圆 39"/>
              <p:cNvSpPr/>
              <p:nvPr/>
            </p:nvSpPr>
            <p:spPr>
              <a:xfrm rot="19200000">
                <a:off x="6100" y="4751"/>
                <a:ext cx="234" cy="1270"/>
              </a:xfrm>
              <a:prstGeom prst="ellipse">
                <a:avLst/>
              </a:prstGeom>
              <a:grpFill/>
              <a:ln>
                <a:prstDash val="dash"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20280000">
                <a:off x="5831" y="4822"/>
                <a:ext cx="234" cy="1270"/>
              </a:xfrm>
              <a:prstGeom prst="ellipse">
                <a:avLst/>
              </a:prstGeom>
              <a:grpFill/>
              <a:ln>
                <a:prstDash val="dash"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 rot="21420000">
                <a:off x="5523" y="4903"/>
                <a:ext cx="234" cy="1270"/>
              </a:xfrm>
              <a:prstGeom prst="ellipse">
                <a:avLst/>
              </a:prstGeom>
              <a:grpFill/>
              <a:ln>
                <a:prstDash val="dash"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 rot="960000">
                <a:off x="5227" y="4901"/>
                <a:ext cx="234" cy="1270"/>
              </a:xfrm>
              <a:prstGeom prst="ellipse">
                <a:avLst/>
              </a:prstGeom>
              <a:grpFill/>
              <a:ln>
                <a:prstDash val="dash"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860000">
              <a:off x="8711870" y="4106236"/>
              <a:ext cx="440055" cy="661670"/>
              <a:chOff x="5227" y="4751"/>
              <a:chExt cx="1107" cy="1422"/>
            </a:xfrm>
          </p:grpSpPr>
          <p:sp>
            <p:nvSpPr>
              <p:cNvPr id="45" name="椭圆 44"/>
              <p:cNvSpPr/>
              <p:nvPr/>
            </p:nvSpPr>
            <p:spPr>
              <a:xfrm rot="19200000">
                <a:off x="6100" y="4751"/>
                <a:ext cx="234" cy="127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rot="20280000">
                <a:off x="5831" y="4822"/>
                <a:ext cx="234" cy="127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rot="21420000">
                <a:off x="5523" y="4903"/>
                <a:ext cx="234" cy="127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960000">
                <a:off x="5227" y="4901"/>
                <a:ext cx="234" cy="1270"/>
              </a:xfrm>
              <a:prstGeom prst="ellipse">
                <a:avLst/>
              </a:prstGeom>
              <a:solidFill>
                <a:srgbClr val="F6E5E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右箭头 48"/>
            <p:cNvSpPr/>
            <p:nvPr/>
          </p:nvSpPr>
          <p:spPr>
            <a:xfrm>
              <a:off x="4331628" y="4588980"/>
              <a:ext cx="3934237" cy="151764"/>
            </a:xfrm>
            <a:prstGeom prst="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右箭头 49"/>
            <p:cNvSpPr/>
            <p:nvPr/>
          </p:nvSpPr>
          <p:spPr>
            <a:xfrm rot="10800000">
              <a:off x="4331626" y="4987784"/>
              <a:ext cx="3914153" cy="192548"/>
            </a:xfrm>
            <a:prstGeom prst="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68450" y="4311572"/>
              <a:ext cx="41534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/>
                <a:t>UE comes, </a:t>
              </a:r>
              <a:r>
                <a:rPr lang="en-US" altLang="zh-CN" sz="1400" dirty="0" smtClean="0"/>
                <a:t>it </a:t>
              </a:r>
              <a:r>
                <a:rPr lang="en-US" altLang="zh-CN" sz="1400" dirty="0"/>
                <a:t>wakes up </a:t>
              </a:r>
              <a:r>
                <a:rPr lang="en-US" altLang="zh-CN" sz="1400" dirty="0" smtClean="0"/>
                <a:t>SSB transmission when needed</a:t>
              </a:r>
              <a:endParaRPr lang="en-US" altLang="zh-CN" sz="1400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51894" y="5121310"/>
              <a:ext cx="32736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/>
                <a:t>No UE, </a:t>
              </a:r>
              <a:r>
                <a:rPr lang="en-US" altLang="zh-CN" sz="1400" dirty="0" smtClean="0"/>
                <a:t>turning off SSB transmission</a:t>
              </a:r>
              <a:endParaRPr lang="en-US" altLang="zh-CN" sz="1400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58028" y="3861696"/>
              <a:ext cx="2295863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Indoor office scenario</a:t>
              </a: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46349" y="5969304"/>
            <a:ext cx="11083925" cy="3970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lvl="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Proposal: On-demand SSB for IDLE/INACTIVE UE is supported for Rel-20 </a:t>
            </a: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NES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241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Scheme on OD-SSB for IDLE/INACTIVE UE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4254" y="958829"/>
            <a:ext cx="11295211" cy="276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285750" defTabSz="914400" fontAlgn="auto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following cases can be considered on OD-SSB for IDLE/INACTIVE UE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628650" lvl="1" indent="-285750" defTabSz="914400" fontAlgn="auto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Case 1: Standalone case (OD-SSB operation works on NES Cell itself)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57300" lvl="3" defTabSz="914400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UE pre-receives/configures WUS configuration and transmits WUS on NES C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ell</a:t>
            </a:r>
          </a:p>
          <a:p>
            <a:pPr marL="1257300" lvl="3" defTabSz="914400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err="1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can turn off TX part while periodically enabling RX part for WUS detection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628650" lvl="1" indent="-285750" defTabSz="914400" fontAlgn="auto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Case 2: Non-standalone case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(OD-SSB operation works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with the assistance of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nchor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ell)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57300" lvl="3" defTabSz="914400" fontAlgn="auto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UE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receives WUS configuration and transmits WUS via A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nchor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ell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57300" lvl="3" defTabSz="914400" fontAlgn="auto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Both TX and RX part in air interface can be turned off with the support of backhaul/</a:t>
            </a:r>
            <a:r>
              <a:rPr lang="en-US" altLang="zh-CN" dirty="0" err="1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Xn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interface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81171" y="6241270"/>
            <a:ext cx="11534408" cy="3970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lvl="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Proposal: Support to study </a:t>
            </a: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and specify both </a:t>
            </a:r>
            <a:r>
              <a:rPr lang="en-US" altLang="zh-CN" b="1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Case 1 and Case 2 under OD-SSB for IDLE/INACTIVE UE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1191895" y="1827707"/>
            <a:ext cx="379095" cy="15494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>
            <a:off x="1191895" y="2228027"/>
            <a:ext cx="379095" cy="15494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1191894" y="3029304"/>
            <a:ext cx="379095" cy="15494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1191895" y="3411864"/>
            <a:ext cx="379095" cy="15494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900" y="3773281"/>
            <a:ext cx="7702808" cy="241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42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Potential </a:t>
              </a:r>
              <a:r>
                <a:rPr lang="en-US" altLang="zh-CN" sz="2800" b="1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4254" y="1003516"/>
            <a:ext cx="11295211" cy="5180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and specify on-demand SSB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for UEs in idle/inactive mode [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RAN1/2/3/4]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and specify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procedures and signaling method(s) for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the following cases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[RAN1/2]</a:t>
            </a:r>
          </a:p>
          <a:p>
            <a:pPr marL="1200150" lvl="2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Case 1: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UE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pre-receives/configures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UL WUS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configuration,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UE transmits UL WUS on NES Cell, UE receives on-demand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SSB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from NES Cell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1200150" lvl="2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Case 2: UE obtains UL WUS configuration from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nchor Cell, UE transmits UL WUS on Anchor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C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ell, UE receives on-demand SSB from NES Cell</a:t>
            </a:r>
          </a:p>
          <a:p>
            <a:pPr marL="1200150" lvl="2" indent="-285750" defTabSz="91440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Triggering method by uplink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wake-up-signal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and s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pecify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inter NG-RAN node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signaling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at least for the configuration of UL WUS [RAN3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]</a:t>
            </a: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and </a:t>
            </a:r>
            <a:r>
              <a:rPr lang="en-GB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</a:t>
            </a:r>
            <a:r>
              <a:rPr lang="en-GB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pecify </a:t>
            </a:r>
            <a:r>
              <a:rPr lang="en-GB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corresponding core </a:t>
            </a:r>
            <a:r>
              <a:rPr lang="en-GB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requirements </a:t>
            </a:r>
            <a:r>
              <a:rPr lang="en-GB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for </a:t>
            </a:r>
            <a:r>
              <a:rPr lang="en-GB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feature </a:t>
            </a:r>
            <a:r>
              <a:rPr lang="en-GB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[RAN4</a:t>
            </a:r>
            <a:r>
              <a:rPr lang="en-GB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]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Note 1:</a:t>
            </a:r>
          </a:p>
          <a:p>
            <a:pPr marL="1200150" lvl="2" indent="-285750" defTabSz="914400" fontAlgn="base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UL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WUS: Uplink wake-up signal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 fontAlgn="base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Anchor Cell: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 cell that is periodically transmitting at least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NES Cell’s UL WUS configuration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 fontAlgn="base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NES Cell: A cell that may transmit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on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-demand SSB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response to UL WUS from a UE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Note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2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above mechanism </a:t>
            </a:r>
            <a:r>
              <a:rPr lang="en-US" altLang="zh-CN" dirty="0" smtClean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should at least workable for CD-SSB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2550594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523</TotalTime>
  <Words>645</Words>
  <Application>Microsoft Office PowerPoint</Application>
  <PresentationFormat>宽屏</PresentationFormat>
  <Paragraphs>59</Paragraphs>
  <Slides>6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 Unicode MS</vt:lpstr>
      <vt:lpstr>MS Mincho</vt:lpstr>
      <vt:lpstr>等线</vt:lpstr>
      <vt:lpstr>等线 Light</vt:lpstr>
      <vt:lpstr>微软雅黑</vt:lpstr>
      <vt:lpstr>Arial</vt:lpstr>
      <vt:lpstr>Calibri</vt:lpstr>
      <vt:lpstr>Calibri Light</vt:lpstr>
      <vt:lpstr>Wingdings</vt:lpstr>
      <vt:lpstr>Office 主题​​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CMCC</dc:creator>
  <cp:lastModifiedBy>Minghan Jiao (CMCC)</cp:lastModifiedBy>
  <cp:revision>679</cp:revision>
  <dcterms:created xsi:type="dcterms:W3CDTF">2021-03-17T03:39:00Z</dcterms:created>
  <dcterms:modified xsi:type="dcterms:W3CDTF">2024-12-02T01:45:45Z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9827239FB432488D8DABCC30CBECFF6F</vt:lpwstr>
  </property>
  <property fmtid="{D5CDD505-2E9C-101B-9397-08002B2CF9AE}" pid="3" name="KSOProductBuildVer">
    <vt:lpwstr>2052-11.8.2.10912</vt:lpwstr>
  </property>
</Properties>
</file>